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317" r:id="rId3"/>
    <p:sldId id="318" r:id="rId4"/>
    <p:sldId id="319" r:id="rId5"/>
    <p:sldId id="348" r:id="rId6"/>
    <p:sldId id="320" r:id="rId7"/>
    <p:sldId id="347" r:id="rId8"/>
    <p:sldId id="321" r:id="rId9"/>
    <p:sldId id="322" r:id="rId10"/>
    <p:sldId id="323" r:id="rId11"/>
    <p:sldId id="324" r:id="rId12"/>
    <p:sldId id="349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50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5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8" autoAdjust="0"/>
    <p:restoredTop sz="94590" autoAdjust="0"/>
  </p:normalViewPr>
  <p:slideViewPr>
    <p:cSldViewPr>
      <p:cViewPr varScale="1">
        <p:scale>
          <a:sx n="93" d="100"/>
          <a:sy n="93" d="100"/>
        </p:scale>
        <p:origin x="-29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9624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080EF-D64A-4043-B81B-8E36DF659BFA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AC89A-A543-41C8-910E-7E3D78E5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62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4FF8C-81EE-4FBA-B4E2-C3C6ECB845A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BF3D9-8836-4314-AC0F-3560E05D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1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5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80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35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6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1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03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08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01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54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40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1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79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9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66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17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54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21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67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14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8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02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3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47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87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25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278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6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1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01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2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22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9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F3D9-8836-4314-AC0F-3560E05D2E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8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5A4A-83A7-4821-A69A-13B56A7398A9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D449-4C95-439E-A894-D1A9A5C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5A4A-83A7-4821-A69A-13B56A7398A9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D449-4C95-439E-A894-D1A9A5C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5A4A-83A7-4821-A69A-13B56A7398A9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D449-4C95-439E-A894-D1A9A5C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2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522F-5AE3-4CC6-8A3D-99F4C6883EB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99F3-45DE-49A0-862A-F325F9C2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7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522F-5AE3-4CC6-8A3D-99F4C6883EB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99F3-45DE-49A0-862A-F325F9C2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522F-5AE3-4CC6-8A3D-99F4C6883EB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99F3-45DE-49A0-862A-F325F9C2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2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522F-5AE3-4CC6-8A3D-99F4C6883EB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99F3-45DE-49A0-862A-F325F9C2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0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522F-5AE3-4CC6-8A3D-99F4C6883EB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99F3-45DE-49A0-862A-F325F9C2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94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522F-5AE3-4CC6-8A3D-99F4C6883EB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99F3-45DE-49A0-862A-F325F9C2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72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522F-5AE3-4CC6-8A3D-99F4C6883EB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99F3-45DE-49A0-862A-F325F9C2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8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522F-5AE3-4CC6-8A3D-99F4C6883EB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99F3-45DE-49A0-862A-F325F9C2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6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5A4A-83A7-4821-A69A-13B56A7398A9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D449-4C95-439E-A894-D1A9A5C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76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522F-5AE3-4CC6-8A3D-99F4C6883EB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99F3-45DE-49A0-862A-F325F9C2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78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522F-5AE3-4CC6-8A3D-99F4C6883EB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99F3-45DE-49A0-862A-F325F9C2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59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522F-5AE3-4CC6-8A3D-99F4C6883EB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99F3-45DE-49A0-862A-F325F9C2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4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5A4A-83A7-4821-A69A-13B56A7398A9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D449-4C95-439E-A894-D1A9A5C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0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5A4A-83A7-4821-A69A-13B56A7398A9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D449-4C95-439E-A894-D1A9A5C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0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5A4A-83A7-4821-A69A-13B56A7398A9}" type="datetimeFigureOut">
              <a:rPr lang="en-US" smtClean="0"/>
              <a:t>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D449-4C95-439E-A894-D1A9A5C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9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5A4A-83A7-4821-A69A-13B56A7398A9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D449-4C95-439E-A894-D1A9A5C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1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5A4A-83A7-4821-A69A-13B56A7398A9}" type="datetimeFigureOut">
              <a:rPr lang="en-US" smtClean="0"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D449-4C95-439E-A894-D1A9A5CFD51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1" y="6109693"/>
            <a:ext cx="9144000" cy="748307"/>
          </a:xfrm>
          <a:prstGeom prst="rect">
            <a:avLst/>
          </a:prstGeom>
        </p:spPr>
      </p:pic>
      <p:pic>
        <p:nvPicPr>
          <p:cNvPr id="6" name="Picture 5" descr="stevents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54381" y="6196349"/>
            <a:ext cx="1593454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6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5A4A-83A7-4821-A69A-13B56A7398A9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D449-4C95-439E-A894-D1A9A5C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7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5A4A-83A7-4821-A69A-13B56A7398A9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D449-4C95-439E-A894-D1A9A5C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1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75A4A-83A7-4821-A69A-13B56A7398A9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D449-4C95-439E-A894-D1A9A5C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6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Estrangelo Edessa" panose="03080600000000000000" pitchFamily="66" charset="0"/>
          <a:ea typeface="+mj-ea"/>
          <a:cs typeface="Estrangelo Edessa" panose="03080600000000000000" pitchFamily="66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2522F-5AE3-4CC6-8A3D-99F4C6883EB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99F3-45DE-49A0-862A-F325F9C2F3E6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3116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04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 txBox="1">
            <a:spLocks/>
          </p:cNvSpPr>
          <p:nvPr/>
        </p:nvSpPr>
        <p:spPr>
          <a:xfrm>
            <a:off x="0" y="6570509"/>
            <a:ext cx="3680749" cy="2813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200" kern="1200" baseline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©2014</a:t>
            </a:r>
            <a:endParaRPr lang="en-US" dirty="0"/>
          </a:p>
        </p:txBody>
      </p:sp>
      <p:pic>
        <p:nvPicPr>
          <p:cNvPr id="5" name="Picture 4" descr="stevent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381" y="6196349"/>
            <a:ext cx="1593454" cy="48527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304800"/>
            <a:ext cx="76200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strangelo Edessa" panose="03080600000000000000" pitchFamily="66" charset="0"/>
                <a:ea typeface="+mj-ea"/>
                <a:cs typeface="Estrangelo Edessa" panose="03080600000000000000" pitchFamily="66" charset="0"/>
              </a:defRPr>
            </a:lvl1pPr>
          </a:lstStyle>
          <a:p>
            <a:pPr algn="l"/>
            <a:r>
              <a:rPr lang="en-US" alt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 thoughts on Research in (Financial) Accounting</a:t>
            </a:r>
            <a:br>
              <a:rPr lang="en-US" alt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altLang="en-US" sz="6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0162" y="4546979"/>
            <a:ext cx="6400800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Wayne Landsman </a:t>
            </a:r>
            <a:endParaRPr lang="fr-BE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KPMG Distinguished Professor of Accounting</a:t>
            </a: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of North Carolina</a:t>
            </a: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2016</a:t>
            </a:r>
          </a:p>
        </p:txBody>
      </p:sp>
    </p:spTree>
    <p:extLst>
      <p:ext uri="{BB962C8B-B14F-4D97-AF65-F5344CB8AC3E}">
        <p14:creationId xmlns:p14="http://schemas.microsoft.com/office/powerpoint/2010/main" val="96664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are you an exp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21" y="4267200"/>
            <a:ext cx="251917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en-US" altLang="en-US" b="1" u="sng" dirty="0" smtClean="0"/>
              <a:t>IN ACCOUNTING?</a:t>
            </a:r>
          </a:p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Practical </a:t>
            </a:r>
            <a:r>
              <a:rPr lang="en-US" altLang="en-US" dirty="0" smtClean="0"/>
              <a:t>considerations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 smtClean="0"/>
              <a:t>Remaining </a:t>
            </a:r>
            <a:r>
              <a:rPr lang="en-US" altLang="en-US" dirty="0"/>
              <a:t>current in our field makes us better colleagues, more marketable, and better </a:t>
            </a:r>
            <a:r>
              <a:rPr lang="en-US" altLang="en-US" dirty="0" smtClean="0"/>
              <a:t>teachers.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For </a:t>
            </a:r>
            <a:r>
              <a:rPr lang="en-US" altLang="en-US" sz="2800" dirty="0"/>
              <a:t>example: </a:t>
            </a:r>
            <a:endParaRPr lang="en-US" altLang="en-US" sz="2800" dirty="0" smtClean="0"/>
          </a:p>
          <a:p>
            <a:pPr lvl="3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I </a:t>
            </a:r>
            <a:r>
              <a:rPr lang="en-US" altLang="en-US" sz="2400" dirty="0"/>
              <a:t>teach financial reporting (</a:t>
            </a:r>
            <a:r>
              <a:rPr lang="ja-JP" altLang="en-US" sz="2400" dirty="0"/>
              <a:t>“</a:t>
            </a:r>
            <a:r>
              <a:rPr lang="en-US" altLang="ja-JP" sz="2400" dirty="0"/>
              <a:t>intermediate</a:t>
            </a:r>
            <a:r>
              <a:rPr lang="ja-JP" altLang="en-US" sz="2400" dirty="0"/>
              <a:t>”</a:t>
            </a:r>
            <a:r>
              <a:rPr lang="en-US" altLang="ja-JP" sz="2400" dirty="0"/>
              <a:t> accounting). Many current topics—ESOs, derivatives, asset securitizations—are quickly 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evolving </a:t>
            </a:r>
            <a:r>
              <a:rPr lang="en-US" altLang="ja-JP" sz="2400" dirty="0"/>
              <a:t>and </a:t>
            </a:r>
            <a:r>
              <a:rPr lang="en-US" altLang="ja-JP" sz="2400" dirty="0" smtClean="0"/>
              <a:t>won’t </a:t>
            </a:r>
            <a:r>
              <a:rPr lang="en-US" altLang="ja-JP" sz="2400" dirty="0"/>
              <a:t>be in 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textbooks for </a:t>
            </a:r>
            <a:r>
              <a:rPr lang="en-US" altLang="ja-JP" sz="2400" dirty="0"/>
              <a:t>years to come.  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It </a:t>
            </a:r>
            <a:r>
              <a:rPr lang="en-US" altLang="ja-JP" sz="2400" dirty="0"/>
              <a:t>would be </a:t>
            </a:r>
            <a:r>
              <a:rPr lang="en-US" altLang="ja-JP" sz="2400" dirty="0" smtClean="0"/>
              <a:t>impossible </a:t>
            </a:r>
            <a:r>
              <a:rPr lang="en-US" altLang="ja-JP" sz="2400" dirty="0"/>
              <a:t>to 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teach </a:t>
            </a:r>
            <a:r>
              <a:rPr lang="en-US" altLang="ja-JP" sz="2400" dirty="0"/>
              <a:t>the course </a:t>
            </a:r>
            <a:r>
              <a:rPr lang="en-US" altLang="ja-JP" sz="2400" dirty="0" smtClean="0"/>
              <a:t>without </a:t>
            </a:r>
            <a:br>
              <a:rPr lang="en-US" altLang="ja-JP" sz="2400" dirty="0" smtClean="0"/>
            </a:br>
            <a:r>
              <a:rPr lang="en-US" altLang="ja-JP" sz="2400" dirty="0" smtClean="0"/>
              <a:t>staying current.</a:t>
            </a:r>
          </a:p>
          <a:p>
            <a:pPr>
              <a:lnSpc>
                <a:spcPct val="90000"/>
              </a:lnSpc>
              <a:buNone/>
            </a:pPr>
            <a:endParaRPr lang="en-US" altLang="en-US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WHY DO WE DO RESEARCH?</a:t>
            </a:r>
            <a:endParaRPr lang="en-US" sz="40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5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are you an exp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21" y="4267200"/>
            <a:ext cx="251917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en-US" altLang="en-US" b="1" u="sng" dirty="0" smtClean="0"/>
              <a:t>IN ACCOUNTING?</a:t>
            </a:r>
          </a:p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Practical </a:t>
            </a:r>
            <a:r>
              <a:rPr lang="en-US" altLang="en-US" dirty="0" smtClean="0"/>
              <a:t>considerations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 smtClean="0"/>
              <a:t>Remaining </a:t>
            </a:r>
            <a:r>
              <a:rPr lang="en-US" altLang="en-US" dirty="0"/>
              <a:t>current in our field makes us better colleagues, more marketable, and better </a:t>
            </a:r>
            <a:r>
              <a:rPr lang="en-US" altLang="en-US" dirty="0" smtClean="0"/>
              <a:t>teachers.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dirty="0" smtClean="0"/>
              <a:t>For </a:t>
            </a:r>
            <a:r>
              <a:rPr lang="en-US" altLang="en-US" dirty="0"/>
              <a:t>example: </a:t>
            </a:r>
            <a:endParaRPr lang="en-US" altLang="en-US" dirty="0" smtClean="0"/>
          </a:p>
          <a:p>
            <a:pPr lvl="3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In </a:t>
            </a:r>
            <a:r>
              <a:rPr lang="en-US" altLang="en-US" sz="2400" dirty="0"/>
              <a:t>addition, insights gained from research permit us to provide a broader understanding of how various accounting issues affect real outcomes in the economy, more than just the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debits </a:t>
            </a:r>
            <a:r>
              <a:rPr lang="en-US" altLang="en-US" sz="2400" dirty="0"/>
              <a:t>and the </a:t>
            </a:r>
            <a:r>
              <a:rPr lang="en-US" altLang="en-US" sz="2400" dirty="0" smtClean="0"/>
              <a:t>credits.</a:t>
            </a:r>
          </a:p>
          <a:p>
            <a:pPr lvl="4">
              <a:lnSpc>
                <a:spcPct val="9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ESOs </a:t>
            </a:r>
            <a:r>
              <a:rPr lang="en-US" altLang="en-US" sz="2400" dirty="0"/>
              <a:t>(SFAS 123)— the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ja-JP" altLang="en-US" sz="2400" dirty="0" smtClean="0"/>
              <a:t>“</a:t>
            </a:r>
            <a:r>
              <a:rPr lang="en-US" altLang="ja-JP" sz="2400" dirty="0"/>
              <a:t>Rally in </a:t>
            </a:r>
            <a:r>
              <a:rPr lang="en-US" altLang="ja-JP" sz="2400" dirty="0" smtClean="0"/>
              <a:t>the </a:t>
            </a:r>
            <a:r>
              <a:rPr lang="en-US" altLang="ja-JP" sz="2400" dirty="0"/>
              <a:t>(Silicon) Valley</a:t>
            </a:r>
            <a:r>
              <a:rPr lang="ja-JP" altLang="en-US" sz="2400" dirty="0" smtClean="0"/>
              <a:t>”</a:t>
            </a:r>
            <a:endParaRPr lang="en-US" altLang="ja-JP" sz="2400" dirty="0" smtClean="0"/>
          </a:p>
          <a:p>
            <a:pPr lvl="4">
              <a:lnSpc>
                <a:spcPct val="9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FASB</a:t>
            </a:r>
            <a:r>
              <a:rPr lang="ja-JP" altLang="en-US" sz="2400" dirty="0"/>
              <a:t>’</a:t>
            </a:r>
            <a:r>
              <a:rPr lang="en-US" altLang="ja-JP" sz="2400" dirty="0"/>
              <a:t>s FIN 46R and SPEs.</a:t>
            </a:r>
          </a:p>
          <a:p>
            <a:pPr>
              <a:lnSpc>
                <a:spcPct val="90000"/>
              </a:lnSpc>
              <a:buNone/>
            </a:pPr>
            <a:endParaRPr lang="en-US" altLang="en-US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WHY DO WE DO RESEARCH?</a:t>
            </a:r>
            <a:endParaRPr lang="en-US" sz="40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8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56" y="1362456"/>
            <a:ext cx="4200144" cy="4200144"/>
          </a:xfrm>
          <a:prstGeom prst="rect">
            <a:avLst/>
          </a:prstGeom>
        </p:spPr>
      </p:pic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1442022"/>
            <a:ext cx="4639056" cy="403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SzPct val="75000"/>
              <a:buNone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Returning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scientific method, good research is grounded in (economic/psychological/sociological) theory and relevant tests should be conducted without investigator bias and with knowledge of the empirical properties of data gathered to test the theory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endParaRPr lang="en-US" altLang="en-US" sz="2800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9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600" dirty="0" smtClean="0"/>
              <a:t>Most </a:t>
            </a:r>
            <a:r>
              <a:rPr lang="en-US" sz="3600" dirty="0"/>
              <a:t>(not all) financial accounting studies use archival </a:t>
            </a:r>
            <a:r>
              <a:rPr lang="en-US" sz="3600" dirty="0" smtClean="0"/>
              <a:t>data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3200" dirty="0" smtClean="0"/>
              <a:t>Benefits</a:t>
            </a:r>
            <a:r>
              <a:rPr lang="en-US" sz="3200" dirty="0"/>
              <a:t>: </a:t>
            </a:r>
          </a:p>
          <a:p>
            <a:pPr lvl="2"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Data often readily available in computer readable form.</a:t>
            </a:r>
          </a:p>
          <a:p>
            <a:pPr lvl="2"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Large time series and cross-sectional samples usually available, increasing power of tests</a:t>
            </a:r>
          </a:p>
          <a:p>
            <a:pPr lvl="2"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Others can replicate the studies</a:t>
            </a:r>
          </a:p>
          <a:p>
            <a:pPr marL="1828800" lvl="3" indent="-457200"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Aside: Replicability is </a:t>
            </a:r>
            <a:r>
              <a:rPr lang="en-US" sz="2400" dirty="0" smtClean="0"/>
              <a:t>a </a:t>
            </a:r>
            <a:r>
              <a:rPr lang="en-US" sz="2400" dirty="0"/>
              <a:t>desirable attribute, i.e. good research</a:t>
            </a:r>
          </a:p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endParaRPr lang="en-US" altLang="en-US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4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600" dirty="0" smtClean="0"/>
              <a:t>Most </a:t>
            </a:r>
            <a:r>
              <a:rPr lang="en-US" sz="3600" dirty="0"/>
              <a:t>(not all) financial accounting studies use archival </a:t>
            </a:r>
            <a:r>
              <a:rPr lang="en-US" sz="3600" dirty="0" smtClean="0"/>
              <a:t>data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altLang="en-US" sz="3200" dirty="0" smtClean="0"/>
              <a:t>Costs:</a:t>
            </a:r>
          </a:p>
          <a:p>
            <a:pPr lvl="2"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altLang="en-US" sz="2800" dirty="0" smtClean="0"/>
              <a:t>Investigator </a:t>
            </a:r>
            <a:r>
              <a:rPr lang="en-US" altLang="en-US" sz="2800" dirty="0"/>
              <a:t>cannot conduct a controlled experiment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altLang="en-US" sz="2400" dirty="0"/>
              <a:t>Representative sampling may be compromised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altLang="en-US" sz="2400" dirty="0"/>
              <a:t>Other things are not held constant—only variance-covariance matrix of archived data is observable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altLang="en-US" sz="2400" dirty="0"/>
              <a:t>Limits internal validity, i.e., ability to rule out alternative </a:t>
            </a:r>
            <a:r>
              <a:rPr lang="en-US" altLang="en-US" sz="2400" dirty="0" smtClean="0"/>
              <a:t>explanations</a:t>
            </a:r>
            <a:endParaRPr lang="en-US" altLang="en-US" sz="24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600" dirty="0" smtClean="0"/>
              <a:t>Most </a:t>
            </a:r>
            <a:r>
              <a:rPr lang="en-US" sz="3600" dirty="0"/>
              <a:t>(not all) financial accounting studies use archival </a:t>
            </a:r>
            <a:r>
              <a:rPr lang="en-US" sz="3600" dirty="0" smtClean="0"/>
              <a:t>data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altLang="en-US" sz="3200" dirty="0" smtClean="0"/>
              <a:t>Costs:</a:t>
            </a:r>
          </a:p>
          <a:p>
            <a:pPr lvl="2">
              <a:buSzPct val="60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Use </a:t>
            </a:r>
            <a:r>
              <a:rPr lang="en-US" altLang="en-US" sz="2800" dirty="0"/>
              <a:t>the same data repeatedly when replicating or extending prior work, limiting ability to draw inferences from the body of work.</a:t>
            </a:r>
          </a:p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endParaRPr lang="en-US" altLang="en-US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6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8382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Other </a:t>
            </a:r>
            <a:r>
              <a:rPr lang="en-US" dirty="0"/>
              <a:t>financial accounting studies use experimental </a:t>
            </a:r>
            <a:r>
              <a:rPr lang="en-US" dirty="0" smtClean="0"/>
              <a:t>data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3200" dirty="0" smtClean="0"/>
              <a:t>Benefits: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Investigator </a:t>
            </a:r>
            <a:r>
              <a:rPr lang="en-US" sz="2800" dirty="0"/>
              <a:t>can conduct a controlled </a:t>
            </a:r>
            <a:r>
              <a:rPr lang="en-US" sz="2800" dirty="0" smtClean="0"/>
              <a:t>experiment</a:t>
            </a:r>
          </a:p>
          <a:p>
            <a:pPr lvl="3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Example</a:t>
            </a:r>
            <a:r>
              <a:rPr lang="en-US" sz="2400" dirty="0"/>
              <a:t>: Experimental markets studies can limit the signals market participants </a:t>
            </a:r>
            <a:r>
              <a:rPr lang="en-US" sz="2400" dirty="0" smtClean="0"/>
              <a:t>receive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3200" dirty="0" smtClean="0"/>
              <a:t>Costs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Labs </a:t>
            </a:r>
            <a:r>
              <a:rPr lang="en-US" sz="2800" dirty="0"/>
              <a:t>can be costly to </a:t>
            </a:r>
            <a:r>
              <a:rPr lang="en-US" sz="2800" dirty="0" smtClean="0"/>
              <a:t>setup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Sample </a:t>
            </a:r>
            <a:r>
              <a:rPr lang="en-US" sz="2800" dirty="0"/>
              <a:t>sizes are often </a:t>
            </a:r>
            <a:r>
              <a:rPr lang="en-US" sz="2800" dirty="0" smtClean="0"/>
              <a:t>small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Others </a:t>
            </a:r>
            <a:r>
              <a:rPr lang="en-US" sz="2800" dirty="0"/>
              <a:t>cannot easily replicate prior </a:t>
            </a:r>
            <a:r>
              <a:rPr lang="en-US" sz="2800" dirty="0" smtClean="0"/>
              <a:t>studies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8382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Other </a:t>
            </a:r>
            <a:r>
              <a:rPr lang="en-US" dirty="0"/>
              <a:t>financial accounting studies use experimental </a:t>
            </a:r>
            <a:r>
              <a:rPr lang="en-US" dirty="0" smtClean="0"/>
              <a:t>data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3200" dirty="0" smtClean="0"/>
              <a:t>Benefits: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Investigator </a:t>
            </a:r>
            <a:r>
              <a:rPr lang="en-US" sz="2800" dirty="0"/>
              <a:t>can conduct a controlled </a:t>
            </a:r>
            <a:r>
              <a:rPr lang="en-US" sz="2800" dirty="0" smtClean="0"/>
              <a:t>experiment</a:t>
            </a:r>
          </a:p>
          <a:p>
            <a:pPr lvl="3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Example</a:t>
            </a:r>
            <a:r>
              <a:rPr lang="en-US" sz="2400" dirty="0"/>
              <a:t>: Experimental markets studies can limit the signals market participants </a:t>
            </a:r>
            <a:r>
              <a:rPr lang="en-US" sz="2400" dirty="0" smtClean="0"/>
              <a:t>receive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3200" dirty="0" smtClean="0"/>
              <a:t>Costs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Suffer </a:t>
            </a:r>
            <a:r>
              <a:rPr lang="en-US" dirty="0"/>
              <a:t>from external </a:t>
            </a:r>
            <a:r>
              <a:rPr lang="en-US" dirty="0" smtClean="0"/>
              <a:t>validity—generalizability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What </a:t>
            </a:r>
            <a:r>
              <a:rPr lang="en-US" dirty="0"/>
              <a:t>do lab results based on undergraduate students facing different risk/return tradeoffs say about how financial analysts (or auditors) would behave in real settings?</a:t>
            </a:r>
          </a:p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endParaRPr lang="en-US" altLang="en-US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8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Role of economic theory (other theories may be appropriate too--I use economic theory as an </a:t>
            </a:r>
            <a:r>
              <a:rPr lang="en-US" altLang="en-US" dirty="0" smtClean="0"/>
              <a:t>illustration)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 smtClean="0"/>
              <a:t>Absent </a:t>
            </a:r>
            <a:r>
              <a:rPr lang="en-US" altLang="en-US" dirty="0"/>
              <a:t>economic theory, developed either in prior work or the current study, empirical work can only be characterized as </a:t>
            </a:r>
            <a:r>
              <a:rPr lang="en-US" altLang="en-US" dirty="0" smtClean="0"/>
              <a:t>descriptive.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Theory </a:t>
            </a:r>
            <a:r>
              <a:rPr lang="en-US" altLang="en-US" sz="2800" dirty="0"/>
              <a:t>must make sense, not </a:t>
            </a:r>
            <a:r>
              <a:rPr lang="ja-JP" altLang="en-US" sz="2800" dirty="0"/>
              <a:t>“</a:t>
            </a:r>
            <a:r>
              <a:rPr lang="en-US" altLang="ja-JP" sz="2800" dirty="0"/>
              <a:t>unravel</a:t>
            </a:r>
            <a:r>
              <a:rPr lang="ja-JP" altLang="en-US" sz="2800" dirty="0"/>
              <a:t>”</a:t>
            </a:r>
            <a:r>
              <a:rPr lang="en-US" altLang="ja-JP" sz="2800" dirty="0"/>
              <a:t>. </a:t>
            </a:r>
          </a:p>
          <a:p>
            <a:pPr lvl="3">
              <a:lnSpc>
                <a:spcPct val="90000"/>
              </a:lnSpc>
              <a:buSzPct val="60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General </a:t>
            </a:r>
            <a:r>
              <a:rPr lang="en-US" altLang="en-US" sz="2400" dirty="0"/>
              <a:t>equilibrium arguments (allowing full </a:t>
            </a:r>
            <a:r>
              <a:rPr lang="en-US" altLang="en-US" sz="2400" dirty="0" err="1"/>
              <a:t>endogeneity</a:t>
            </a:r>
            <a:r>
              <a:rPr lang="en-US" altLang="en-US" sz="2400" dirty="0"/>
              <a:t>) are almost impossible, but the partial equilibrium models need to make </a:t>
            </a:r>
            <a:r>
              <a:rPr lang="en-US" altLang="en-US" sz="2400" dirty="0" smtClean="0"/>
              <a:t>sense</a:t>
            </a:r>
          </a:p>
          <a:p>
            <a:pPr marL="0" indent="0">
              <a:lnSpc>
                <a:spcPct val="90000"/>
              </a:lnSpc>
              <a:buSzPct val="75000"/>
              <a:buNone/>
            </a:pPr>
            <a:endParaRPr lang="en-US" altLang="en-US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9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Role of economic theory (other theories may be appropriate too--I use economic theory as an </a:t>
            </a:r>
            <a:r>
              <a:rPr lang="en-US" altLang="en-US" dirty="0" smtClean="0"/>
              <a:t>illustration)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 smtClean="0"/>
              <a:t>Absent </a:t>
            </a:r>
            <a:r>
              <a:rPr lang="en-US" altLang="en-US" dirty="0"/>
              <a:t>economic theory, developed either in prior work or the current study, empirical work can only be characterized as </a:t>
            </a:r>
            <a:r>
              <a:rPr lang="en-US" altLang="en-US" dirty="0" smtClean="0"/>
              <a:t>descriptive.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Theory </a:t>
            </a:r>
            <a:r>
              <a:rPr lang="en-US" altLang="en-US" sz="2800" dirty="0"/>
              <a:t>should have some </a:t>
            </a:r>
            <a:r>
              <a:rPr lang="ja-JP" altLang="en-US" sz="2800" dirty="0"/>
              <a:t>“</a:t>
            </a:r>
            <a:r>
              <a:rPr lang="en-US" altLang="ja-JP" sz="2800" dirty="0"/>
              <a:t>tension</a:t>
            </a:r>
            <a:r>
              <a:rPr lang="ja-JP" altLang="en-US" sz="2800" dirty="0"/>
              <a:t>”</a:t>
            </a:r>
            <a:r>
              <a:rPr lang="en-US" altLang="ja-JP" sz="2800" dirty="0"/>
              <a:t> in that a sensible competing or alternative explanation is </a:t>
            </a:r>
            <a:r>
              <a:rPr lang="en-US" altLang="ja-JP" sz="2800" dirty="0" smtClean="0"/>
              <a:t>feasible.</a:t>
            </a:r>
          </a:p>
          <a:p>
            <a:pPr lvl="3">
              <a:lnSpc>
                <a:spcPct val="90000"/>
              </a:lnSpc>
              <a:buSzPct val="60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Absent </a:t>
            </a:r>
            <a:r>
              <a:rPr lang="en-US" altLang="en-US" sz="2400" dirty="0"/>
              <a:t>such a tension, the empirical result is virtually guaranteed unless the research design is flawed in some </a:t>
            </a:r>
            <a:r>
              <a:rPr lang="en-US" altLang="en-US" sz="2400" dirty="0" smtClean="0"/>
              <a:t>way.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1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46400"/>
            <a:ext cx="4495800" cy="2997200"/>
          </a:xfrm>
          <a:prstGeom prst="rect">
            <a:avLst/>
          </a:prstGeom>
        </p:spPr>
      </p:pic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11430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600" dirty="0" smtClean="0"/>
              <a:t>Why do we do research?</a:t>
            </a:r>
          </a:p>
          <a:p>
            <a:pP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600" dirty="0" smtClean="0"/>
              <a:t>What are the attributes of good research?</a:t>
            </a:r>
          </a:p>
          <a:p>
            <a:pP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600" dirty="0" smtClean="0"/>
              <a:t>Examples from </a:t>
            </a:r>
            <a:br>
              <a:rPr lang="en-US" sz="3600" dirty="0" smtClean="0"/>
            </a:br>
            <a:r>
              <a:rPr lang="en-US" sz="3600" dirty="0" smtClean="0"/>
              <a:t>financial accounting</a:t>
            </a:r>
          </a:p>
          <a:p>
            <a:pP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600" dirty="0" smtClean="0"/>
              <a:t>Concluding Remarks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OUTLINE</a:t>
            </a:r>
            <a:endParaRPr lang="en-US" sz="40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7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Role of economic theory (other theories may be appropriate too--I use economic theory as an </a:t>
            </a:r>
            <a:r>
              <a:rPr lang="en-US" altLang="en-US" dirty="0" smtClean="0"/>
              <a:t>illustration)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 smtClean="0"/>
              <a:t>Absent </a:t>
            </a:r>
            <a:r>
              <a:rPr lang="en-US" altLang="en-US" dirty="0"/>
              <a:t>economic theory, developed either in prior work or the current study, empirical work can only be characterized as </a:t>
            </a:r>
            <a:r>
              <a:rPr lang="en-US" altLang="en-US" dirty="0" smtClean="0"/>
              <a:t>descriptive.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Theory </a:t>
            </a:r>
            <a:r>
              <a:rPr lang="en-US" altLang="en-US" sz="2800" dirty="0"/>
              <a:t>should have some </a:t>
            </a:r>
            <a:r>
              <a:rPr lang="ja-JP" altLang="en-US" sz="2800" dirty="0"/>
              <a:t>“</a:t>
            </a:r>
            <a:r>
              <a:rPr lang="en-US" altLang="ja-JP" sz="2800" dirty="0"/>
              <a:t>tension</a:t>
            </a:r>
            <a:r>
              <a:rPr lang="ja-JP" altLang="en-US" sz="2800" dirty="0"/>
              <a:t>”</a:t>
            </a:r>
            <a:r>
              <a:rPr lang="en-US" altLang="ja-JP" sz="2800" dirty="0"/>
              <a:t> in that a sensible competing or alternative explanation is </a:t>
            </a:r>
            <a:r>
              <a:rPr lang="en-US" altLang="ja-JP" sz="2800" dirty="0" smtClean="0"/>
              <a:t>feasible.</a:t>
            </a:r>
          </a:p>
          <a:p>
            <a:pPr lvl="3">
              <a:lnSpc>
                <a:spcPct val="90000"/>
              </a:lnSpc>
              <a:buSzPct val="60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Remember</a:t>
            </a:r>
            <a:r>
              <a:rPr lang="en-US" altLang="en-US" sz="2400" dirty="0"/>
              <a:t>, our goal is to test a theory that could be wrong, with the goal of learning </a:t>
            </a:r>
            <a:r>
              <a:rPr lang="en-US" altLang="en-US" sz="2400" dirty="0" smtClean="0"/>
              <a:t>something.</a:t>
            </a:r>
          </a:p>
          <a:p>
            <a:pPr marL="0" indent="0">
              <a:lnSpc>
                <a:spcPct val="90000"/>
              </a:lnSpc>
              <a:buSzPct val="75000"/>
              <a:buNone/>
            </a:pPr>
            <a:endParaRPr lang="en-US" altLang="en-US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Role of economic theory (other theories may be appropriate too--I use economic theory as an </a:t>
            </a:r>
            <a:r>
              <a:rPr lang="en-US" altLang="en-US" dirty="0" smtClean="0"/>
              <a:t>illustration)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 smtClean="0"/>
              <a:t>Absent </a:t>
            </a:r>
            <a:r>
              <a:rPr lang="en-US" altLang="en-US" dirty="0"/>
              <a:t>economic theory, developed either in prior work or the current study, empirical work can only be characterized as </a:t>
            </a:r>
            <a:r>
              <a:rPr lang="en-US" altLang="en-US" dirty="0" smtClean="0"/>
              <a:t>descriptive.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Descriptive </a:t>
            </a:r>
            <a:r>
              <a:rPr lang="en-US" altLang="en-US" sz="2800" dirty="0"/>
              <a:t>studies </a:t>
            </a:r>
            <a:r>
              <a:rPr lang="en-US" altLang="en-US" sz="2800" dirty="0" smtClean="0"/>
              <a:t>aren’</a:t>
            </a:r>
            <a:r>
              <a:rPr lang="en-US" altLang="ja-JP" sz="2800" dirty="0" smtClean="0"/>
              <a:t>t </a:t>
            </a:r>
            <a:r>
              <a:rPr lang="ja-JP" altLang="en-US" sz="2800" dirty="0"/>
              <a:t>“</a:t>
            </a:r>
            <a:r>
              <a:rPr lang="en-US" altLang="ja-JP" sz="2800" dirty="0"/>
              <a:t>bad</a:t>
            </a:r>
            <a:r>
              <a:rPr lang="ja-JP" altLang="en-US" sz="2800" dirty="0"/>
              <a:t>”</a:t>
            </a:r>
            <a:r>
              <a:rPr lang="en-US" altLang="ja-JP" sz="2800" dirty="0"/>
              <a:t> in that such studies can be viewed as the observational step in the scientific method</a:t>
            </a:r>
          </a:p>
          <a:p>
            <a:pPr marL="0" indent="0">
              <a:lnSpc>
                <a:spcPct val="90000"/>
              </a:lnSpc>
              <a:buSzPct val="75000"/>
              <a:buNone/>
            </a:pPr>
            <a:endParaRPr lang="en-US" altLang="en-US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9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There is no role for investigator </a:t>
            </a:r>
            <a:r>
              <a:rPr lang="en-US" altLang="en-US" dirty="0" smtClean="0"/>
              <a:t>bias.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 smtClean="0"/>
              <a:t>Affects </a:t>
            </a:r>
            <a:r>
              <a:rPr lang="en-US" altLang="en-US" dirty="0"/>
              <a:t>independence and integrity of the </a:t>
            </a:r>
            <a:r>
              <a:rPr lang="en-US" altLang="en-US" dirty="0" smtClean="0"/>
              <a:t>research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 smtClean="0"/>
              <a:t>This </a:t>
            </a:r>
            <a:r>
              <a:rPr lang="en-US" altLang="en-US" dirty="0"/>
              <a:t>is a real problem, manifested in many ways, as investigator makes decisions </a:t>
            </a:r>
            <a:r>
              <a:rPr lang="en-US" altLang="en-US" dirty="0" smtClean="0"/>
              <a:t>regarding: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Sampling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Selection </a:t>
            </a:r>
            <a:r>
              <a:rPr lang="en-US" altLang="en-US" sz="2800" dirty="0"/>
              <a:t>of functional form of estimating equation (should be tied to theory—see Landsman and </a:t>
            </a:r>
            <a:r>
              <a:rPr lang="en-US" altLang="en-US" sz="2800" dirty="0" err="1"/>
              <a:t>Magliolo</a:t>
            </a:r>
            <a:r>
              <a:rPr lang="en-US" altLang="en-US" sz="2800" dirty="0"/>
              <a:t> (TAR, 1998</a:t>
            </a:r>
            <a:r>
              <a:rPr lang="en-US" altLang="en-US" sz="2800" dirty="0" smtClean="0"/>
              <a:t>).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Inclusion/exclusion </a:t>
            </a:r>
            <a:r>
              <a:rPr lang="en-US" altLang="en-US" sz="2800" dirty="0"/>
              <a:t>of </a:t>
            </a:r>
            <a:r>
              <a:rPr lang="ja-JP" altLang="en-US" sz="2800" dirty="0"/>
              <a:t>“</a:t>
            </a:r>
            <a:r>
              <a:rPr lang="en-US" altLang="ja-JP" sz="2800" dirty="0"/>
              <a:t>outliers</a:t>
            </a:r>
            <a:r>
              <a:rPr lang="ja-JP" altLang="en-US" sz="2800" dirty="0" smtClean="0"/>
              <a:t>”</a:t>
            </a:r>
            <a:endParaRPr lang="en-US" altLang="ja-JP" sz="2800" dirty="0" smtClean="0"/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Inclusion/exclusion </a:t>
            </a:r>
            <a:r>
              <a:rPr lang="en-US" altLang="en-US" sz="2800" dirty="0"/>
              <a:t>of experimental variables</a:t>
            </a:r>
          </a:p>
          <a:p>
            <a:pPr marL="0" indent="0">
              <a:lnSpc>
                <a:spcPct val="90000"/>
              </a:lnSpc>
              <a:buSzPct val="75000"/>
              <a:buNone/>
            </a:pPr>
            <a:endParaRPr lang="en-US" altLang="en-US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1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Empirical </a:t>
            </a:r>
            <a:r>
              <a:rPr lang="en-US" altLang="en-US" dirty="0" smtClean="0"/>
              <a:t>Tests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sz="3200" dirty="0" smtClean="0"/>
              <a:t>Biggest </a:t>
            </a:r>
            <a:r>
              <a:rPr lang="en-US" altLang="en-US" sz="3200" dirty="0"/>
              <a:t>problems researcher faces </a:t>
            </a:r>
            <a:r>
              <a:rPr lang="en-US" altLang="en-US" sz="3200" dirty="0" smtClean="0"/>
              <a:t>are: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Models </a:t>
            </a:r>
            <a:r>
              <a:rPr lang="en-US" altLang="en-US" sz="2800" dirty="0"/>
              <a:t>often stated in terms of variables that are unobservable to </a:t>
            </a:r>
            <a:r>
              <a:rPr lang="en-US" altLang="en-US" sz="2800" dirty="0" smtClean="0"/>
              <a:t>researcher</a:t>
            </a:r>
          </a:p>
          <a:p>
            <a:pPr lvl="3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Example</a:t>
            </a:r>
            <a:r>
              <a:rPr lang="en-US" altLang="en-US" sz="2400" dirty="0"/>
              <a:t>: Miller and Modigliani (AER, 1966) test a model relating firm value to economic earnings, not accounting </a:t>
            </a:r>
            <a:r>
              <a:rPr lang="en-US" altLang="en-US" sz="2400" dirty="0" smtClean="0"/>
              <a:t>earnings.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9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Empirical </a:t>
            </a:r>
            <a:r>
              <a:rPr lang="en-US" altLang="en-US" dirty="0" smtClean="0"/>
              <a:t>Tests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sz="3200" dirty="0" smtClean="0"/>
              <a:t>Biggest </a:t>
            </a:r>
            <a:r>
              <a:rPr lang="en-US" altLang="en-US" sz="3200" dirty="0"/>
              <a:t>problems researcher faces </a:t>
            </a:r>
            <a:r>
              <a:rPr lang="en-US" altLang="en-US" sz="3200" dirty="0" smtClean="0"/>
              <a:t>are: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Models </a:t>
            </a:r>
            <a:r>
              <a:rPr lang="en-US" altLang="en-US" sz="2800" dirty="0"/>
              <a:t>often stated in terms of one theoretical unit (firm) at a specific point in </a:t>
            </a:r>
            <a:r>
              <a:rPr lang="en-US" altLang="en-US" sz="2800" dirty="0" smtClean="0"/>
              <a:t>time.</a:t>
            </a:r>
          </a:p>
          <a:p>
            <a:pPr lvl="3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Use </a:t>
            </a:r>
            <a:r>
              <a:rPr lang="en-US" altLang="en-US" sz="2400" dirty="0"/>
              <a:t>of Cross-sectional data requires either assuming all firms in cross-section are the </a:t>
            </a:r>
            <a:r>
              <a:rPr lang="ja-JP" altLang="en-US" sz="2400" dirty="0"/>
              <a:t>“</a:t>
            </a:r>
            <a:r>
              <a:rPr lang="en-US" altLang="ja-JP" sz="2400" dirty="0"/>
              <a:t>same</a:t>
            </a:r>
            <a:r>
              <a:rPr lang="ja-JP" altLang="en-US" sz="2400" dirty="0"/>
              <a:t>”</a:t>
            </a:r>
            <a:r>
              <a:rPr lang="en-US" altLang="ja-JP" sz="2400" dirty="0"/>
              <a:t> in terms of relevant variables included in the study or making adjustments in the research design to address cross-sectional differences in firms</a:t>
            </a:r>
            <a:r>
              <a:rPr lang="ja-JP" altLang="en-US" sz="2400" dirty="0"/>
              <a:t>’</a:t>
            </a:r>
            <a:r>
              <a:rPr lang="en-US" altLang="ja-JP" sz="2400" dirty="0"/>
              <a:t> measured </a:t>
            </a:r>
            <a:r>
              <a:rPr lang="en-US" altLang="ja-JP" sz="2400" dirty="0" smtClean="0"/>
              <a:t>attributes</a:t>
            </a:r>
          </a:p>
          <a:p>
            <a:pPr lvl="4">
              <a:lnSpc>
                <a:spcPct val="8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Example</a:t>
            </a:r>
            <a:r>
              <a:rPr lang="en-US" altLang="en-US" sz="2400" dirty="0"/>
              <a:t>: Tests of the </a:t>
            </a:r>
            <a:r>
              <a:rPr lang="en-US" altLang="en-US" sz="2400" dirty="0" err="1"/>
              <a:t>Ohlson</a:t>
            </a:r>
            <a:r>
              <a:rPr lang="en-US" altLang="en-US" sz="2400" dirty="0"/>
              <a:t> model (Barth, Beaver, Hand, and Landsman, RAST, 1999; </a:t>
            </a:r>
            <a:r>
              <a:rPr lang="en-US" altLang="en-US" sz="2400" dirty="0" err="1"/>
              <a:t>Dechow</a:t>
            </a:r>
            <a:r>
              <a:rPr lang="en-US" altLang="en-US" sz="2400" dirty="0"/>
              <a:t>, Hutton, and Sloan, JAE, 1999) assume constant discount rate, but BBHL permit coefficients to vary by industry.</a:t>
            </a:r>
          </a:p>
          <a:p>
            <a:pPr marL="0" indent="0">
              <a:lnSpc>
                <a:spcPct val="90000"/>
              </a:lnSpc>
              <a:buSzPct val="75000"/>
              <a:buNone/>
            </a:pPr>
            <a:endParaRPr lang="en-US" altLang="en-US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9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Empirical </a:t>
            </a:r>
            <a:r>
              <a:rPr lang="en-US" altLang="en-US" dirty="0" smtClean="0"/>
              <a:t>Tests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sz="3200" dirty="0" smtClean="0"/>
              <a:t>Biggest </a:t>
            </a:r>
            <a:r>
              <a:rPr lang="en-US" altLang="en-US" sz="3200" dirty="0"/>
              <a:t>problems researcher faces </a:t>
            </a:r>
            <a:r>
              <a:rPr lang="en-US" altLang="en-US" sz="3200" dirty="0" smtClean="0"/>
              <a:t>are: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Models often stated in terms of one theoretical unit (firm) at a specific point in time.</a:t>
            </a:r>
          </a:p>
          <a:p>
            <a:pPr lvl="3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Use of time-series data requires either assuming the distributional properties of the data for a given firm are stable over time (stationarity), or making adjustments to allow for changes in such properties (e.g., use of time-varying coefficients).</a:t>
            </a:r>
          </a:p>
          <a:p>
            <a:pPr lvl="4">
              <a:lnSpc>
                <a:spcPct val="80000"/>
              </a:lnSpc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DHS and BBHL pool observations across time and assume coefficients are intertemporal constants.</a:t>
            </a:r>
          </a:p>
          <a:p>
            <a:pPr marL="0" indent="0">
              <a:lnSpc>
                <a:spcPct val="90000"/>
              </a:lnSpc>
              <a:buSzPct val="75000"/>
              <a:buNone/>
            </a:pPr>
            <a:endParaRPr lang="en-US" altLang="en-US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8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Empirical </a:t>
            </a:r>
            <a:r>
              <a:rPr lang="en-US" altLang="en-US" dirty="0" smtClean="0"/>
              <a:t>Tests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sz="3200" dirty="0" smtClean="0"/>
              <a:t>Biggest </a:t>
            </a:r>
            <a:r>
              <a:rPr lang="en-US" altLang="en-US" sz="3200" dirty="0"/>
              <a:t>problems researcher faces </a:t>
            </a:r>
            <a:r>
              <a:rPr lang="en-US" altLang="en-US" sz="3200" dirty="0" smtClean="0"/>
              <a:t>are: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Researchers cannot conduct a controlled experiment.  As a result, some potentially significant variables, not the focus of the study, are not appropriately controlled for, and, by design, are not directly observable.</a:t>
            </a:r>
          </a:p>
          <a:p>
            <a:pPr lvl="3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Leads to correlated omitted variable bias (internal </a:t>
            </a:r>
            <a:r>
              <a:rPr lang="en-US" sz="2800" dirty="0" smtClean="0"/>
              <a:t>validity concern)</a:t>
            </a:r>
            <a:endParaRPr lang="en-US" sz="2800" dirty="0"/>
          </a:p>
          <a:p>
            <a:pPr lvl="3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Potential solutions: include proxies for the variables, limit sample observations for which the omitted variable is likely not varying</a:t>
            </a:r>
            <a:r>
              <a:rPr lang="en-US" sz="2800" dirty="0" smtClean="0"/>
              <a:t>.</a:t>
            </a:r>
            <a:endParaRPr lang="en-US" altLang="en-US" sz="2400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3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Empirical </a:t>
            </a:r>
            <a:r>
              <a:rPr lang="en-US" altLang="en-US" dirty="0" smtClean="0"/>
              <a:t>Tests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sz="3200" dirty="0" smtClean="0"/>
              <a:t>Biggest </a:t>
            </a:r>
            <a:r>
              <a:rPr lang="en-US" altLang="en-US" sz="3200" dirty="0"/>
              <a:t>problems researcher faces </a:t>
            </a:r>
            <a:r>
              <a:rPr lang="en-US" altLang="en-US" sz="3200" dirty="0" smtClean="0"/>
              <a:t>are: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Researchers cannot conduct a controlled experiment.  As a result, some potentially significant variables, not the focus of the study, are not appropriately controlled for, and, by design, are not directly observable.</a:t>
            </a:r>
          </a:p>
          <a:p>
            <a:pPr lvl="4">
              <a:lnSpc>
                <a:spcPct val="80000"/>
              </a:lnSpc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sz="2400" dirty="0" smtClean="0"/>
              <a:t>Example</a:t>
            </a:r>
            <a:r>
              <a:rPr lang="en-US" sz="2400" dirty="0"/>
              <a:t>: ERC studies (event studies relating earnings surprises to stock returns) have a problem in that other information, e.g., dividends, are released at the same time as earnings.</a:t>
            </a:r>
          </a:p>
          <a:p>
            <a:pPr lvl="4">
              <a:lnSpc>
                <a:spcPct val="80000"/>
              </a:lnSpc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Potential solutions: Include dividends or change in dividends in the regression or study firms for which dividends are not concurrently announced.</a:t>
            </a:r>
            <a:r>
              <a:rPr lang="en-US" sz="2800" dirty="0"/>
              <a:t>	</a:t>
            </a:r>
          </a:p>
          <a:p>
            <a:pPr marL="0" indent="0">
              <a:lnSpc>
                <a:spcPct val="90000"/>
              </a:lnSpc>
              <a:buSzPct val="75000"/>
              <a:buNone/>
            </a:pPr>
            <a:endParaRPr lang="en-US" altLang="en-US" sz="2400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4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0"/>
            <a:ext cx="2565400" cy="1924050"/>
          </a:xfrm>
          <a:prstGeom prst="rect">
            <a:avLst/>
          </a:prstGeom>
        </p:spPr>
      </p:pic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8382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dirty="0" smtClean="0"/>
              <a:t>Institutional </a:t>
            </a:r>
            <a:r>
              <a:rPr lang="en-US" dirty="0"/>
              <a:t>accounting </a:t>
            </a:r>
            <a:r>
              <a:rPr lang="en-US" dirty="0" smtClean="0"/>
              <a:t>knowledge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Helps </a:t>
            </a:r>
            <a:r>
              <a:rPr lang="en-US" dirty="0"/>
              <a:t>frame research </a:t>
            </a:r>
            <a:r>
              <a:rPr lang="en-US" dirty="0" smtClean="0"/>
              <a:t>questions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Helps </a:t>
            </a:r>
            <a:r>
              <a:rPr lang="en-US" dirty="0"/>
              <a:t>develop the research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design </a:t>
            </a:r>
            <a:r>
              <a:rPr lang="en-US" dirty="0"/>
              <a:t>by </a:t>
            </a:r>
            <a:r>
              <a:rPr lang="en-US" dirty="0" smtClean="0"/>
              <a:t>understanding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sz="2800" dirty="0" smtClean="0"/>
              <a:t>the </a:t>
            </a:r>
            <a:r>
              <a:rPr lang="en-US" sz="2800" dirty="0"/>
              <a:t>economic forces affecting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model predictions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sz="2800" dirty="0" smtClean="0"/>
              <a:t>properties </a:t>
            </a:r>
            <a:r>
              <a:rPr lang="en-US" sz="2800" dirty="0"/>
              <a:t>of accounting data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e.g., measurement error) and how they can affect </a:t>
            </a:r>
            <a:r>
              <a:rPr lang="en-US" sz="2800" dirty="0" smtClean="0"/>
              <a:t>inferences</a:t>
            </a:r>
          </a:p>
          <a:p>
            <a:pPr lvl="3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dirty="0" smtClean="0"/>
              <a:t>Barth </a:t>
            </a:r>
            <a:r>
              <a:rPr lang="en-US" dirty="0"/>
              <a:t>(TAR, 1991) study of pension accounting is excellent </a:t>
            </a:r>
            <a:r>
              <a:rPr lang="en-US" dirty="0" smtClean="0"/>
              <a:t>example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sz="2800" dirty="0" smtClean="0"/>
              <a:t>ways </a:t>
            </a:r>
            <a:r>
              <a:rPr lang="en-US" sz="2800" dirty="0"/>
              <a:t>to develop (quasi) experimental controls, e.g., by inclusion of conditioning </a:t>
            </a:r>
            <a:r>
              <a:rPr lang="en-US" sz="2800" dirty="0" smtClean="0"/>
              <a:t>variables.</a:t>
            </a:r>
          </a:p>
          <a:p>
            <a:pPr lvl="3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dirty="0" smtClean="0"/>
              <a:t>Barth</a:t>
            </a:r>
            <a:r>
              <a:rPr lang="en-US" dirty="0"/>
              <a:t>, Beaver, and Landsman (TAR, 1996) use of conditioning variables</a:t>
            </a:r>
          </a:p>
          <a:p>
            <a:pPr marL="1828800" lvl="4" indent="0">
              <a:lnSpc>
                <a:spcPct val="80000"/>
              </a:lnSpc>
              <a:buSzPct val="75000"/>
              <a:buNone/>
              <a:defRPr/>
            </a:pPr>
            <a:r>
              <a:rPr lang="en-US" sz="2800" dirty="0"/>
              <a:t>	</a:t>
            </a:r>
          </a:p>
          <a:p>
            <a:pPr marL="0" indent="0">
              <a:lnSpc>
                <a:spcPct val="90000"/>
              </a:lnSpc>
              <a:buSzPct val="75000"/>
              <a:buNone/>
            </a:pPr>
            <a:endParaRPr lang="en-US" altLang="en-US" sz="2400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WHAT ARE THE ATTRIBUTES OF RESEARCH?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2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 smtClean="0"/>
              <a:t>Miller and Modigliani (AER, 1966)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ja-JP" altLang="en-US" dirty="0" smtClean="0"/>
              <a:t>“</a:t>
            </a:r>
            <a:r>
              <a:rPr lang="en-US" altLang="ja-JP" dirty="0" smtClean="0"/>
              <a:t>Some Estimates of the Cost of Capital to the Electric Utility Industry, 1954-57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 smtClean="0"/>
              <a:t>Finance research closely linked to accounting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 smtClean="0"/>
              <a:t>M&amp;M test their famous equity valuation theoretical model using a sample of electric utilities for three fiscal years in the 1950s.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 smtClean="0"/>
              <a:t>The model:</a:t>
            </a:r>
          </a:p>
          <a:p>
            <a:pPr marL="457200" lvl="1" indent="0">
              <a:lnSpc>
                <a:spcPct val="80000"/>
              </a:lnSpc>
              <a:buSzPct val="75000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	</a:t>
            </a:r>
            <a:r>
              <a:rPr lang="en-US" altLang="en-US" i="1" dirty="0" smtClean="0"/>
              <a:t>V</a:t>
            </a:r>
            <a:r>
              <a:rPr lang="en-US" altLang="en-US" dirty="0" smtClean="0"/>
              <a:t> = 1/</a:t>
            </a:r>
            <a:r>
              <a:rPr lang="en-US" altLang="en-US" dirty="0" smtClean="0">
                <a:latin typeface="Symbol" charset="2"/>
                <a:cs typeface="Symbol" charset="2"/>
              </a:rPr>
              <a:t>r </a:t>
            </a:r>
            <a:r>
              <a:rPr lang="en-US" altLang="en-US" i="1" dirty="0" smtClean="0">
                <a:cs typeface="Symbol" charset="2"/>
              </a:rPr>
              <a:t>X</a:t>
            </a:r>
            <a:r>
              <a:rPr lang="en-US" altLang="en-US" dirty="0" smtClean="0"/>
              <a:t> + OTHER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dirty="0" smtClean="0"/>
              <a:t>Where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i="1" dirty="0" smtClean="0"/>
              <a:t>V</a:t>
            </a:r>
            <a:r>
              <a:rPr lang="en-US" altLang="en-US" dirty="0" smtClean="0"/>
              <a:t> is equity value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dirty="0" smtClean="0"/>
              <a:t>is the cost of equity capital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i="1" dirty="0" smtClean="0"/>
              <a:t>X</a:t>
            </a:r>
            <a:r>
              <a:rPr lang="en-US" altLang="en-US" dirty="0" smtClean="0"/>
              <a:t> is economic earnings</a:t>
            </a:r>
          </a:p>
          <a:p>
            <a:pPr marL="1828800" lvl="4" indent="0">
              <a:lnSpc>
                <a:spcPct val="80000"/>
              </a:lnSpc>
              <a:buSzPct val="75000"/>
              <a:buNone/>
              <a:defRPr/>
            </a:pPr>
            <a:r>
              <a:rPr lang="en-US" sz="2800" dirty="0" smtClean="0"/>
              <a:t>	</a:t>
            </a:r>
          </a:p>
          <a:p>
            <a:pPr marL="0" indent="0">
              <a:lnSpc>
                <a:spcPct val="90000"/>
              </a:lnSpc>
              <a:buSzPct val="75000"/>
              <a:buNone/>
            </a:pPr>
            <a:endParaRPr lang="en-US" altLang="en-US" sz="2400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AN EXAMPLE FROM FINANCIAL ACCOUNTING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8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60" y="2514600"/>
            <a:ext cx="3352800" cy="3352800"/>
          </a:xfrm>
          <a:prstGeom prst="rect">
            <a:avLst/>
          </a:prstGeom>
        </p:spPr>
      </p:pic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Research is a process of </a:t>
            </a:r>
            <a:r>
              <a:rPr lang="en-US" sz="4000" dirty="0" smtClean="0"/>
              <a:t>discovery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S</a:t>
            </a:r>
            <a:r>
              <a:rPr lang="en-US" sz="3200" dirty="0" smtClean="0"/>
              <a:t>cientific </a:t>
            </a:r>
            <a:r>
              <a:rPr lang="en-US" sz="3200" dirty="0"/>
              <a:t>method </a:t>
            </a:r>
            <a:r>
              <a:rPr lang="en-US" sz="3200" dirty="0" smtClean="0"/>
              <a:t>involves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Observation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Formulation </a:t>
            </a:r>
            <a:r>
              <a:rPr lang="en-US" sz="2800" dirty="0"/>
              <a:t>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parsimonious) </a:t>
            </a:r>
            <a:r>
              <a:rPr lang="en-US" sz="2800" dirty="0" smtClean="0"/>
              <a:t>theory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Testing </a:t>
            </a:r>
            <a:r>
              <a:rPr lang="en-US" sz="2800" dirty="0"/>
              <a:t>the </a:t>
            </a:r>
            <a:r>
              <a:rPr lang="en-US" sz="2800" dirty="0" smtClean="0"/>
              <a:t>theory</a:t>
            </a:r>
          </a:p>
          <a:p>
            <a:pPr lvl="3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Subjecting </a:t>
            </a:r>
            <a:r>
              <a:rPr lang="en-US" sz="2400" dirty="0"/>
              <a:t>the theory 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empirical scrutiny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WHY DO WE DO RESEARCH?</a:t>
            </a:r>
            <a:endParaRPr lang="en-US" sz="40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6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 smtClean="0"/>
              <a:t>Miller and Modigliani (AER, 1966)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 smtClean="0"/>
              <a:t>Potential problems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dirty="0" smtClean="0"/>
              <a:t>While </a:t>
            </a:r>
            <a:r>
              <a:rPr lang="en-US" altLang="en-US" i="1" dirty="0"/>
              <a:t>V</a:t>
            </a:r>
            <a:r>
              <a:rPr lang="en-US" altLang="en-US" dirty="0"/>
              <a:t> is observable, </a:t>
            </a:r>
            <a:r>
              <a:rPr lang="en-US" altLang="en-US" i="1" dirty="0"/>
              <a:t>X</a:t>
            </a:r>
            <a:r>
              <a:rPr lang="en-US" altLang="en-US" dirty="0"/>
              <a:t> is not. Not even clear if </a:t>
            </a:r>
            <a:r>
              <a:rPr lang="ja-JP" altLang="en-US" dirty="0"/>
              <a:t>“</a:t>
            </a:r>
            <a:r>
              <a:rPr lang="en-US" altLang="ja-JP" dirty="0"/>
              <a:t>economic earnings</a:t>
            </a:r>
            <a:r>
              <a:rPr lang="ja-JP" altLang="en-US" dirty="0"/>
              <a:t>”</a:t>
            </a:r>
            <a:r>
              <a:rPr lang="en-US" altLang="ja-JP" dirty="0"/>
              <a:t> is well-defined </a:t>
            </a:r>
            <a:r>
              <a:rPr lang="en-US" altLang="ja-JP" dirty="0" smtClean="0"/>
              <a:t>concept.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dirty="0" smtClean="0"/>
              <a:t>Use </a:t>
            </a:r>
            <a:r>
              <a:rPr lang="en-US" altLang="en-US" dirty="0"/>
              <a:t>accounting earnings, </a:t>
            </a:r>
            <a:r>
              <a:rPr lang="en-US" altLang="en-US" i="1" dirty="0"/>
              <a:t>E</a:t>
            </a:r>
            <a:r>
              <a:rPr lang="en-US" altLang="en-US" dirty="0"/>
              <a:t>, which can lead to biased estimate of cost of capital, </a:t>
            </a:r>
            <a:r>
              <a:rPr lang="en-US" altLang="en-US" i="1" dirty="0">
                <a:latin typeface="Symbol" charset="2"/>
                <a:cs typeface="Symbol" charset="2"/>
              </a:rPr>
              <a:t>r</a:t>
            </a:r>
            <a:r>
              <a:rPr lang="en-US" altLang="en-US" i="1" dirty="0"/>
              <a:t> </a:t>
            </a:r>
            <a:r>
              <a:rPr lang="en-US" altLang="en-US" dirty="0" smtClean="0"/>
              <a:t>.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dirty="0" smtClean="0"/>
              <a:t>Cost </a:t>
            </a:r>
            <a:r>
              <a:rPr lang="en-US" altLang="en-US" dirty="0"/>
              <a:t>of capital is firm-specific, but sample includes cross-section at three points in </a:t>
            </a:r>
            <a:r>
              <a:rPr lang="en-US" altLang="en-US" dirty="0" smtClean="0"/>
              <a:t>time.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dirty="0" smtClean="0"/>
              <a:t>Heteroscedastic </a:t>
            </a:r>
            <a:r>
              <a:rPr lang="en-US" altLang="en-US" dirty="0"/>
              <a:t>errors are likely because of large size disparity among sample </a:t>
            </a:r>
            <a:r>
              <a:rPr lang="en-US" altLang="en-US" dirty="0" smtClean="0"/>
              <a:t>firms.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dirty="0" smtClean="0"/>
              <a:t>Loss </a:t>
            </a:r>
            <a:r>
              <a:rPr lang="en-US" altLang="en-US" dirty="0"/>
              <a:t>of efficiency (bias in t-statistics)</a:t>
            </a:r>
          </a:p>
          <a:p>
            <a:pPr marL="1828800" lvl="4" indent="0">
              <a:lnSpc>
                <a:spcPct val="80000"/>
              </a:lnSpc>
              <a:buSzPct val="75000"/>
              <a:buNone/>
              <a:defRPr/>
            </a:pPr>
            <a:r>
              <a:rPr lang="en-US" sz="2800" dirty="0" smtClean="0"/>
              <a:t>	</a:t>
            </a:r>
          </a:p>
          <a:p>
            <a:pPr marL="0" indent="0">
              <a:lnSpc>
                <a:spcPct val="90000"/>
              </a:lnSpc>
              <a:buSzPct val="75000"/>
              <a:buNone/>
            </a:pPr>
            <a:endParaRPr lang="en-US" altLang="en-US" sz="2400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AN EXAMPLE FROM FINANCIAL ACCOUNTING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6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 smtClean="0"/>
              <a:t>Miller and Modigliani (AER, 1966)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Solutions: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is not well </a:t>
            </a:r>
            <a:r>
              <a:rPr lang="en-US" sz="2800" dirty="0" smtClean="0"/>
              <a:t>defined.</a:t>
            </a:r>
          </a:p>
          <a:p>
            <a:pPr lvl="3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sz="2400" dirty="0" smtClean="0"/>
              <a:t>But </a:t>
            </a:r>
            <a:r>
              <a:rPr lang="en-US" sz="2400" dirty="0"/>
              <a:t>electric utilities are rate-regulated, so earnings and value are more closely linked </a:t>
            </a:r>
            <a:r>
              <a:rPr lang="en-US" sz="2400" dirty="0" smtClean="0"/>
              <a:t>theoretically.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sz="2800" dirty="0" smtClean="0"/>
              <a:t>Using </a:t>
            </a:r>
            <a:r>
              <a:rPr lang="en-US" sz="2800" dirty="0"/>
              <a:t>accounting earnings, </a:t>
            </a:r>
            <a:r>
              <a:rPr lang="en-US" sz="2800" i="1" dirty="0"/>
              <a:t>E</a:t>
            </a:r>
            <a:r>
              <a:rPr lang="en-US" sz="2800" dirty="0"/>
              <a:t>, can lead to biased estimate of cost of capital, </a:t>
            </a:r>
            <a:r>
              <a:rPr lang="en-US" sz="2800" i="1" dirty="0">
                <a:latin typeface="Symbol" charset="2"/>
                <a:cs typeface="Symbol" charset="2"/>
              </a:rPr>
              <a:t>r</a:t>
            </a:r>
            <a:r>
              <a:rPr lang="en-US" sz="2800" i="1" dirty="0"/>
              <a:t> </a:t>
            </a:r>
            <a:r>
              <a:rPr lang="en-US" sz="2800" dirty="0" smtClean="0"/>
              <a:t>.</a:t>
            </a:r>
          </a:p>
          <a:p>
            <a:pPr lvl="3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sz="2400" dirty="0" smtClean="0"/>
              <a:t>Assume </a:t>
            </a:r>
            <a:r>
              <a:rPr lang="en-US" sz="2400" i="1" dirty="0"/>
              <a:t>E</a:t>
            </a:r>
            <a:r>
              <a:rPr lang="en-US" sz="2400" dirty="0"/>
              <a:t> = </a:t>
            </a:r>
            <a:r>
              <a:rPr lang="en-US" sz="2400" i="1" dirty="0"/>
              <a:t>X</a:t>
            </a:r>
            <a:r>
              <a:rPr lang="en-US" sz="2400" dirty="0"/>
              <a:t> + random </a:t>
            </a:r>
            <a:r>
              <a:rPr lang="en-US" sz="2400" dirty="0" smtClean="0"/>
              <a:t>error.</a:t>
            </a:r>
          </a:p>
          <a:p>
            <a:pPr lvl="3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sz="2400" dirty="0" smtClean="0"/>
              <a:t>Estimate </a:t>
            </a:r>
            <a:r>
              <a:rPr lang="en-US" sz="2400" dirty="0"/>
              <a:t>a 2SLS instrument, in which </a:t>
            </a:r>
            <a:r>
              <a:rPr lang="en-US" sz="2400" i="1" dirty="0"/>
              <a:t>E</a:t>
            </a:r>
            <a:r>
              <a:rPr lang="en-US" sz="2400" dirty="0"/>
              <a:t> is regressed on dividends in the first stage, and fitted value of </a:t>
            </a:r>
            <a:r>
              <a:rPr lang="en-US" sz="2400" i="1" dirty="0"/>
              <a:t>E</a:t>
            </a:r>
            <a:r>
              <a:rPr lang="en-US" sz="2400" dirty="0"/>
              <a:t> is included in second stage </a:t>
            </a:r>
            <a:r>
              <a:rPr lang="en-US" sz="2400" i="1" dirty="0"/>
              <a:t>V</a:t>
            </a:r>
            <a:r>
              <a:rPr lang="en-US" sz="2400" dirty="0"/>
              <a:t> regression.</a:t>
            </a:r>
          </a:p>
          <a:p>
            <a:pPr marL="1828800" lvl="4" indent="0">
              <a:lnSpc>
                <a:spcPct val="80000"/>
              </a:lnSpc>
              <a:buSzPct val="75000"/>
              <a:buNone/>
              <a:defRPr/>
            </a:pPr>
            <a:r>
              <a:rPr lang="en-US" sz="2800" dirty="0" smtClean="0"/>
              <a:t>	</a:t>
            </a:r>
          </a:p>
          <a:p>
            <a:pPr marL="0" indent="0">
              <a:lnSpc>
                <a:spcPct val="90000"/>
              </a:lnSpc>
              <a:buSzPct val="75000"/>
              <a:buNone/>
            </a:pPr>
            <a:endParaRPr lang="en-US" altLang="en-US" sz="2400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AN EXAMPLE FROM FINANCIAL ACCOUNTING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0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 smtClean="0"/>
              <a:t>Miller and Modigliani (AER, 1966)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Solutions: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dirty="0" smtClean="0"/>
              <a:t>Cost </a:t>
            </a:r>
            <a:r>
              <a:rPr lang="en-US" dirty="0"/>
              <a:t>of capital is firm-specific, but sample includes cross-sectional sample at three points in </a:t>
            </a:r>
            <a:r>
              <a:rPr lang="en-US" dirty="0" smtClean="0"/>
              <a:t>time.</a:t>
            </a:r>
          </a:p>
          <a:p>
            <a:pPr lvl="3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sz="2400" i="1" dirty="0" smtClean="0">
                <a:latin typeface="Symbol" charset="2"/>
                <a:cs typeface="Symbol" charset="2"/>
              </a:rPr>
              <a:t>r</a:t>
            </a:r>
            <a:r>
              <a:rPr lang="en-US" sz="2400" dirty="0" smtClean="0"/>
              <a:t>  </a:t>
            </a:r>
            <a:r>
              <a:rPr lang="en-US" sz="2400" dirty="0"/>
              <a:t>is likely to vary depending on risk, but electric utilities is similar risk class (rate </a:t>
            </a:r>
            <a:r>
              <a:rPr lang="en-US" sz="2400" dirty="0" smtClean="0"/>
              <a:t>regulated).</a:t>
            </a:r>
          </a:p>
          <a:p>
            <a:pPr lvl="3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sz="2400" dirty="0" smtClean="0"/>
              <a:t>Relation </a:t>
            </a:r>
            <a:r>
              <a:rPr lang="en-US" sz="2400" dirty="0"/>
              <a:t>between </a:t>
            </a:r>
            <a:r>
              <a:rPr lang="en-US" sz="2400" i="1" dirty="0"/>
              <a:t>E</a:t>
            </a:r>
            <a:r>
              <a:rPr lang="en-US" sz="2400" dirty="0"/>
              <a:t> and </a:t>
            </a:r>
            <a:r>
              <a:rPr lang="en-US" sz="2400" i="1" dirty="0"/>
              <a:t>X</a:t>
            </a:r>
            <a:r>
              <a:rPr lang="en-US" sz="2400" dirty="0"/>
              <a:t> can vary because of differences in accounting practices, but electric utilities use similar accounting </a:t>
            </a:r>
            <a:r>
              <a:rPr lang="en-US" sz="2400" dirty="0" smtClean="0"/>
              <a:t>practices</a:t>
            </a:r>
          </a:p>
          <a:p>
            <a:pPr lvl="3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sz="2400" dirty="0" smtClean="0"/>
              <a:t>Heteroscedastic </a:t>
            </a:r>
            <a:r>
              <a:rPr lang="en-US" sz="2400" dirty="0"/>
              <a:t>errors are likely because of large size disparity among sample </a:t>
            </a:r>
            <a:r>
              <a:rPr lang="en-US" sz="2400" dirty="0" smtClean="0"/>
              <a:t>firms.</a:t>
            </a:r>
          </a:p>
          <a:p>
            <a:pPr lvl="4">
              <a:lnSpc>
                <a:spcPct val="8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/>
              <a:t>After </a:t>
            </a:r>
            <a:r>
              <a:rPr lang="en-US" sz="2400" dirty="0"/>
              <a:t>considering a variety of approaches, settle on deflation by total </a:t>
            </a:r>
            <a:r>
              <a:rPr lang="en-US" sz="2400" dirty="0" smtClean="0"/>
              <a:t>assets.</a:t>
            </a:r>
          </a:p>
          <a:p>
            <a:pPr lvl="4">
              <a:lnSpc>
                <a:spcPct val="8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/>
              <a:t>Large </a:t>
            </a:r>
            <a:r>
              <a:rPr lang="en-US" sz="2400" dirty="0"/>
              <a:t>literature has evolved around scale problem (see Barth and </a:t>
            </a:r>
            <a:r>
              <a:rPr lang="en-US" sz="2400" dirty="0" err="1"/>
              <a:t>Kallapur</a:t>
            </a:r>
            <a:r>
              <a:rPr lang="en-US" sz="2400" dirty="0"/>
              <a:t>, CAR, 1996).</a:t>
            </a:r>
          </a:p>
          <a:p>
            <a:pPr marL="1828800" lvl="4" indent="0">
              <a:lnSpc>
                <a:spcPct val="80000"/>
              </a:lnSpc>
              <a:buSzPct val="75000"/>
              <a:buNone/>
              <a:defRPr/>
            </a:pPr>
            <a:r>
              <a:rPr lang="en-US" sz="2800" dirty="0" smtClean="0"/>
              <a:t>	</a:t>
            </a:r>
          </a:p>
          <a:p>
            <a:pPr marL="0" indent="0">
              <a:lnSpc>
                <a:spcPct val="90000"/>
              </a:lnSpc>
              <a:buSzPct val="75000"/>
              <a:buNone/>
            </a:pPr>
            <a:endParaRPr lang="en-US" altLang="en-US" sz="2400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AN EXAMPLE FROM FINANCIAL ACCOUNTING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 smtClean="0"/>
              <a:t>Miller and Modigliani (AER, 1966)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Why </a:t>
            </a:r>
            <a:r>
              <a:rPr lang="en-US" dirty="0"/>
              <a:t>estimate model for three </a:t>
            </a:r>
            <a:r>
              <a:rPr lang="en-US" dirty="0" smtClean="0"/>
              <a:t>years?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dirty="0" smtClean="0"/>
              <a:t>Opportunity </a:t>
            </a:r>
            <a:r>
              <a:rPr lang="en-US" dirty="0"/>
              <a:t>to document that cost of equity capital varies with economic environment (one boom year, one average year, and one recession year</a:t>
            </a:r>
            <a:r>
              <a:rPr lang="en-US" dirty="0" smtClean="0"/>
              <a:t>).</a:t>
            </a:r>
          </a:p>
          <a:p>
            <a:pPr lvl="1">
              <a:lnSpc>
                <a:spcPct val="8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M&amp;M </a:t>
            </a:r>
            <a:r>
              <a:rPr lang="en-US" dirty="0"/>
              <a:t>show, that after controlling for measurement error bias in using </a:t>
            </a:r>
            <a:r>
              <a:rPr lang="en-US" i="1" dirty="0"/>
              <a:t>E</a:t>
            </a:r>
            <a:r>
              <a:rPr lang="en-US" dirty="0"/>
              <a:t> instead of </a:t>
            </a:r>
            <a:r>
              <a:rPr lang="en-US" i="1" dirty="0"/>
              <a:t>X</a:t>
            </a:r>
            <a:r>
              <a:rPr lang="en-US" dirty="0"/>
              <a:t>, dividends, </a:t>
            </a:r>
            <a:r>
              <a:rPr lang="en-US" i="1" dirty="0"/>
              <a:t>D</a:t>
            </a:r>
            <a:r>
              <a:rPr lang="en-US" dirty="0"/>
              <a:t>, does not affect value, i.e., they illustrate dividend </a:t>
            </a:r>
            <a:r>
              <a:rPr lang="en-US" dirty="0" smtClean="0"/>
              <a:t>irrelevancy.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dirty="0" smtClean="0"/>
              <a:t>Regression </a:t>
            </a:r>
            <a:r>
              <a:rPr lang="en-US" dirty="0"/>
              <a:t>of </a:t>
            </a:r>
            <a:r>
              <a:rPr lang="en-US" i="1" dirty="0"/>
              <a:t>V</a:t>
            </a:r>
            <a:r>
              <a:rPr lang="en-US" dirty="0"/>
              <a:t> on </a:t>
            </a:r>
            <a:r>
              <a:rPr lang="en-US" i="1" dirty="0"/>
              <a:t>E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 will lead to biased estimate of </a:t>
            </a:r>
            <a:r>
              <a:rPr lang="en-US" i="1" dirty="0">
                <a:latin typeface="Symbol" charset="2"/>
                <a:cs typeface="Symbol" charset="2"/>
              </a:rPr>
              <a:t>r</a:t>
            </a:r>
            <a:r>
              <a:rPr lang="en-US" dirty="0"/>
              <a:t> and lead to the incorrect conclusion that </a:t>
            </a:r>
            <a:r>
              <a:rPr lang="en-US" i="1" dirty="0"/>
              <a:t>D</a:t>
            </a:r>
            <a:r>
              <a:rPr lang="en-US" dirty="0"/>
              <a:t> relates to </a:t>
            </a:r>
            <a:r>
              <a:rPr lang="en-US" i="1" dirty="0" smtClean="0"/>
              <a:t>V</a:t>
            </a:r>
            <a:r>
              <a:rPr lang="en-US" dirty="0" smtClean="0"/>
              <a:t>.</a:t>
            </a:r>
          </a:p>
          <a:p>
            <a:pPr lvl="2">
              <a:lnSpc>
                <a:spcPct val="8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dirty="0" smtClean="0"/>
              <a:t>Regression </a:t>
            </a:r>
            <a:r>
              <a:rPr lang="en-US" dirty="0"/>
              <a:t>of </a:t>
            </a:r>
            <a:r>
              <a:rPr lang="en-US" i="1" dirty="0"/>
              <a:t>V</a:t>
            </a:r>
            <a:r>
              <a:rPr lang="en-US" dirty="0"/>
              <a:t> on </a:t>
            </a:r>
            <a:r>
              <a:rPr lang="en-US" i="1" dirty="0"/>
              <a:t>E*</a:t>
            </a:r>
            <a:r>
              <a:rPr lang="en-US" dirty="0"/>
              <a:t> (fitted value of </a:t>
            </a:r>
            <a:r>
              <a:rPr lang="en-US" i="1" dirty="0"/>
              <a:t>E</a:t>
            </a:r>
            <a:r>
              <a:rPr lang="en-US" dirty="0"/>
              <a:t>) and </a:t>
            </a:r>
            <a:r>
              <a:rPr lang="en-US" i="1" dirty="0"/>
              <a:t>D</a:t>
            </a:r>
            <a:r>
              <a:rPr lang="en-US" dirty="0"/>
              <a:t> shows higher estimate of 1/</a:t>
            </a:r>
            <a:r>
              <a:rPr lang="en-US" i="1" dirty="0">
                <a:latin typeface="Symbol" charset="2"/>
                <a:cs typeface="Symbol" charset="2"/>
              </a:rPr>
              <a:t>r</a:t>
            </a:r>
            <a:r>
              <a:rPr lang="en-US" i="1" dirty="0"/>
              <a:t>  </a:t>
            </a:r>
            <a:r>
              <a:rPr lang="en-US" dirty="0"/>
              <a:t>and insignificant coefficient on </a:t>
            </a:r>
            <a:r>
              <a:rPr lang="en-US" i="1" dirty="0"/>
              <a:t>D</a:t>
            </a:r>
            <a:r>
              <a:rPr lang="en-US" dirty="0"/>
              <a:t>.</a:t>
            </a:r>
          </a:p>
          <a:p>
            <a:pPr marL="1828800" lvl="4" indent="0">
              <a:lnSpc>
                <a:spcPct val="80000"/>
              </a:lnSpc>
              <a:buSzPct val="75000"/>
              <a:buNone/>
              <a:defRPr/>
            </a:pPr>
            <a:r>
              <a:rPr lang="en-US" sz="2800" dirty="0" smtClean="0"/>
              <a:t>	</a:t>
            </a:r>
          </a:p>
          <a:p>
            <a:pPr marL="0" indent="0">
              <a:lnSpc>
                <a:spcPct val="90000"/>
              </a:lnSpc>
              <a:buSzPct val="75000"/>
              <a:buNone/>
            </a:pPr>
            <a:endParaRPr lang="en-US" altLang="en-US" sz="2400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AN EXAMPLE FROM FINANCIAL ACCOUNTING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3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5" r="12698"/>
          <a:stretch/>
        </p:blipFill>
        <p:spPr>
          <a:xfrm>
            <a:off x="5276713" y="3142080"/>
            <a:ext cx="3562487" cy="2515763"/>
          </a:xfrm>
          <a:prstGeom prst="rect">
            <a:avLst/>
          </a:prstGeom>
        </p:spPr>
      </p:pic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8382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/>
              <a:t>Research is a life long process of discovery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/>
              <a:t>Research is governed by the scientific method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/>
              <a:t>Good research </a:t>
            </a:r>
            <a:r>
              <a:rPr lang="en-US" altLang="en-US" sz="2800" dirty="0" smtClean="0"/>
              <a:t>involves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Linking </a:t>
            </a:r>
            <a:r>
              <a:rPr lang="en-US" altLang="en-US" sz="2400" dirty="0"/>
              <a:t>tests to economic </a:t>
            </a:r>
            <a:r>
              <a:rPr lang="en-US" altLang="en-US" sz="2400" dirty="0" smtClean="0"/>
              <a:t>models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Understanding </a:t>
            </a:r>
            <a:r>
              <a:rPr lang="en-US" altLang="en-US" sz="2400" dirty="0"/>
              <a:t>the properties of data used to test the models</a:t>
            </a:r>
            <a:r>
              <a:rPr lang="ja-JP" altLang="en-US" sz="2400" dirty="0"/>
              <a:t>’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predictions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Investment </a:t>
            </a:r>
            <a:r>
              <a:rPr lang="en-US" altLang="en-US" sz="2400" dirty="0"/>
              <a:t>in institutional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knowledge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Ask </a:t>
            </a:r>
            <a:r>
              <a:rPr lang="en-US" altLang="en-US" sz="2800" dirty="0"/>
              <a:t>interesting </a:t>
            </a:r>
            <a:r>
              <a:rPr lang="en-US" altLang="en-US" sz="2800" dirty="0" smtClean="0"/>
              <a:t>questions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Work </a:t>
            </a:r>
            <a:r>
              <a:rPr lang="en-US" altLang="en-US" sz="2400" dirty="0"/>
              <a:t>on topics you finding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interesting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Don’t </a:t>
            </a:r>
            <a:r>
              <a:rPr lang="en-US" altLang="en-US" sz="2400" dirty="0"/>
              <a:t>limit research to extending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prior </a:t>
            </a:r>
            <a:r>
              <a:rPr lang="en-US" altLang="en-US" sz="2400" dirty="0"/>
              <a:t>research </a:t>
            </a:r>
            <a:r>
              <a:rPr lang="en-US" altLang="en-US" sz="2400" dirty="0" smtClean="0"/>
              <a:t>findings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Work </a:t>
            </a:r>
            <a:r>
              <a:rPr lang="en-US" altLang="en-US" sz="2400" dirty="0"/>
              <a:t>with colleagues whose skills and interests complement your own </a:t>
            </a:r>
          </a:p>
          <a:p>
            <a:pPr marL="1828800" lvl="4" indent="0">
              <a:lnSpc>
                <a:spcPct val="80000"/>
              </a:lnSpc>
              <a:buSzPct val="75000"/>
              <a:buNone/>
              <a:defRPr/>
            </a:pPr>
            <a:r>
              <a:rPr lang="en-US" sz="2800" dirty="0" smtClean="0"/>
              <a:t>	</a:t>
            </a:r>
          </a:p>
          <a:p>
            <a:pPr marL="0" indent="0">
              <a:lnSpc>
                <a:spcPct val="90000"/>
              </a:lnSpc>
              <a:buSzPct val="75000"/>
              <a:buNone/>
            </a:pPr>
            <a:endParaRPr lang="en-US" altLang="en-US" sz="2400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CONCLUDING REMARKS</a:t>
            </a:r>
            <a:endParaRPr lang="en-US" sz="28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3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 txBox="1">
            <a:spLocks/>
          </p:cNvSpPr>
          <p:nvPr/>
        </p:nvSpPr>
        <p:spPr>
          <a:xfrm>
            <a:off x="0" y="6570509"/>
            <a:ext cx="3680749" cy="2813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200" kern="1200" baseline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©2014</a:t>
            </a:r>
            <a:endParaRPr lang="en-US" dirty="0"/>
          </a:p>
        </p:txBody>
      </p:sp>
      <p:pic>
        <p:nvPicPr>
          <p:cNvPr id="5" name="Picture 4" descr="stevent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381" y="6196349"/>
            <a:ext cx="1593454" cy="48527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2514600"/>
            <a:ext cx="76200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strangelo Edessa" panose="03080600000000000000" pitchFamily="66" charset="0"/>
                <a:ea typeface="+mj-ea"/>
                <a:cs typeface="Estrangelo Edessa" panose="03080600000000000000" pitchFamily="66" charset="0"/>
              </a:defRPr>
            </a:lvl1pPr>
          </a:lstStyle>
          <a:p>
            <a:pPr algn="l"/>
            <a:r>
              <a:rPr lang="en-US" alt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you.</a:t>
            </a:r>
            <a:br>
              <a:rPr lang="en-US" alt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altLang="en-US" sz="6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0162" y="4546979"/>
            <a:ext cx="6400800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Wayne Landsman </a:t>
            </a:r>
            <a:endParaRPr lang="fr-BE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KPMG Distinguished Professor of Accounting</a:t>
            </a: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of North Carolina</a:t>
            </a: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2016</a:t>
            </a:r>
          </a:p>
        </p:txBody>
      </p:sp>
    </p:spTree>
    <p:extLst>
      <p:ext uri="{BB962C8B-B14F-4D97-AF65-F5344CB8AC3E}">
        <p14:creationId xmlns:p14="http://schemas.microsoft.com/office/powerpoint/2010/main" val="397105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Research is a process of </a:t>
            </a:r>
            <a:r>
              <a:rPr lang="en-US" sz="4000" dirty="0" smtClean="0"/>
              <a:t>discovery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3200" dirty="0" smtClean="0"/>
              <a:t>Revision </a:t>
            </a:r>
            <a:r>
              <a:rPr lang="en-US" sz="3200" dirty="0"/>
              <a:t>of theory, or perhaps more observation, and </a:t>
            </a:r>
            <a:r>
              <a:rPr lang="en-US" sz="3200" dirty="0" smtClean="0"/>
              <a:t>repetition </a:t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the cycle 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WHY DO WE DO RESEARCH?</a:t>
            </a:r>
            <a:endParaRPr lang="en-US" sz="40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60" y="25146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0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144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panose="05000000000000000000" pitchFamily="2" charset="2"/>
              <a:buChar char="§"/>
            </a:pPr>
            <a:r>
              <a:rPr lang="en-US" altLang="en-US" sz="3600" dirty="0"/>
              <a:t>Research should not be conducted with the goal of proving a </a:t>
            </a:r>
            <a:r>
              <a:rPr lang="ja-JP" altLang="en-US" sz="3600" dirty="0"/>
              <a:t>“</a:t>
            </a:r>
            <a:r>
              <a:rPr lang="en-US" altLang="ja-JP" sz="3600" dirty="0"/>
              <a:t>theory</a:t>
            </a:r>
            <a:r>
              <a:rPr lang="ja-JP" altLang="en-US" sz="3600" dirty="0"/>
              <a:t>”</a:t>
            </a:r>
            <a:r>
              <a:rPr lang="en-US" altLang="ja-JP" sz="3600" dirty="0"/>
              <a:t> the researcher </a:t>
            </a:r>
            <a:r>
              <a:rPr lang="en-US" altLang="ja-JP" sz="3600" dirty="0" smtClean="0"/>
              <a:t>believes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 smtClean="0"/>
              <a:t>Priors </a:t>
            </a:r>
            <a:r>
              <a:rPr lang="en-US" altLang="en-US" dirty="0"/>
              <a:t>can be accommodated when conducting statistical tests, but should be subject to Bayesian revision when evidence is gathered from empirical </a:t>
            </a:r>
            <a:r>
              <a:rPr lang="en-US" altLang="en-US" dirty="0" smtClean="0"/>
              <a:t>data.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WHY DO WE DO RESEARCH?</a:t>
            </a:r>
            <a:endParaRPr lang="en-US" sz="40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0" t="21459" r="17314" b="55268"/>
          <a:stretch/>
        </p:blipFill>
        <p:spPr>
          <a:xfrm>
            <a:off x="4038600" y="4191000"/>
            <a:ext cx="4267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8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144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panose="05000000000000000000" pitchFamily="2" charset="2"/>
              <a:buChar char="§"/>
            </a:pPr>
            <a:r>
              <a:rPr lang="en-US" altLang="en-US" sz="3600" dirty="0"/>
              <a:t>Research should not be conducted with the goal of proving a </a:t>
            </a:r>
            <a:r>
              <a:rPr lang="ja-JP" altLang="en-US" sz="3600" dirty="0"/>
              <a:t>“</a:t>
            </a:r>
            <a:r>
              <a:rPr lang="en-US" altLang="ja-JP" sz="3600" dirty="0"/>
              <a:t>theory</a:t>
            </a:r>
            <a:r>
              <a:rPr lang="ja-JP" altLang="en-US" sz="3600" dirty="0"/>
              <a:t>”</a:t>
            </a:r>
            <a:r>
              <a:rPr lang="en-US" altLang="ja-JP" sz="3600" dirty="0"/>
              <a:t> the researcher </a:t>
            </a:r>
            <a:r>
              <a:rPr lang="en-US" altLang="ja-JP" sz="3600" dirty="0" smtClean="0"/>
              <a:t>believes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 smtClean="0"/>
              <a:t>Age-old </a:t>
            </a:r>
            <a:r>
              <a:rPr lang="en-US" altLang="en-US" dirty="0"/>
              <a:t>debate between normative/positive economists will never be resolved—there is room for both normative and positive theory in the scientific method. 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WHY DO WE DO RESEARCH?</a:t>
            </a:r>
            <a:endParaRPr lang="en-US" sz="40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0" t="21459" r="17314" b="55268"/>
          <a:stretch/>
        </p:blipFill>
        <p:spPr>
          <a:xfrm>
            <a:off x="4038600" y="4191000"/>
            <a:ext cx="4267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2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en-US" altLang="en-US" b="1" u="sng" dirty="0" smtClean="0"/>
              <a:t>IN ACCOUNTING?</a:t>
            </a:r>
          </a:p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Examine the role of accounting information in affecting managerial decisions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Focus can be on contracting theory and/or tests of implications of contracting theories</a:t>
            </a:r>
          </a:p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Examine the role of accounting information in affecting decisions of capital suppliers (investors, creditors), informational intermediaries (analysts).</a:t>
            </a:r>
          </a:p>
          <a:p>
            <a:pPr>
              <a:lnSpc>
                <a:spcPct val="90000"/>
              </a:lnSpc>
              <a:buNone/>
            </a:pPr>
            <a:endParaRPr lang="en-US" altLang="en-US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WHY DO WE DO RESEARCH?</a:t>
            </a:r>
            <a:endParaRPr lang="en-US" sz="40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8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en-US" altLang="en-US" b="1" u="sng" dirty="0" smtClean="0"/>
              <a:t>IN ACCOUNTING?</a:t>
            </a:r>
          </a:p>
          <a:p>
            <a:pPr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altLang="en-US" sz="3600" dirty="0"/>
              <a:t>To inform standard setters and regulators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3200" dirty="0"/>
              <a:t>How users of financial accounting information make decisions based on such information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3200" dirty="0"/>
              <a:t>Whether accounting amounts, as reflected in security prices (debt and equity), have desired attributes.</a:t>
            </a: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q"/>
            </a:pPr>
            <a:r>
              <a:rPr lang="en-US" altLang="en-US" sz="2800" dirty="0"/>
              <a:t>Examples—Are ESO expenses valued as expenses?  Are financial instruments</a:t>
            </a:r>
            <a:r>
              <a:rPr lang="ja-JP" altLang="en-US" sz="2800" dirty="0" smtClean="0">
                <a:latin typeface="Arial" panose="020B0604020202020204" pitchFamily="34" charset="0"/>
              </a:rPr>
              <a:t>’</a:t>
            </a:r>
            <a:r>
              <a:rPr lang="en-US" altLang="ja-JP" sz="2800" dirty="0" smtClean="0"/>
              <a:t>fair </a:t>
            </a:r>
            <a:r>
              <a:rPr lang="en-US" altLang="ja-JP" sz="2800" dirty="0"/>
              <a:t>values valued as assets and liabilities?</a:t>
            </a:r>
          </a:p>
          <a:p>
            <a:pPr>
              <a:lnSpc>
                <a:spcPct val="90000"/>
              </a:lnSpc>
              <a:buNone/>
            </a:pPr>
            <a:endParaRPr lang="en-US" altLang="en-US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WHY DO WE DO RESEARCH?</a:t>
            </a:r>
            <a:endParaRPr lang="en-US" sz="40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8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/>
          <p:cNvSpPr txBox="1">
            <a:spLocks noChangeArrowheads="1"/>
          </p:cNvSpPr>
          <p:nvPr/>
        </p:nvSpPr>
        <p:spPr>
          <a:xfrm>
            <a:off x="228600" y="9906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en-US" altLang="en-US" b="1" u="sng" dirty="0" smtClean="0"/>
              <a:t>IN ACCOUNTING?</a:t>
            </a:r>
          </a:p>
          <a:p>
            <a:pPr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Examine how auditors make judgments based on accounting information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/>
              <a:t>Includes experimental designs (e.g., how do auditors process information) and empirical (e.g., are their audit pricing decisions reflective of risks as reflected by accounting data)?</a:t>
            </a:r>
          </a:p>
          <a:p>
            <a:pPr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/>
              <a:t>List is not meant to be exhaustive</a:t>
            </a:r>
          </a:p>
          <a:p>
            <a:pPr>
              <a:lnSpc>
                <a:spcPct val="90000"/>
              </a:lnSpc>
              <a:buNone/>
            </a:pPr>
            <a:endParaRPr lang="en-US" altLang="en-US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76200"/>
            <a:ext cx="8991600" cy="838200"/>
          </a:xfrm>
          <a:prstGeom prst="round2Diag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2"/>
                </a:solidFill>
                <a:latin typeface="Calisto MT" panose="02040603050505030304" pitchFamily="18" charset="0"/>
                <a:cs typeface="Estrangelo Edessa" panose="03080600000000000000" pitchFamily="66" charset="0"/>
              </a:rPr>
              <a:t>WHY DO WE DO RESEARCH?</a:t>
            </a:r>
            <a:endParaRPr lang="en-US" sz="4000" b="1" dirty="0">
              <a:solidFill>
                <a:schemeClr val="tx2"/>
              </a:solidFill>
              <a:latin typeface="Calisto MT" panose="0204060305050503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2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5783</TotalTime>
  <Words>2328</Words>
  <Application>Microsoft Macintosh PowerPoint</Application>
  <PresentationFormat>On-screen Show (4:3)</PresentationFormat>
  <Paragraphs>259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Kenan-Flagler Business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Lisa Leander</cp:lastModifiedBy>
  <cp:revision>263</cp:revision>
  <dcterms:created xsi:type="dcterms:W3CDTF">2014-05-30T18:14:55Z</dcterms:created>
  <dcterms:modified xsi:type="dcterms:W3CDTF">2016-02-25T18:16:15Z</dcterms:modified>
</cp:coreProperties>
</file>