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48" r:id="rId1"/>
  </p:sldMasterIdLst>
  <p:notesMasterIdLst>
    <p:notesMasterId r:id="rId39"/>
  </p:notesMasterIdLst>
  <p:sldIdLst>
    <p:sldId id="339" r:id="rId2"/>
    <p:sldId id="340" r:id="rId3"/>
    <p:sldId id="341" r:id="rId4"/>
    <p:sldId id="342" r:id="rId5"/>
    <p:sldId id="291" r:id="rId6"/>
    <p:sldId id="343" r:id="rId7"/>
    <p:sldId id="344" r:id="rId8"/>
    <p:sldId id="345" r:id="rId9"/>
    <p:sldId id="346" r:id="rId10"/>
    <p:sldId id="347" r:id="rId11"/>
    <p:sldId id="348" r:id="rId12"/>
    <p:sldId id="349" r:id="rId13"/>
    <p:sldId id="350" r:id="rId14"/>
    <p:sldId id="351"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64" r:id="rId28"/>
    <p:sldId id="365" r:id="rId29"/>
    <p:sldId id="366" r:id="rId30"/>
    <p:sldId id="367" r:id="rId31"/>
    <p:sldId id="368" r:id="rId32"/>
    <p:sldId id="369" r:id="rId33"/>
    <p:sldId id="370" r:id="rId34"/>
    <p:sldId id="371" r:id="rId35"/>
    <p:sldId id="372" r:id="rId36"/>
    <p:sldId id="373" r:id="rId37"/>
    <p:sldId id="28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8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29"/>
    <p:restoredTop sz="94674"/>
  </p:normalViewPr>
  <p:slideViewPr>
    <p:cSldViewPr snapToGrid="0" snapToObjects="1">
      <p:cViewPr varScale="1">
        <p:scale>
          <a:sx n="124" d="100"/>
          <a:sy n="124" d="100"/>
        </p:scale>
        <p:origin x="1296"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606D84-2C38-2E4B-97FC-CA1DE809A0A9}" type="doc">
      <dgm:prSet loTypeId="urn:microsoft.com/office/officeart/2008/layout/AscendingPictureAccentProcess" loCatId="" qsTypeId="urn:microsoft.com/office/officeart/2005/8/quickstyle/simple1" qsCatId="simple" csTypeId="urn:microsoft.com/office/officeart/2005/8/colors/colorful2" csCatId="colorful" phldr="1"/>
      <dgm:spPr/>
    </dgm:pt>
    <dgm:pt modelId="{73DD148A-BECC-614C-895A-BAA835769FC3}">
      <dgm:prSet phldrT="[Text]" custT="1"/>
      <dgm:spPr>
        <a:solidFill>
          <a:schemeClr val="accent1"/>
        </a:solidFill>
      </dgm:spPr>
      <dgm:t>
        <a:bodyPr/>
        <a:lstStyle/>
        <a:p>
          <a:r>
            <a:rPr lang="en-US" sz="1400" dirty="0"/>
            <a:t>Promotion of Best Practice	</a:t>
          </a:r>
        </a:p>
      </dgm:t>
    </dgm:pt>
    <dgm:pt modelId="{7AC6C5AD-D2D3-BB44-A6D9-92227993C40D}" type="parTrans" cxnId="{B2C4CACF-7A4B-6E47-9060-5BC734B524AC}">
      <dgm:prSet/>
      <dgm:spPr/>
      <dgm:t>
        <a:bodyPr/>
        <a:lstStyle/>
        <a:p>
          <a:endParaRPr lang="en-US" sz="2400"/>
        </a:p>
      </dgm:t>
    </dgm:pt>
    <dgm:pt modelId="{EE70E58C-1DBA-2547-ADF9-46F978904E6B}" type="sibTrans" cxnId="{B2C4CACF-7A4B-6E47-9060-5BC734B524AC}">
      <dgm:prSet/>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en-US" sz="2400"/>
        </a:p>
      </dgm:t>
    </dgm:pt>
    <dgm:pt modelId="{664C30B2-0A48-B54E-B918-F8ACBBE6917B}">
      <dgm:prSet phldrT="[Text]" custT="1"/>
      <dgm:spPr>
        <a:solidFill>
          <a:schemeClr val="accent1">
            <a:lumMod val="75000"/>
          </a:schemeClr>
        </a:solidFill>
      </dgm:spPr>
      <dgm:t>
        <a:bodyPr/>
        <a:lstStyle/>
        <a:p>
          <a:r>
            <a:rPr lang="en-US" sz="1400" dirty="0"/>
            <a:t>Capacity Building Programs</a:t>
          </a:r>
        </a:p>
      </dgm:t>
    </dgm:pt>
    <dgm:pt modelId="{D2D519DB-558A-244F-BD55-8E43B5055E44}" type="parTrans" cxnId="{8D6FBF87-1A98-464F-BB0C-D4FCE3121269}">
      <dgm:prSet/>
      <dgm:spPr/>
      <dgm:t>
        <a:bodyPr/>
        <a:lstStyle/>
        <a:p>
          <a:endParaRPr lang="en-US" sz="2400"/>
        </a:p>
      </dgm:t>
    </dgm:pt>
    <dgm:pt modelId="{07547DD6-0D29-5D4A-A0E7-D795ABD720A7}" type="sibTrans" cxnId="{8D6FBF87-1A98-464F-BB0C-D4FCE3121269}">
      <dgm:prSet/>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1145"/>
          </a:stretch>
        </a:blipFill>
      </dgm:spPr>
      <dgm:t>
        <a:bodyPr/>
        <a:lstStyle/>
        <a:p>
          <a:endParaRPr lang="en-US" sz="2400"/>
        </a:p>
      </dgm:t>
    </dgm:pt>
    <dgm:pt modelId="{46E7C85B-31E8-254E-9063-9C0F731AA3EA}">
      <dgm:prSet phldrT="[Text]" custT="1"/>
      <dgm:spPr>
        <a:solidFill>
          <a:srgbClr val="4D98C6"/>
        </a:solidFill>
      </dgm:spPr>
      <dgm:t>
        <a:bodyPr/>
        <a:lstStyle/>
        <a:p>
          <a:r>
            <a:rPr lang="en-US" sz="1400" dirty="0"/>
            <a:t>Foster a Network &amp; Partnerships </a:t>
          </a:r>
        </a:p>
      </dgm:t>
    </dgm:pt>
    <dgm:pt modelId="{DAB3F5F3-6F41-B64F-B6AA-25757BE9EB39}" type="parTrans" cxnId="{0E8AFC68-4268-E143-9D26-204B22884029}">
      <dgm:prSet/>
      <dgm:spPr/>
      <dgm:t>
        <a:bodyPr/>
        <a:lstStyle/>
        <a:p>
          <a:endParaRPr lang="en-US" sz="2400"/>
        </a:p>
      </dgm:t>
    </dgm:pt>
    <dgm:pt modelId="{9625068E-5124-DF42-BA47-F1FBA6612696}" type="sibTrans" cxnId="{0E8AFC68-4268-E143-9D26-204B22884029}">
      <dgm:prSet/>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en-US" sz="2400"/>
        </a:p>
      </dgm:t>
    </dgm:pt>
    <dgm:pt modelId="{9B129A15-B19D-BA4B-92D9-8DBFCAFBB159}" type="pres">
      <dgm:prSet presAssocID="{9E606D84-2C38-2E4B-97FC-CA1DE809A0A9}" presName="Name0" presStyleCnt="0">
        <dgm:presLayoutVars>
          <dgm:chMax val="7"/>
          <dgm:chPref val="7"/>
          <dgm:dir/>
        </dgm:presLayoutVars>
      </dgm:prSet>
      <dgm:spPr/>
    </dgm:pt>
    <dgm:pt modelId="{D3B419A1-D9B1-C14E-9325-9D88B7FCA399}" type="pres">
      <dgm:prSet presAssocID="{9E606D84-2C38-2E4B-97FC-CA1DE809A0A9}" presName="dot1" presStyleLbl="alignNode1" presStyleIdx="0" presStyleCnt="12"/>
      <dgm:spPr>
        <a:solidFill>
          <a:srgbClr val="1B6EA1"/>
        </a:solidFill>
        <a:ln>
          <a:solidFill>
            <a:srgbClr val="1B6EA1"/>
          </a:solidFill>
        </a:ln>
      </dgm:spPr>
    </dgm:pt>
    <dgm:pt modelId="{5355E15A-BDE5-C84D-9C43-A813589DF503}" type="pres">
      <dgm:prSet presAssocID="{9E606D84-2C38-2E4B-97FC-CA1DE809A0A9}" presName="dot2" presStyleLbl="alignNode1" presStyleIdx="1" presStyleCnt="12"/>
      <dgm:spPr>
        <a:solidFill>
          <a:srgbClr val="1B6EA1"/>
        </a:solidFill>
        <a:ln>
          <a:solidFill>
            <a:srgbClr val="1B6EA1"/>
          </a:solidFill>
        </a:ln>
      </dgm:spPr>
    </dgm:pt>
    <dgm:pt modelId="{DC217D93-848D-8843-89EA-EA5FB5CBBEEA}" type="pres">
      <dgm:prSet presAssocID="{9E606D84-2C38-2E4B-97FC-CA1DE809A0A9}" presName="dot3" presStyleLbl="alignNode1" presStyleIdx="2" presStyleCnt="12"/>
      <dgm:spPr>
        <a:solidFill>
          <a:srgbClr val="1B6EA1"/>
        </a:solidFill>
        <a:ln>
          <a:solidFill>
            <a:srgbClr val="1B6EA1"/>
          </a:solidFill>
        </a:ln>
      </dgm:spPr>
    </dgm:pt>
    <dgm:pt modelId="{CBE3DCBA-73F5-0142-BEE9-9F7DA01BD13A}" type="pres">
      <dgm:prSet presAssocID="{9E606D84-2C38-2E4B-97FC-CA1DE809A0A9}" presName="dot4" presStyleLbl="alignNode1" presStyleIdx="3" presStyleCnt="12"/>
      <dgm:spPr>
        <a:solidFill>
          <a:srgbClr val="1B6EA1"/>
        </a:solidFill>
        <a:ln>
          <a:solidFill>
            <a:srgbClr val="1B6EA1"/>
          </a:solidFill>
        </a:ln>
      </dgm:spPr>
    </dgm:pt>
    <dgm:pt modelId="{58749269-A084-AC47-BF6B-9C79CDFC122E}" type="pres">
      <dgm:prSet presAssocID="{9E606D84-2C38-2E4B-97FC-CA1DE809A0A9}" presName="dot5" presStyleLbl="alignNode1" presStyleIdx="4" presStyleCnt="12"/>
      <dgm:spPr>
        <a:solidFill>
          <a:srgbClr val="1B6EA1"/>
        </a:solidFill>
        <a:ln>
          <a:solidFill>
            <a:srgbClr val="1B6EA1"/>
          </a:solidFill>
        </a:ln>
      </dgm:spPr>
    </dgm:pt>
    <dgm:pt modelId="{342569DD-F96E-BB4E-BB15-E467E577A4B8}" type="pres">
      <dgm:prSet presAssocID="{9E606D84-2C38-2E4B-97FC-CA1DE809A0A9}" presName="dotArrow1" presStyleLbl="alignNode1" presStyleIdx="5" presStyleCnt="12"/>
      <dgm:spPr>
        <a:solidFill>
          <a:schemeClr val="accent1"/>
        </a:solidFill>
        <a:ln>
          <a:solidFill>
            <a:schemeClr val="accent1"/>
          </a:solidFill>
        </a:ln>
      </dgm:spPr>
    </dgm:pt>
    <dgm:pt modelId="{BE8394B6-0A4D-854B-AA71-19ABA222A3BF}" type="pres">
      <dgm:prSet presAssocID="{9E606D84-2C38-2E4B-97FC-CA1DE809A0A9}" presName="dotArrow2" presStyleLbl="alignNode1" presStyleIdx="6" presStyleCnt="12"/>
      <dgm:spPr>
        <a:solidFill>
          <a:srgbClr val="1B6EA1"/>
        </a:solidFill>
        <a:ln>
          <a:solidFill>
            <a:srgbClr val="1B6EA1"/>
          </a:solidFill>
        </a:ln>
      </dgm:spPr>
    </dgm:pt>
    <dgm:pt modelId="{91B9584A-D3DF-FD41-B894-80D0E39532E7}" type="pres">
      <dgm:prSet presAssocID="{9E606D84-2C38-2E4B-97FC-CA1DE809A0A9}" presName="dotArrow3" presStyleLbl="alignNode1" presStyleIdx="7" presStyleCnt="12"/>
      <dgm:spPr>
        <a:solidFill>
          <a:srgbClr val="1B6EA1"/>
        </a:solidFill>
        <a:ln>
          <a:solidFill>
            <a:srgbClr val="1B6EA1"/>
          </a:solidFill>
        </a:ln>
      </dgm:spPr>
    </dgm:pt>
    <dgm:pt modelId="{26B0B2F1-9F20-3749-AAD3-9BD5EC566D75}" type="pres">
      <dgm:prSet presAssocID="{9E606D84-2C38-2E4B-97FC-CA1DE809A0A9}" presName="dotArrow4" presStyleLbl="alignNode1" presStyleIdx="8" presStyleCnt="12"/>
      <dgm:spPr>
        <a:solidFill>
          <a:srgbClr val="1B6EA1"/>
        </a:solidFill>
        <a:ln>
          <a:solidFill>
            <a:srgbClr val="1B6EA1"/>
          </a:solidFill>
        </a:ln>
      </dgm:spPr>
    </dgm:pt>
    <dgm:pt modelId="{BA439795-CDA0-F440-8A7D-19CB9D7EA988}" type="pres">
      <dgm:prSet presAssocID="{9E606D84-2C38-2E4B-97FC-CA1DE809A0A9}" presName="dotArrow5" presStyleLbl="alignNode1" presStyleIdx="9" presStyleCnt="12"/>
      <dgm:spPr>
        <a:solidFill>
          <a:srgbClr val="1B6EA1"/>
        </a:solidFill>
        <a:ln>
          <a:solidFill>
            <a:srgbClr val="1B6EA1"/>
          </a:solidFill>
        </a:ln>
      </dgm:spPr>
    </dgm:pt>
    <dgm:pt modelId="{F54C681B-242E-0E46-9FF6-154659C67B83}" type="pres">
      <dgm:prSet presAssocID="{9E606D84-2C38-2E4B-97FC-CA1DE809A0A9}" presName="dotArrow6" presStyleLbl="alignNode1" presStyleIdx="10" presStyleCnt="12"/>
      <dgm:spPr>
        <a:solidFill>
          <a:schemeClr val="accent1"/>
        </a:solidFill>
        <a:ln>
          <a:solidFill>
            <a:srgbClr val="1B6EA1"/>
          </a:solidFill>
        </a:ln>
      </dgm:spPr>
    </dgm:pt>
    <dgm:pt modelId="{40AD5977-35AD-7340-84B9-875E0B6F8F78}" type="pres">
      <dgm:prSet presAssocID="{9E606D84-2C38-2E4B-97FC-CA1DE809A0A9}" presName="dotArrow7" presStyleLbl="alignNode1" presStyleIdx="11" presStyleCnt="12"/>
      <dgm:spPr>
        <a:solidFill>
          <a:srgbClr val="1B6EA1"/>
        </a:solidFill>
        <a:ln>
          <a:solidFill>
            <a:srgbClr val="1B6EA1"/>
          </a:solidFill>
        </a:ln>
      </dgm:spPr>
    </dgm:pt>
    <dgm:pt modelId="{0744A9EE-218E-9A40-96C1-767C35CB0D09}" type="pres">
      <dgm:prSet presAssocID="{664C30B2-0A48-B54E-B918-F8ACBBE6917B}" presName="parTx1" presStyleLbl="node1" presStyleIdx="0" presStyleCnt="3"/>
      <dgm:spPr/>
    </dgm:pt>
    <dgm:pt modelId="{ABFC6580-B769-F544-8B24-3A2047A1B800}" type="pres">
      <dgm:prSet presAssocID="{07547DD6-0D29-5D4A-A0E7-D795ABD720A7}" presName="picture1" presStyleCnt="0"/>
      <dgm:spPr/>
    </dgm:pt>
    <dgm:pt modelId="{7F89B7C5-EA5D-374B-A98A-9DB309191749}" type="pres">
      <dgm:prSet presAssocID="{07547DD6-0D29-5D4A-A0E7-D795ABD720A7}" presName="imageRepeatNode" presStyleLbl="fgImgPlace1" presStyleIdx="0" presStyleCnt="3"/>
      <dgm:spPr/>
    </dgm:pt>
    <dgm:pt modelId="{22F60E18-7636-0B44-8607-DE87BEF6AD46}" type="pres">
      <dgm:prSet presAssocID="{73DD148A-BECC-614C-895A-BAA835769FC3}" presName="parTx2" presStyleLbl="node1" presStyleIdx="1" presStyleCnt="3"/>
      <dgm:spPr/>
    </dgm:pt>
    <dgm:pt modelId="{9E8DED0A-C270-9947-92FC-91EA2735574E}" type="pres">
      <dgm:prSet presAssocID="{EE70E58C-1DBA-2547-ADF9-46F978904E6B}" presName="picture2" presStyleCnt="0"/>
      <dgm:spPr/>
    </dgm:pt>
    <dgm:pt modelId="{8D31457F-A4AE-F940-8B86-751C52B37BF9}" type="pres">
      <dgm:prSet presAssocID="{EE70E58C-1DBA-2547-ADF9-46F978904E6B}" presName="imageRepeatNode" presStyleLbl="fgImgPlace1" presStyleIdx="1" presStyleCnt="3"/>
      <dgm:spPr/>
    </dgm:pt>
    <dgm:pt modelId="{801F585D-A621-724A-9930-0F1B4168AD8E}" type="pres">
      <dgm:prSet presAssocID="{46E7C85B-31E8-254E-9063-9C0F731AA3EA}" presName="parTx3" presStyleLbl="node1" presStyleIdx="2" presStyleCnt="3"/>
      <dgm:spPr/>
    </dgm:pt>
    <dgm:pt modelId="{2826376E-8A62-1840-B965-2EB867A34394}" type="pres">
      <dgm:prSet presAssocID="{9625068E-5124-DF42-BA47-F1FBA6612696}" presName="picture3" presStyleCnt="0"/>
      <dgm:spPr/>
    </dgm:pt>
    <dgm:pt modelId="{F2AB41C9-11AE-E149-B9F6-4A2B994AE50B}" type="pres">
      <dgm:prSet presAssocID="{9625068E-5124-DF42-BA47-F1FBA6612696}" presName="imageRepeatNode" presStyleLbl="fgImgPlace1" presStyleIdx="2" presStyleCnt="3"/>
      <dgm:spPr/>
    </dgm:pt>
  </dgm:ptLst>
  <dgm:cxnLst>
    <dgm:cxn modelId="{E7BD5500-7D95-5B48-B46F-3C045484C971}" type="presOf" srcId="{07547DD6-0D29-5D4A-A0E7-D795ABD720A7}" destId="{7F89B7C5-EA5D-374B-A98A-9DB309191749}" srcOrd="0" destOrd="0" presId="urn:microsoft.com/office/officeart/2008/layout/AscendingPictureAccentProcess"/>
    <dgm:cxn modelId="{10B54C18-0CF5-5A4A-AA81-E506B6FE87C1}" type="presOf" srcId="{46E7C85B-31E8-254E-9063-9C0F731AA3EA}" destId="{801F585D-A621-724A-9930-0F1B4168AD8E}" srcOrd="0" destOrd="0" presId="urn:microsoft.com/office/officeart/2008/layout/AscendingPictureAccentProcess"/>
    <dgm:cxn modelId="{0F4E6358-7FD6-EF46-B0E4-2BA1785F9E6B}" type="presOf" srcId="{9625068E-5124-DF42-BA47-F1FBA6612696}" destId="{F2AB41C9-11AE-E149-B9F6-4A2B994AE50B}" srcOrd="0" destOrd="0" presId="urn:microsoft.com/office/officeart/2008/layout/AscendingPictureAccentProcess"/>
    <dgm:cxn modelId="{0E8AFC68-4268-E143-9D26-204B22884029}" srcId="{9E606D84-2C38-2E4B-97FC-CA1DE809A0A9}" destId="{46E7C85B-31E8-254E-9063-9C0F731AA3EA}" srcOrd="2" destOrd="0" parTransId="{DAB3F5F3-6F41-B64F-B6AA-25757BE9EB39}" sibTransId="{9625068E-5124-DF42-BA47-F1FBA6612696}"/>
    <dgm:cxn modelId="{8B25756D-FC1F-3248-8B3F-8C691549800C}" type="presOf" srcId="{9E606D84-2C38-2E4B-97FC-CA1DE809A0A9}" destId="{9B129A15-B19D-BA4B-92D9-8DBFCAFBB159}" srcOrd="0" destOrd="0" presId="urn:microsoft.com/office/officeart/2008/layout/AscendingPictureAccentProcess"/>
    <dgm:cxn modelId="{8D6FBF87-1A98-464F-BB0C-D4FCE3121269}" srcId="{9E606D84-2C38-2E4B-97FC-CA1DE809A0A9}" destId="{664C30B2-0A48-B54E-B918-F8ACBBE6917B}" srcOrd="0" destOrd="0" parTransId="{D2D519DB-558A-244F-BD55-8E43B5055E44}" sibTransId="{07547DD6-0D29-5D4A-A0E7-D795ABD720A7}"/>
    <dgm:cxn modelId="{94892D92-5874-5A48-BD87-2AF27C9AB1F3}" type="presOf" srcId="{664C30B2-0A48-B54E-B918-F8ACBBE6917B}" destId="{0744A9EE-218E-9A40-96C1-767C35CB0D09}" srcOrd="0" destOrd="0" presId="urn:microsoft.com/office/officeart/2008/layout/AscendingPictureAccentProcess"/>
    <dgm:cxn modelId="{F40CABB4-A764-6548-804A-B27585EEF8DE}" type="presOf" srcId="{73DD148A-BECC-614C-895A-BAA835769FC3}" destId="{22F60E18-7636-0B44-8607-DE87BEF6AD46}" srcOrd="0" destOrd="0" presId="urn:microsoft.com/office/officeart/2008/layout/AscendingPictureAccentProcess"/>
    <dgm:cxn modelId="{B2C4CACF-7A4B-6E47-9060-5BC734B524AC}" srcId="{9E606D84-2C38-2E4B-97FC-CA1DE809A0A9}" destId="{73DD148A-BECC-614C-895A-BAA835769FC3}" srcOrd="1" destOrd="0" parTransId="{7AC6C5AD-D2D3-BB44-A6D9-92227993C40D}" sibTransId="{EE70E58C-1DBA-2547-ADF9-46F978904E6B}"/>
    <dgm:cxn modelId="{E4A220F0-3FDF-534A-B338-3893FBD4F5C5}" type="presOf" srcId="{EE70E58C-1DBA-2547-ADF9-46F978904E6B}" destId="{8D31457F-A4AE-F940-8B86-751C52B37BF9}" srcOrd="0" destOrd="0" presId="urn:microsoft.com/office/officeart/2008/layout/AscendingPictureAccentProcess"/>
    <dgm:cxn modelId="{146DEB72-A095-684D-9CD2-1ABCE7B5823C}" type="presParOf" srcId="{9B129A15-B19D-BA4B-92D9-8DBFCAFBB159}" destId="{D3B419A1-D9B1-C14E-9325-9D88B7FCA399}" srcOrd="0" destOrd="0" presId="urn:microsoft.com/office/officeart/2008/layout/AscendingPictureAccentProcess"/>
    <dgm:cxn modelId="{B9EA76AF-CC77-8C4F-A6F7-A09A5F805E70}" type="presParOf" srcId="{9B129A15-B19D-BA4B-92D9-8DBFCAFBB159}" destId="{5355E15A-BDE5-C84D-9C43-A813589DF503}" srcOrd="1" destOrd="0" presId="urn:microsoft.com/office/officeart/2008/layout/AscendingPictureAccentProcess"/>
    <dgm:cxn modelId="{76BD32E4-ECC3-BB48-BCFD-84B7BDD67D65}" type="presParOf" srcId="{9B129A15-B19D-BA4B-92D9-8DBFCAFBB159}" destId="{DC217D93-848D-8843-89EA-EA5FB5CBBEEA}" srcOrd="2" destOrd="0" presId="urn:microsoft.com/office/officeart/2008/layout/AscendingPictureAccentProcess"/>
    <dgm:cxn modelId="{8A1FA902-EFB1-F240-8803-998DBE5B4B6D}" type="presParOf" srcId="{9B129A15-B19D-BA4B-92D9-8DBFCAFBB159}" destId="{CBE3DCBA-73F5-0142-BEE9-9F7DA01BD13A}" srcOrd="3" destOrd="0" presId="urn:microsoft.com/office/officeart/2008/layout/AscendingPictureAccentProcess"/>
    <dgm:cxn modelId="{1C68E666-710E-FC4E-9C59-84A0BD3F63D9}" type="presParOf" srcId="{9B129A15-B19D-BA4B-92D9-8DBFCAFBB159}" destId="{58749269-A084-AC47-BF6B-9C79CDFC122E}" srcOrd="4" destOrd="0" presId="urn:microsoft.com/office/officeart/2008/layout/AscendingPictureAccentProcess"/>
    <dgm:cxn modelId="{AE0B8591-3F21-994F-8A8F-B5851D0CCCB9}" type="presParOf" srcId="{9B129A15-B19D-BA4B-92D9-8DBFCAFBB159}" destId="{342569DD-F96E-BB4E-BB15-E467E577A4B8}" srcOrd="5" destOrd="0" presId="urn:microsoft.com/office/officeart/2008/layout/AscendingPictureAccentProcess"/>
    <dgm:cxn modelId="{3D4EBF71-3F37-1F43-A757-1729ED60A8CB}" type="presParOf" srcId="{9B129A15-B19D-BA4B-92D9-8DBFCAFBB159}" destId="{BE8394B6-0A4D-854B-AA71-19ABA222A3BF}" srcOrd="6" destOrd="0" presId="urn:microsoft.com/office/officeart/2008/layout/AscendingPictureAccentProcess"/>
    <dgm:cxn modelId="{D928B0B5-FE8A-B84D-A463-EC10C05AB97F}" type="presParOf" srcId="{9B129A15-B19D-BA4B-92D9-8DBFCAFBB159}" destId="{91B9584A-D3DF-FD41-B894-80D0E39532E7}" srcOrd="7" destOrd="0" presId="urn:microsoft.com/office/officeart/2008/layout/AscendingPictureAccentProcess"/>
    <dgm:cxn modelId="{3DC6B0E6-ECB3-014E-B595-F9B7138134FF}" type="presParOf" srcId="{9B129A15-B19D-BA4B-92D9-8DBFCAFBB159}" destId="{26B0B2F1-9F20-3749-AAD3-9BD5EC566D75}" srcOrd="8" destOrd="0" presId="urn:microsoft.com/office/officeart/2008/layout/AscendingPictureAccentProcess"/>
    <dgm:cxn modelId="{41B654A0-E97D-1245-BB6E-FB4F51EB52A2}" type="presParOf" srcId="{9B129A15-B19D-BA4B-92D9-8DBFCAFBB159}" destId="{BA439795-CDA0-F440-8A7D-19CB9D7EA988}" srcOrd="9" destOrd="0" presId="urn:microsoft.com/office/officeart/2008/layout/AscendingPictureAccentProcess"/>
    <dgm:cxn modelId="{8E544A38-D0E3-C54F-ADA4-ABAE1508AC06}" type="presParOf" srcId="{9B129A15-B19D-BA4B-92D9-8DBFCAFBB159}" destId="{F54C681B-242E-0E46-9FF6-154659C67B83}" srcOrd="10" destOrd="0" presId="urn:microsoft.com/office/officeart/2008/layout/AscendingPictureAccentProcess"/>
    <dgm:cxn modelId="{DA9D51C1-3B03-944C-A48B-501C53378A45}" type="presParOf" srcId="{9B129A15-B19D-BA4B-92D9-8DBFCAFBB159}" destId="{40AD5977-35AD-7340-84B9-875E0B6F8F78}" srcOrd="11" destOrd="0" presId="urn:microsoft.com/office/officeart/2008/layout/AscendingPictureAccentProcess"/>
    <dgm:cxn modelId="{D7249493-0E5D-4043-9D6D-4F7EBED68248}" type="presParOf" srcId="{9B129A15-B19D-BA4B-92D9-8DBFCAFBB159}" destId="{0744A9EE-218E-9A40-96C1-767C35CB0D09}" srcOrd="12" destOrd="0" presId="urn:microsoft.com/office/officeart/2008/layout/AscendingPictureAccentProcess"/>
    <dgm:cxn modelId="{56496B21-35CB-184E-AADE-732F3EE43B48}" type="presParOf" srcId="{9B129A15-B19D-BA4B-92D9-8DBFCAFBB159}" destId="{ABFC6580-B769-F544-8B24-3A2047A1B800}" srcOrd="13" destOrd="0" presId="urn:microsoft.com/office/officeart/2008/layout/AscendingPictureAccentProcess"/>
    <dgm:cxn modelId="{689C1C57-B77F-B34D-9D4B-2E743005AB69}" type="presParOf" srcId="{ABFC6580-B769-F544-8B24-3A2047A1B800}" destId="{7F89B7C5-EA5D-374B-A98A-9DB309191749}" srcOrd="0" destOrd="0" presId="urn:microsoft.com/office/officeart/2008/layout/AscendingPictureAccentProcess"/>
    <dgm:cxn modelId="{B8A1BFFE-F461-2549-9AC5-BD10F6A20D79}" type="presParOf" srcId="{9B129A15-B19D-BA4B-92D9-8DBFCAFBB159}" destId="{22F60E18-7636-0B44-8607-DE87BEF6AD46}" srcOrd="14" destOrd="0" presId="urn:microsoft.com/office/officeart/2008/layout/AscendingPictureAccentProcess"/>
    <dgm:cxn modelId="{F0F5D69A-78D4-334E-8141-DB210E95115C}" type="presParOf" srcId="{9B129A15-B19D-BA4B-92D9-8DBFCAFBB159}" destId="{9E8DED0A-C270-9947-92FC-91EA2735574E}" srcOrd="15" destOrd="0" presId="urn:microsoft.com/office/officeart/2008/layout/AscendingPictureAccentProcess"/>
    <dgm:cxn modelId="{75F36026-3142-5242-9946-AD582B74884B}" type="presParOf" srcId="{9E8DED0A-C270-9947-92FC-91EA2735574E}" destId="{8D31457F-A4AE-F940-8B86-751C52B37BF9}" srcOrd="0" destOrd="0" presId="urn:microsoft.com/office/officeart/2008/layout/AscendingPictureAccentProcess"/>
    <dgm:cxn modelId="{FF20A10C-4D41-1A45-98CE-4932FA944EB7}" type="presParOf" srcId="{9B129A15-B19D-BA4B-92D9-8DBFCAFBB159}" destId="{801F585D-A621-724A-9930-0F1B4168AD8E}" srcOrd="16" destOrd="0" presId="urn:microsoft.com/office/officeart/2008/layout/AscendingPictureAccentProcess"/>
    <dgm:cxn modelId="{08807E52-A5DC-3B44-B573-0BEB227B5629}" type="presParOf" srcId="{9B129A15-B19D-BA4B-92D9-8DBFCAFBB159}" destId="{2826376E-8A62-1840-B965-2EB867A34394}" srcOrd="17" destOrd="0" presId="urn:microsoft.com/office/officeart/2008/layout/AscendingPictureAccentProcess"/>
    <dgm:cxn modelId="{3E9028AC-3CB0-7347-9521-A79BEA493CE0}" type="presParOf" srcId="{2826376E-8A62-1840-B965-2EB867A34394}" destId="{F2AB41C9-11AE-E149-B9F6-4A2B994AE50B}"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B419A1-D9B1-C14E-9325-9D88B7FCA399}">
      <dsp:nvSpPr>
        <dsp:cNvPr id="0" name=""/>
        <dsp:cNvSpPr/>
      </dsp:nvSpPr>
      <dsp:spPr>
        <a:xfrm>
          <a:off x="1768058" y="2193123"/>
          <a:ext cx="80187" cy="80187"/>
        </a:xfrm>
        <a:prstGeom prst="ellipse">
          <a:avLst/>
        </a:prstGeom>
        <a:solidFill>
          <a:srgbClr val="1B6EA1"/>
        </a:solidFill>
        <a:ln w="12700" cap="flat" cmpd="sng" algn="ctr">
          <a:solidFill>
            <a:srgbClr val="1B6EA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55E15A-BDE5-C84D-9C43-A813589DF503}">
      <dsp:nvSpPr>
        <dsp:cNvPr id="0" name=""/>
        <dsp:cNvSpPr/>
      </dsp:nvSpPr>
      <dsp:spPr>
        <a:xfrm>
          <a:off x="1616904" y="2265887"/>
          <a:ext cx="80187" cy="80187"/>
        </a:xfrm>
        <a:prstGeom prst="ellipse">
          <a:avLst/>
        </a:prstGeom>
        <a:solidFill>
          <a:srgbClr val="1B6EA1"/>
        </a:solidFill>
        <a:ln w="12700" cap="flat" cmpd="sng" algn="ctr">
          <a:solidFill>
            <a:srgbClr val="1B6EA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217D93-848D-8843-89EA-EA5FB5CBBEEA}">
      <dsp:nvSpPr>
        <dsp:cNvPr id="0" name=""/>
        <dsp:cNvSpPr/>
      </dsp:nvSpPr>
      <dsp:spPr>
        <a:xfrm>
          <a:off x="1458533" y="2323362"/>
          <a:ext cx="80187" cy="80187"/>
        </a:xfrm>
        <a:prstGeom prst="ellipse">
          <a:avLst/>
        </a:prstGeom>
        <a:solidFill>
          <a:srgbClr val="1B6EA1"/>
        </a:solidFill>
        <a:ln w="12700" cap="flat" cmpd="sng" algn="ctr">
          <a:solidFill>
            <a:srgbClr val="1B6EA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E3DCBA-73F5-0142-BEE9-9F7DA01BD13A}">
      <dsp:nvSpPr>
        <dsp:cNvPr id="0" name=""/>
        <dsp:cNvSpPr/>
      </dsp:nvSpPr>
      <dsp:spPr>
        <a:xfrm>
          <a:off x="2493757" y="1350814"/>
          <a:ext cx="80187" cy="80187"/>
        </a:xfrm>
        <a:prstGeom prst="ellipse">
          <a:avLst/>
        </a:prstGeom>
        <a:solidFill>
          <a:srgbClr val="1B6EA1"/>
        </a:solidFill>
        <a:ln w="12700" cap="flat" cmpd="sng" algn="ctr">
          <a:solidFill>
            <a:srgbClr val="1B6EA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749269-A084-AC47-BF6B-9C79CDFC122E}">
      <dsp:nvSpPr>
        <dsp:cNvPr id="0" name=""/>
        <dsp:cNvSpPr/>
      </dsp:nvSpPr>
      <dsp:spPr>
        <a:xfrm>
          <a:off x="2432814" y="1498891"/>
          <a:ext cx="80187" cy="80187"/>
        </a:xfrm>
        <a:prstGeom prst="ellipse">
          <a:avLst/>
        </a:prstGeom>
        <a:solidFill>
          <a:srgbClr val="1B6EA1"/>
        </a:solidFill>
        <a:ln w="12700" cap="flat" cmpd="sng" algn="ctr">
          <a:solidFill>
            <a:srgbClr val="1B6EA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2569DD-F96E-BB4E-BB15-E467E577A4B8}">
      <dsp:nvSpPr>
        <dsp:cNvPr id="0" name=""/>
        <dsp:cNvSpPr/>
      </dsp:nvSpPr>
      <dsp:spPr>
        <a:xfrm>
          <a:off x="2389513" y="236136"/>
          <a:ext cx="80187" cy="80187"/>
        </a:xfrm>
        <a:prstGeom prst="ellipse">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8394B6-0A4D-854B-AA71-19ABA222A3BF}">
      <dsp:nvSpPr>
        <dsp:cNvPr id="0" name=""/>
        <dsp:cNvSpPr/>
      </dsp:nvSpPr>
      <dsp:spPr>
        <a:xfrm>
          <a:off x="2500974" y="165353"/>
          <a:ext cx="80187" cy="80187"/>
        </a:xfrm>
        <a:prstGeom prst="ellipse">
          <a:avLst/>
        </a:prstGeom>
        <a:solidFill>
          <a:srgbClr val="1B6EA1"/>
        </a:solidFill>
        <a:ln w="12700" cap="flat" cmpd="sng" algn="ctr">
          <a:solidFill>
            <a:srgbClr val="1B6EA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B9584A-D3DF-FD41-B894-80D0E39532E7}">
      <dsp:nvSpPr>
        <dsp:cNvPr id="0" name=""/>
        <dsp:cNvSpPr/>
      </dsp:nvSpPr>
      <dsp:spPr>
        <a:xfrm>
          <a:off x="2612435" y="94571"/>
          <a:ext cx="80187" cy="80187"/>
        </a:xfrm>
        <a:prstGeom prst="ellipse">
          <a:avLst/>
        </a:prstGeom>
        <a:solidFill>
          <a:srgbClr val="1B6EA1"/>
        </a:solidFill>
        <a:ln w="12700" cap="flat" cmpd="sng" algn="ctr">
          <a:solidFill>
            <a:srgbClr val="1B6EA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B0B2F1-9F20-3749-AAD3-9BD5EC566D75}">
      <dsp:nvSpPr>
        <dsp:cNvPr id="0" name=""/>
        <dsp:cNvSpPr/>
      </dsp:nvSpPr>
      <dsp:spPr>
        <a:xfrm>
          <a:off x="2723896" y="165353"/>
          <a:ext cx="80187" cy="80187"/>
        </a:xfrm>
        <a:prstGeom prst="ellipse">
          <a:avLst/>
        </a:prstGeom>
        <a:solidFill>
          <a:srgbClr val="1B6EA1"/>
        </a:solidFill>
        <a:ln w="12700" cap="flat" cmpd="sng" algn="ctr">
          <a:solidFill>
            <a:srgbClr val="1B6EA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439795-CDA0-F440-8A7D-19CB9D7EA988}">
      <dsp:nvSpPr>
        <dsp:cNvPr id="0" name=""/>
        <dsp:cNvSpPr/>
      </dsp:nvSpPr>
      <dsp:spPr>
        <a:xfrm>
          <a:off x="2835357" y="236136"/>
          <a:ext cx="80187" cy="80187"/>
        </a:xfrm>
        <a:prstGeom prst="ellipse">
          <a:avLst/>
        </a:prstGeom>
        <a:solidFill>
          <a:srgbClr val="1B6EA1"/>
        </a:solidFill>
        <a:ln w="12700" cap="flat" cmpd="sng" algn="ctr">
          <a:solidFill>
            <a:srgbClr val="1B6EA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4C681B-242E-0E46-9FF6-154659C67B83}">
      <dsp:nvSpPr>
        <dsp:cNvPr id="0" name=""/>
        <dsp:cNvSpPr/>
      </dsp:nvSpPr>
      <dsp:spPr>
        <a:xfrm>
          <a:off x="2612435" y="243780"/>
          <a:ext cx="80187" cy="80187"/>
        </a:xfrm>
        <a:prstGeom prst="ellipse">
          <a:avLst/>
        </a:prstGeom>
        <a:solidFill>
          <a:schemeClr val="accent1"/>
        </a:solidFill>
        <a:ln w="12700" cap="flat" cmpd="sng" algn="ctr">
          <a:solidFill>
            <a:srgbClr val="1B6EA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AD5977-35AD-7340-84B9-875E0B6F8F78}">
      <dsp:nvSpPr>
        <dsp:cNvPr id="0" name=""/>
        <dsp:cNvSpPr/>
      </dsp:nvSpPr>
      <dsp:spPr>
        <a:xfrm>
          <a:off x="2612435" y="393272"/>
          <a:ext cx="80187" cy="80187"/>
        </a:xfrm>
        <a:prstGeom prst="ellipse">
          <a:avLst/>
        </a:prstGeom>
        <a:solidFill>
          <a:srgbClr val="1B6EA1"/>
        </a:solidFill>
        <a:ln w="12700" cap="flat" cmpd="sng" algn="ctr">
          <a:solidFill>
            <a:srgbClr val="1B6EA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44A9EE-218E-9A40-96C1-767C35CB0D09}">
      <dsp:nvSpPr>
        <dsp:cNvPr id="0" name=""/>
        <dsp:cNvSpPr/>
      </dsp:nvSpPr>
      <dsp:spPr>
        <a:xfrm>
          <a:off x="1067617" y="2493979"/>
          <a:ext cx="1729650" cy="463765"/>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6109"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Capacity Building Programs</a:t>
          </a:r>
        </a:p>
      </dsp:txBody>
      <dsp:txXfrm>
        <a:off x="1090256" y="2516618"/>
        <a:ext cx="1684372" cy="418487"/>
      </dsp:txXfrm>
    </dsp:sp>
    <dsp:sp modelId="{7F89B7C5-EA5D-374B-A98A-9DB309191749}">
      <dsp:nvSpPr>
        <dsp:cNvPr id="0" name=""/>
        <dsp:cNvSpPr/>
      </dsp:nvSpPr>
      <dsp:spPr>
        <a:xfrm>
          <a:off x="588095" y="2039274"/>
          <a:ext cx="801877" cy="8018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14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F60E18-7636-0B44-8607-DE87BEF6AD46}">
      <dsp:nvSpPr>
        <dsp:cNvPr id="0" name=""/>
        <dsp:cNvSpPr/>
      </dsp:nvSpPr>
      <dsp:spPr>
        <a:xfrm>
          <a:off x="2180223" y="1891763"/>
          <a:ext cx="1729650" cy="46376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6109"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Promotion of Best Practice	</a:t>
          </a:r>
        </a:p>
      </dsp:txBody>
      <dsp:txXfrm>
        <a:off x="2202862" y="1914402"/>
        <a:ext cx="1684372" cy="418487"/>
      </dsp:txXfrm>
    </dsp:sp>
    <dsp:sp modelId="{8D31457F-A4AE-F940-8B86-751C52B37BF9}">
      <dsp:nvSpPr>
        <dsp:cNvPr id="0" name=""/>
        <dsp:cNvSpPr/>
      </dsp:nvSpPr>
      <dsp:spPr>
        <a:xfrm>
          <a:off x="1700700" y="1437058"/>
          <a:ext cx="801877" cy="8018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1F585D-A621-724A-9930-0F1B4168AD8E}">
      <dsp:nvSpPr>
        <dsp:cNvPr id="0" name=""/>
        <dsp:cNvSpPr/>
      </dsp:nvSpPr>
      <dsp:spPr>
        <a:xfrm>
          <a:off x="2691019" y="978389"/>
          <a:ext cx="1729650" cy="463765"/>
        </a:xfrm>
        <a:prstGeom prst="roundRect">
          <a:avLst/>
        </a:prstGeom>
        <a:solidFill>
          <a:srgbClr val="4D98C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6109"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Foster a Network &amp; Partnerships </a:t>
          </a:r>
        </a:p>
      </dsp:txBody>
      <dsp:txXfrm>
        <a:off x="2713658" y="1001028"/>
        <a:ext cx="1684372" cy="418487"/>
      </dsp:txXfrm>
    </dsp:sp>
    <dsp:sp modelId="{F2AB41C9-11AE-E149-B9F6-4A2B994AE50B}">
      <dsp:nvSpPr>
        <dsp:cNvPr id="0" name=""/>
        <dsp:cNvSpPr/>
      </dsp:nvSpPr>
      <dsp:spPr>
        <a:xfrm>
          <a:off x="2211496" y="523684"/>
          <a:ext cx="801877" cy="8018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A8606-DE40-1F4B-8020-CD95EFCCD6F3}" type="datetimeFigureOut">
              <a:rPr lang="en-GB" smtClean="0"/>
              <a:t>18/10/2018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36B012-E808-A444-8EC4-F932CF3B047F}" type="slidenum">
              <a:rPr lang="en-GB" smtClean="0"/>
              <a:t>‹#›</a:t>
            </a:fld>
            <a:endParaRPr lang="en-GB"/>
          </a:p>
        </p:txBody>
      </p:sp>
    </p:spTree>
    <p:extLst>
      <p:ext uri="{BB962C8B-B14F-4D97-AF65-F5344CB8AC3E}">
        <p14:creationId xmlns:p14="http://schemas.microsoft.com/office/powerpoint/2010/main" val="1673102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rfmr.org/uploads/teaching_resource/1396040272-211c50caa4635c59b/Leading%20Change.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amazon.com/Starts-One-Individuals-Organizations-paperback/dp/0133552047"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amazon.com/Starts-One-Individuals-Organizations-paperback/dp/0133552047"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amazon.com/Starts-One-Individuals-Organizations-paperback/dp/0133552047"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ernestocosta.net/uploads/1/2/2/4/12241448/theartofwoosummary.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amazon.com/Starts-One-Individuals-Organizations-paperback/dp/0133552047"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amazon.com/Starts-One-Individuals-Organizations-paperback/dp/0133552047"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amazon.com/Starts-One-Individuals-Organizations-paperback/dp/0133552047"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amazon.com/Starts-One-Individuals-Organizations-paperback/dp/0133552047"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amazon.com/Starts-One-Individuals-Organizations-paperback/dp/0133552047"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36B012-E808-A444-8EC4-F932CF3B047F}" type="slidenum">
              <a:rPr lang="en-GB" smtClean="0"/>
              <a:t>5</a:t>
            </a:fld>
            <a:endParaRPr lang="en-GB"/>
          </a:p>
        </p:txBody>
      </p:sp>
    </p:spTree>
    <p:extLst>
      <p:ext uri="{BB962C8B-B14F-4D97-AF65-F5344CB8AC3E}">
        <p14:creationId xmlns:p14="http://schemas.microsoft.com/office/powerpoint/2010/main" val="1940540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 naturally </a:t>
            </a:r>
            <a:r>
              <a:rPr lang="en-US" dirty="0" err="1"/>
              <a:t>pessimsitic</a:t>
            </a:r>
            <a:r>
              <a:rPr lang="en-US" baseline="0" dirty="0"/>
              <a:t> person</a:t>
            </a:r>
            <a:r>
              <a:rPr lang="mr-IN" baseline="0" dirty="0"/>
              <a:t>…</a:t>
            </a:r>
            <a:r>
              <a:rPr lang="en-US" baseline="0" dirty="0"/>
              <a:t>. Grad school</a:t>
            </a:r>
            <a:r>
              <a:rPr lang="mr-IN" baseline="0" dirty="0"/>
              <a:t>…</a:t>
            </a:r>
            <a:r>
              <a:rPr lang="en-US" baseline="0" dirty="0"/>
              <a:t> </a:t>
            </a:r>
            <a:r>
              <a:rPr lang="en-US" baseline="0" dirty="0" err="1"/>
              <a:t>Pos</a:t>
            </a:r>
            <a:r>
              <a:rPr lang="en-US" baseline="0" dirty="0"/>
              <a:t> </a:t>
            </a:r>
            <a:r>
              <a:rPr lang="en-US" baseline="0" dirty="0" err="1"/>
              <a:t>Psys</a:t>
            </a:r>
            <a:endParaRPr lang="en-US" dirty="0"/>
          </a:p>
        </p:txBody>
      </p:sp>
      <p:sp>
        <p:nvSpPr>
          <p:cNvPr id="4" name="Slide Number Placeholder 3"/>
          <p:cNvSpPr>
            <a:spLocks noGrp="1"/>
          </p:cNvSpPr>
          <p:nvPr>
            <p:ph type="sldNum" sz="quarter" idx="10"/>
          </p:nvPr>
        </p:nvSpPr>
        <p:spPr/>
        <p:txBody>
          <a:bodyPr/>
          <a:lstStyle/>
          <a:p>
            <a:fld id="{19020922-85F4-8B4D-ABB3-56A3F7D57FF5}" type="slidenum">
              <a:rPr lang="en-US" smtClean="0"/>
              <a:t>15</a:t>
            </a:fld>
            <a:endParaRPr lang="en-US"/>
          </a:p>
        </p:txBody>
      </p:sp>
    </p:spTree>
    <p:extLst>
      <p:ext uri="{BB962C8B-B14F-4D97-AF65-F5344CB8AC3E}">
        <p14:creationId xmlns:p14="http://schemas.microsoft.com/office/powerpoint/2010/main" val="3128880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 naturally </a:t>
            </a:r>
            <a:r>
              <a:rPr lang="en-US" dirty="0" err="1"/>
              <a:t>pessimsitic</a:t>
            </a:r>
            <a:r>
              <a:rPr lang="en-US" baseline="0" dirty="0"/>
              <a:t> person</a:t>
            </a:r>
            <a:r>
              <a:rPr lang="mr-IN" baseline="0" dirty="0"/>
              <a:t>…</a:t>
            </a:r>
            <a:r>
              <a:rPr lang="en-US" baseline="0" dirty="0"/>
              <a:t>. Grad school</a:t>
            </a:r>
            <a:r>
              <a:rPr lang="mr-IN" baseline="0" dirty="0"/>
              <a:t>…</a:t>
            </a:r>
            <a:r>
              <a:rPr lang="en-US" baseline="0" dirty="0"/>
              <a:t> </a:t>
            </a:r>
            <a:r>
              <a:rPr lang="en-US" baseline="0" dirty="0" err="1"/>
              <a:t>Pos</a:t>
            </a:r>
            <a:r>
              <a:rPr lang="en-US" baseline="0" dirty="0"/>
              <a:t> </a:t>
            </a:r>
            <a:r>
              <a:rPr lang="en-US" baseline="0" dirty="0" err="1"/>
              <a:t>Psys</a:t>
            </a:r>
            <a:endParaRPr lang="en-US" dirty="0"/>
          </a:p>
        </p:txBody>
      </p:sp>
      <p:sp>
        <p:nvSpPr>
          <p:cNvPr id="4" name="Slide Number Placeholder 3"/>
          <p:cNvSpPr>
            <a:spLocks noGrp="1"/>
          </p:cNvSpPr>
          <p:nvPr>
            <p:ph type="sldNum" sz="quarter" idx="10"/>
          </p:nvPr>
        </p:nvSpPr>
        <p:spPr/>
        <p:txBody>
          <a:bodyPr/>
          <a:lstStyle/>
          <a:p>
            <a:fld id="{19020922-85F4-8B4D-ABB3-56A3F7D57FF5}" type="slidenum">
              <a:rPr lang="en-US" smtClean="0"/>
              <a:t>16</a:t>
            </a:fld>
            <a:endParaRPr lang="en-US"/>
          </a:p>
        </p:txBody>
      </p:sp>
    </p:spTree>
    <p:extLst>
      <p:ext uri="{BB962C8B-B14F-4D97-AF65-F5344CB8AC3E}">
        <p14:creationId xmlns:p14="http://schemas.microsoft.com/office/powerpoint/2010/main" val="1015038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 naturally </a:t>
            </a:r>
            <a:r>
              <a:rPr lang="en-US" dirty="0" err="1"/>
              <a:t>pessimsitic</a:t>
            </a:r>
            <a:r>
              <a:rPr lang="en-US" baseline="0" dirty="0"/>
              <a:t> person</a:t>
            </a:r>
            <a:r>
              <a:rPr lang="mr-IN" baseline="0" dirty="0"/>
              <a:t>…</a:t>
            </a:r>
            <a:r>
              <a:rPr lang="en-US" baseline="0" dirty="0"/>
              <a:t>. Grad school</a:t>
            </a:r>
            <a:r>
              <a:rPr lang="mr-IN" baseline="0" dirty="0"/>
              <a:t>…</a:t>
            </a:r>
            <a:r>
              <a:rPr lang="en-US" baseline="0" dirty="0"/>
              <a:t> </a:t>
            </a:r>
            <a:r>
              <a:rPr lang="en-US" baseline="0" dirty="0" err="1"/>
              <a:t>Pos</a:t>
            </a:r>
            <a:r>
              <a:rPr lang="en-US" baseline="0" dirty="0"/>
              <a:t> </a:t>
            </a:r>
            <a:r>
              <a:rPr lang="en-US" baseline="0" dirty="0" err="1"/>
              <a:t>Psys</a:t>
            </a:r>
            <a:endParaRPr lang="en-US" dirty="0"/>
          </a:p>
        </p:txBody>
      </p:sp>
      <p:sp>
        <p:nvSpPr>
          <p:cNvPr id="4" name="Slide Number Placeholder 3"/>
          <p:cNvSpPr>
            <a:spLocks noGrp="1"/>
          </p:cNvSpPr>
          <p:nvPr>
            <p:ph type="sldNum" sz="quarter" idx="10"/>
          </p:nvPr>
        </p:nvSpPr>
        <p:spPr/>
        <p:txBody>
          <a:bodyPr/>
          <a:lstStyle/>
          <a:p>
            <a:fld id="{19020922-85F4-8B4D-ABB3-56A3F7D57FF5}" type="slidenum">
              <a:rPr lang="en-US" smtClean="0"/>
              <a:t>17</a:t>
            </a:fld>
            <a:endParaRPr lang="en-US"/>
          </a:p>
        </p:txBody>
      </p:sp>
    </p:spTree>
    <p:extLst>
      <p:ext uri="{BB962C8B-B14F-4D97-AF65-F5344CB8AC3E}">
        <p14:creationId xmlns:p14="http://schemas.microsoft.com/office/powerpoint/2010/main" val="3344217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 naturally </a:t>
            </a:r>
            <a:r>
              <a:rPr lang="en-US" dirty="0" err="1"/>
              <a:t>pessimsitic</a:t>
            </a:r>
            <a:r>
              <a:rPr lang="en-US" baseline="0" dirty="0"/>
              <a:t> person</a:t>
            </a:r>
            <a:r>
              <a:rPr lang="mr-IN" baseline="0" dirty="0"/>
              <a:t>…</a:t>
            </a:r>
            <a:r>
              <a:rPr lang="en-US" baseline="0" dirty="0"/>
              <a:t>. Grad school</a:t>
            </a:r>
            <a:r>
              <a:rPr lang="mr-IN" baseline="0" dirty="0"/>
              <a:t>…</a:t>
            </a:r>
            <a:r>
              <a:rPr lang="en-US" baseline="0" dirty="0"/>
              <a:t> </a:t>
            </a:r>
            <a:r>
              <a:rPr lang="en-US" baseline="0" dirty="0" err="1"/>
              <a:t>Pos</a:t>
            </a:r>
            <a:r>
              <a:rPr lang="en-US" baseline="0" dirty="0"/>
              <a:t> </a:t>
            </a:r>
            <a:r>
              <a:rPr lang="en-US" baseline="0" dirty="0" err="1"/>
              <a:t>Psys</a:t>
            </a:r>
            <a:endParaRPr lang="en-US" dirty="0"/>
          </a:p>
        </p:txBody>
      </p:sp>
      <p:sp>
        <p:nvSpPr>
          <p:cNvPr id="4" name="Slide Number Placeholder 3"/>
          <p:cNvSpPr>
            <a:spLocks noGrp="1"/>
          </p:cNvSpPr>
          <p:nvPr>
            <p:ph type="sldNum" sz="quarter" idx="10"/>
          </p:nvPr>
        </p:nvSpPr>
        <p:spPr/>
        <p:txBody>
          <a:bodyPr/>
          <a:lstStyle/>
          <a:p>
            <a:fld id="{19020922-85F4-8B4D-ABB3-56A3F7D57FF5}" type="slidenum">
              <a:rPr lang="en-US" smtClean="0"/>
              <a:t>18</a:t>
            </a:fld>
            <a:endParaRPr lang="en-US"/>
          </a:p>
        </p:txBody>
      </p:sp>
    </p:spTree>
    <p:extLst>
      <p:ext uri="{BB962C8B-B14F-4D97-AF65-F5344CB8AC3E}">
        <p14:creationId xmlns:p14="http://schemas.microsoft.com/office/powerpoint/2010/main" val="1584350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tLang="en-US" dirty="0">
                <a:ea typeface="MS PGothic" charset="-128"/>
              </a:rPr>
              <a:t>Moved from happiness to well being </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fld id="{14F57E58-F593-8F4E-B5BB-C1C177F241B4}" type="slidenum">
              <a:rPr lang="en-US" altLang="en-US"/>
              <a:pPr/>
              <a:t>19</a:t>
            </a:fld>
            <a:endParaRPr lang="en-US" altLang="en-US"/>
          </a:p>
        </p:txBody>
      </p:sp>
    </p:spTree>
    <p:extLst>
      <p:ext uri="{BB962C8B-B14F-4D97-AF65-F5344CB8AC3E}">
        <p14:creationId xmlns:p14="http://schemas.microsoft.com/office/powerpoint/2010/main" val="3444383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hlinkClick r:id="rId3"/>
              </a:rPr>
              <a:t>Leading Change by John P. Kotter</a:t>
            </a:r>
            <a:r>
              <a:rPr lang="en-US" sz="2800" dirty="0"/>
              <a:t> </a:t>
            </a:r>
          </a:p>
          <a:p>
            <a:pPr lvl="1"/>
            <a:r>
              <a:rPr lang="en-US" dirty="0"/>
              <a:t>Kotter is perhaps the most widely known guru on organizational change. He proposes 8 steps to leading organizational change. </a:t>
            </a:r>
            <a:r>
              <a:rPr lang="en-US" sz="2400" dirty="0"/>
              <a:t> </a:t>
            </a:r>
          </a:p>
          <a:p>
            <a:pPr lvl="2"/>
            <a:r>
              <a:rPr lang="en-US" dirty="0"/>
              <a:t>Establish Urgency</a:t>
            </a:r>
            <a:endParaRPr lang="en-US" sz="2000" dirty="0"/>
          </a:p>
          <a:p>
            <a:pPr lvl="2"/>
            <a:r>
              <a:rPr lang="en-US" dirty="0"/>
              <a:t>Create a guiding coalition</a:t>
            </a:r>
            <a:endParaRPr lang="en-US" sz="2000" dirty="0"/>
          </a:p>
          <a:p>
            <a:pPr lvl="2"/>
            <a:r>
              <a:rPr lang="en-US" dirty="0"/>
              <a:t>Create a vision</a:t>
            </a:r>
            <a:endParaRPr lang="en-US" sz="2000" dirty="0"/>
          </a:p>
          <a:p>
            <a:pPr lvl="2"/>
            <a:r>
              <a:rPr lang="en-US" dirty="0"/>
              <a:t>Communicate the vision</a:t>
            </a:r>
            <a:endParaRPr lang="en-US" sz="2000" dirty="0"/>
          </a:p>
          <a:p>
            <a:pPr lvl="2"/>
            <a:r>
              <a:rPr lang="en-US" dirty="0"/>
              <a:t>Remove obstacles to vision</a:t>
            </a:r>
            <a:endParaRPr lang="en-US" sz="2000" dirty="0"/>
          </a:p>
          <a:p>
            <a:pPr lvl="2"/>
            <a:r>
              <a:rPr lang="en-US" dirty="0"/>
              <a:t>Plan for and create short term wins</a:t>
            </a:r>
            <a:endParaRPr lang="en-US" sz="2000" dirty="0"/>
          </a:p>
          <a:p>
            <a:pPr lvl="2"/>
            <a:r>
              <a:rPr lang="en-US" dirty="0"/>
              <a:t>Consolidate wins</a:t>
            </a:r>
            <a:endParaRPr lang="en-US" sz="2000" dirty="0"/>
          </a:p>
          <a:p>
            <a:pPr lvl="2"/>
            <a:r>
              <a:rPr lang="en-US" dirty="0"/>
              <a:t>Institutionalize change </a:t>
            </a:r>
          </a:p>
        </p:txBody>
      </p:sp>
      <p:sp>
        <p:nvSpPr>
          <p:cNvPr id="4" name="Slide Number Placeholder 3"/>
          <p:cNvSpPr>
            <a:spLocks noGrp="1"/>
          </p:cNvSpPr>
          <p:nvPr>
            <p:ph type="sldNum" sz="quarter" idx="10"/>
          </p:nvPr>
        </p:nvSpPr>
        <p:spPr/>
        <p:txBody>
          <a:bodyPr/>
          <a:lstStyle/>
          <a:p>
            <a:fld id="{19020922-85F4-8B4D-ABB3-56A3F7D57FF5}" type="slidenum">
              <a:rPr lang="en-US" smtClean="0"/>
              <a:t>20</a:t>
            </a:fld>
            <a:endParaRPr lang="en-US"/>
          </a:p>
        </p:txBody>
      </p:sp>
    </p:spTree>
    <p:extLst>
      <p:ext uri="{BB962C8B-B14F-4D97-AF65-F5344CB8AC3E}">
        <p14:creationId xmlns:p14="http://schemas.microsoft.com/office/powerpoint/2010/main" val="986151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hlinkClick r:id="rId3"/>
              </a:rPr>
              <a:t>It Starts with One by Black and Gregersen</a:t>
            </a:r>
            <a:r>
              <a:rPr lang="en-US" sz="11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In the book “It Starts with One” authors </a:t>
            </a:r>
            <a:r>
              <a:rPr lang="en-US" sz="1200" kern="1200" dirty="0" err="1">
                <a:solidFill>
                  <a:schemeClr val="tx1"/>
                </a:solidFill>
                <a:effectLst/>
                <a:latin typeface="+mn-lt"/>
                <a:ea typeface="+mn-ea"/>
                <a:cs typeface="+mn-cs"/>
              </a:rPr>
              <a:t>Gregersen</a:t>
            </a:r>
            <a:r>
              <a:rPr lang="en-US" sz="1200" kern="1200" dirty="0">
                <a:solidFill>
                  <a:schemeClr val="tx1"/>
                </a:solidFill>
                <a:effectLst/>
                <a:latin typeface="+mn-lt"/>
                <a:ea typeface="+mn-ea"/>
                <a:cs typeface="+mn-cs"/>
              </a:rPr>
              <a:t> and Black argue that large organizational change starts at the individual level. Each individual becoming one domino in a large change process. These authors argue that large organizational change starts at the bottom by convincing each worker that change is necessary, possible, and even desired. They give a poignant example of Motorola's inability to change in the face of cell phone technology moving from analog to digital. Because the company was not able to see the change in the first place they were doomed from the outset and thus the rise of Nokia. In this way, these authors argue that leaders must see the need for change in the early stages in order to head off large problems.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model: a simplified change model which is based on Kotter’s eight steps, but in a three step phase.</a:t>
            </a:r>
            <a:r>
              <a:rPr lang="en-US" sz="1100" kern="1200" dirty="0">
                <a:solidFill>
                  <a:schemeClr val="tx1"/>
                </a:solidFill>
                <a:effectLst/>
                <a:latin typeface="+mn-lt"/>
                <a:ea typeface="+mn-ea"/>
                <a:cs typeface="+mn-cs"/>
              </a:rPr>
              <a:t> </a:t>
            </a:r>
          </a:p>
          <a:p>
            <a:pPr lvl="2"/>
            <a:r>
              <a:rPr lang="en-US" sz="1200" kern="1200" dirty="0">
                <a:solidFill>
                  <a:schemeClr val="tx1"/>
                </a:solidFill>
                <a:effectLst/>
                <a:latin typeface="+mn-lt"/>
                <a:ea typeface="+mn-ea"/>
                <a:cs typeface="+mn-cs"/>
              </a:rPr>
              <a:t>First, is the barrier to see the need to change. </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see– "fundamentally, we fail to see because we are blinded by the light of what we already see” (Page 24). In order to break through the barrier of the failure to see the authors suggest creating contrast and confrontation. First, contrast means to show the difference between what we have now and what will happen if we continue on this path. Next, confrontation builds upon the contrast effect by confronting people within the organization of impending realities. The authors argue to create a simple and compelling picture that is not too complex (page 46) .</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Second, is the failure to move even after seeing the need to change</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move– "even after we have helped people see that that the old right thing is now wrong, and we have painted a picture of the new right thing, that new map must have a clear destination or vision. The map must answer the question, where are we going? Yet this is not enough. Consequently, along with illuminating the new right thing, we must create a belief in people that new maps contain a promising path that will guide them through doing that new right thing poorly to doing it very well” (Page 70–71).</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Third, is the failure to finish even though you have moved and seen the need to change</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finish–the authors suggest that "proximate factors drive people's behavior significantly more than distant factors” (page 87).  One proximate factor that the authors suggest is having champions who model the desired change in results. Further, having visual aid such as charts that demonstrate a measure of progress. Last, making sure champions and data are communicated clearly (page 103–105).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9020922-85F4-8B4D-ABB3-56A3F7D57FF5}" type="slidenum">
              <a:rPr lang="en-US" smtClean="0"/>
              <a:t>21</a:t>
            </a:fld>
            <a:endParaRPr lang="en-US"/>
          </a:p>
        </p:txBody>
      </p:sp>
    </p:spTree>
    <p:extLst>
      <p:ext uri="{BB962C8B-B14F-4D97-AF65-F5344CB8AC3E}">
        <p14:creationId xmlns:p14="http://schemas.microsoft.com/office/powerpoint/2010/main" val="1374665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dirty="0">
              <a:ea typeface="MS PGothic" charset="-128"/>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fld id="{14F57E58-F593-8F4E-B5BB-C1C177F241B4}" type="slidenum">
              <a:rPr lang="en-US" altLang="en-US"/>
              <a:pPr/>
              <a:t>22</a:t>
            </a:fld>
            <a:endParaRPr lang="en-US" altLang="en-US"/>
          </a:p>
        </p:txBody>
      </p:sp>
    </p:spTree>
    <p:extLst>
      <p:ext uri="{BB962C8B-B14F-4D97-AF65-F5344CB8AC3E}">
        <p14:creationId xmlns:p14="http://schemas.microsoft.com/office/powerpoint/2010/main" val="118637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tLang="en-US" dirty="0">
                <a:ea typeface="MS PGothic" charset="-128"/>
              </a:rPr>
              <a:t>Moved from happiness to well being </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fld id="{14F57E58-F593-8F4E-B5BB-C1C177F241B4}" type="slidenum">
              <a:rPr lang="en-US" altLang="en-US"/>
              <a:pPr/>
              <a:t>23</a:t>
            </a:fld>
            <a:endParaRPr lang="en-US" altLang="en-US"/>
          </a:p>
        </p:txBody>
      </p:sp>
    </p:spTree>
    <p:extLst>
      <p:ext uri="{BB962C8B-B14F-4D97-AF65-F5344CB8AC3E}">
        <p14:creationId xmlns:p14="http://schemas.microsoft.com/office/powerpoint/2010/main" val="2234594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hlinkClick r:id="rId3"/>
              </a:rPr>
              <a:t>It Starts with One by Black and Gregersen</a:t>
            </a:r>
            <a:r>
              <a:rPr lang="en-US" sz="11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In the book “It Starts with One” authors </a:t>
            </a:r>
            <a:r>
              <a:rPr lang="en-US" sz="1200" kern="1200" dirty="0" err="1">
                <a:solidFill>
                  <a:schemeClr val="tx1"/>
                </a:solidFill>
                <a:effectLst/>
                <a:latin typeface="+mn-lt"/>
                <a:ea typeface="+mn-ea"/>
                <a:cs typeface="+mn-cs"/>
              </a:rPr>
              <a:t>Gregersen</a:t>
            </a:r>
            <a:r>
              <a:rPr lang="en-US" sz="1200" kern="1200" dirty="0">
                <a:solidFill>
                  <a:schemeClr val="tx1"/>
                </a:solidFill>
                <a:effectLst/>
                <a:latin typeface="+mn-lt"/>
                <a:ea typeface="+mn-ea"/>
                <a:cs typeface="+mn-cs"/>
              </a:rPr>
              <a:t> and Black argue that large organizational change starts at the individual level. Each individual becoming one domino in a large change process. These authors argue that large organizational change starts at the bottom by convincing each worker that change is necessary, possible, and even desired. They give a poignant example of Motorola's inability to change in the face of cell phone technology moving from analog to digital. Because the company was not able to see the change in the first place they were doomed from the outset and thus the rise of Nokia. In this way, these authors argue that leaders must see the need for change in the early stages in order to head off large problems.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model: a simplified change model which is based on Kotter’s eight steps, but in a three step phase.</a:t>
            </a:r>
            <a:r>
              <a:rPr lang="en-US" sz="1100" kern="1200" dirty="0">
                <a:solidFill>
                  <a:schemeClr val="tx1"/>
                </a:solidFill>
                <a:effectLst/>
                <a:latin typeface="+mn-lt"/>
                <a:ea typeface="+mn-ea"/>
                <a:cs typeface="+mn-cs"/>
              </a:rPr>
              <a:t> </a:t>
            </a:r>
          </a:p>
          <a:p>
            <a:pPr lvl="2"/>
            <a:r>
              <a:rPr lang="en-US" sz="1200" kern="1200" dirty="0">
                <a:solidFill>
                  <a:schemeClr val="tx1"/>
                </a:solidFill>
                <a:effectLst/>
                <a:latin typeface="+mn-lt"/>
                <a:ea typeface="+mn-ea"/>
                <a:cs typeface="+mn-cs"/>
              </a:rPr>
              <a:t>First, is the barrier to see the need to change. </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see– "fundamentally, we fail to see because we are blinded by the light of what we already see” (Page 24). In order to break through the barrier of the failure to see the authors suggest creating contrast and confrontation. First, contrast means to show the difference between what we have now and what will happen if we continue on this path. Next, confrontation builds upon the contrast effect by confronting people within the organization of impending realities. The authors argue to create a simple and compelling picture that is not too complex (page 46) .</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Second, is the failure to move even after seeing the need to change</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move– "even after we have helped people see that that the old right thing is now wrong, and we have painted a picture of the new right thing, that new map must have a clear destination or vision. The map must answer the question, where are we going? Yet this is not enough. Consequently, along with illuminating the new right thing, we must create a belief in people that new maps contain a promising path that will guide them through doing that new right thing poorly to doing it very well” (Page 70–71).</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Third, is the failure to finish even though you have moved and seen the need to change</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finish–the authors suggest that "proximate factors drive people's behavior significantly more than distant factors” (page 87).  One proximate factor that the authors suggest is having champions who model the desired change in results. Further, having visual aid such as charts that demonstrate a measure of progress. Last, making sure champions and data are communicated clearly (page 103–105).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9020922-85F4-8B4D-ABB3-56A3F7D57FF5}" type="slidenum">
              <a:rPr lang="en-US" smtClean="0"/>
              <a:t>24</a:t>
            </a:fld>
            <a:endParaRPr lang="en-US"/>
          </a:p>
        </p:txBody>
      </p:sp>
    </p:spTree>
    <p:extLst>
      <p:ext uri="{BB962C8B-B14F-4D97-AF65-F5344CB8AC3E}">
        <p14:creationId xmlns:p14="http://schemas.microsoft.com/office/powerpoint/2010/main" val="251256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moved- boxes</a:t>
            </a:r>
            <a:r>
              <a:rPr lang="mr-IN" dirty="0"/>
              <a:t>–</a:t>
            </a:r>
            <a:r>
              <a:rPr lang="en-US" dirty="0"/>
              <a:t> week out still have a boxes</a:t>
            </a:r>
            <a:r>
              <a:rPr lang="mr-IN" dirty="0"/>
              <a:t>…</a:t>
            </a:r>
            <a:r>
              <a:rPr lang="en-US" dirty="0"/>
              <a:t> stuff</a:t>
            </a:r>
            <a:r>
              <a:rPr lang="mr-IN" dirty="0"/>
              <a:t>…</a:t>
            </a:r>
            <a:r>
              <a:rPr lang="en-US" dirty="0"/>
              <a:t> lots of stuff we have does it make us happy</a:t>
            </a:r>
            <a:r>
              <a:rPr lang="mr-IN" dirty="0"/>
              <a:t>…</a:t>
            </a:r>
            <a:r>
              <a:rPr lang="en-US" dirty="0"/>
              <a:t>. If not what does</a:t>
            </a:r>
            <a:r>
              <a:rPr lang="mr-IN" dirty="0"/>
              <a:t>…</a:t>
            </a:r>
            <a:r>
              <a:rPr lang="en-US" dirty="0"/>
              <a:t> </a:t>
            </a:r>
          </a:p>
        </p:txBody>
      </p:sp>
      <p:sp>
        <p:nvSpPr>
          <p:cNvPr id="4" name="Slide Number Placeholder 3"/>
          <p:cNvSpPr>
            <a:spLocks noGrp="1"/>
          </p:cNvSpPr>
          <p:nvPr>
            <p:ph type="sldNum" sz="quarter" idx="10"/>
          </p:nvPr>
        </p:nvSpPr>
        <p:spPr/>
        <p:txBody>
          <a:bodyPr/>
          <a:lstStyle/>
          <a:p>
            <a:fld id="{19020922-85F4-8B4D-ABB3-56A3F7D57FF5}" type="slidenum">
              <a:rPr lang="en-US" smtClean="0"/>
              <a:t>7</a:t>
            </a:fld>
            <a:endParaRPr lang="en-US"/>
          </a:p>
        </p:txBody>
      </p:sp>
    </p:spTree>
    <p:extLst>
      <p:ext uri="{BB962C8B-B14F-4D97-AF65-F5344CB8AC3E}">
        <p14:creationId xmlns:p14="http://schemas.microsoft.com/office/powerpoint/2010/main" val="327308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hlinkClick r:id="rId3"/>
              </a:rPr>
              <a:t>It Starts with One by Black and Gregersen</a:t>
            </a:r>
            <a:r>
              <a:rPr lang="en-US" sz="11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In the book “It Starts with One” authors </a:t>
            </a:r>
            <a:r>
              <a:rPr lang="en-US" sz="1200" kern="1200" dirty="0" err="1">
                <a:solidFill>
                  <a:schemeClr val="tx1"/>
                </a:solidFill>
                <a:effectLst/>
                <a:latin typeface="+mn-lt"/>
                <a:ea typeface="+mn-ea"/>
                <a:cs typeface="+mn-cs"/>
              </a:rPr>
              <a:t>Gregersen</a:t>
            </a:r>
            <a:r>
              <a:rPr lang="en-US" sz="1200" kern="1200" dirty="0">
                <a:solidFill>
                  <a:schemeClr val="tx1"/>
                </a:solidFill>
                <a:effectLst/>
                <a:latin typeface="+mn-lt"/>
                <a:ea typeface="+mn-ea"/>
                <a:cs typeface="+mn-cs"/>
              </a:rPr>
              <a:t> and Black argue that large organizational change starts at the individual level. Each individual becoming one domino in a large change process. These authors argue that large organizational change starts at the bottom by convincing each worker that change is necessary, possible, and even desired. They give a poignant example of Motorola's inability to change in the face of cell phone technology moving from analog to digital. Because the company was not able to see the change in the first place they were doomed from the outset and thus the rise of Nokia. In this way, these authors argue that leaders must see the need for change in the early stages in order to head off large problems.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model: a simplified change model which is based on Kotter’s eight steps, but in a three step phase.</a:t>
            </a:r>
            <a:r>
              <a:rPr lang="en-US" sz="1100" kern="1200" dirty="0">
                <a:solidFill>
                  <a:schemeClr val="tx1"/>
                </a:solidFill>
                <a:effectLst/>
                <a:latin typeface="+mn-lt"/>
                <a:ea typeface="+mn-ea"/>
                <a:cs typeface="+mn-cs"/>
              </a:rPr>
              <a:t> </a:t>
            </a:r>
          </a:p>
          <a:p>
            <a:pPr lvl="2"/>
            <a:r>
              <a:rPr lang="en-US" sz="1200" kern="1200" dirty="0">
                <a:solidFill>
                  <a:schemeClr val="tx1"/>
                </a:solidFill>
                <a:effectLst/>
                <a:latin typeface="+mn-lt"/>
                <a:ea typeface="+mn-ea"/>
                <a:cs typeface="+mn-cs"/>
              </a:rPr>
              <a:t>First, is the barrier to see the need to change. </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see– "fundamentally, we fail to see because we are blinded by the light of what we already see” (Page 24). In order to break through the barrier of the failure to see the authors suggest creating contrast and confrontation. First, contrast means to show the difference between what we have now and what will happen if we continue on this path. Next, confrontation builds upon the contrast effect by confronting people within the organization of impending realities. The authors argue to create a simple and compelling picture that is not too complex (page 46) .</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Second, is the failure to move even after seeing the need to change</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move– "even after we have helped people see that that the old right thing is now wrong, and we have painted a picture of the new right thing, that new map must have a clear destination or vision. The map must answer the question, where are we going? Yet this is not enough. Consequently, along with illuminating the new right thing, we must create a belief in people that new maps contain a promising path that will guide them through doing that new right thing poorly to doing it very well” (Page 70–71).</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Third, is the failure to finish even though you have moved and seen the need to change</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finish–the authors suggest that "proximate factors drive people's behavior significantly more than distant factors” (page 87).  One proximate factor that the authors suggest is having champions who model the desired change in results. Further, having visual aid such as charts that demonstrate a measure of progress. Last, making sure champions and data are communicated clearly (page 103–105).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9020922-85F4-8B4D-ABB3-56A3F7D57FF5}" type="slidenum">
              <a:rPr lang="en-US" smtClean="0"/>
              <a:t>25</a:t>
            </a:fld>
            <a:endParaRPr lang="en-US"/>
          </a:p>
        </p:txBody>
      </p:sp>
    </p:spTree>
    <p:extLst>
      <p:ext uri="{BB962C8B-B14F-4D97-AF65-F5344CB8AC3E}">
        <p14:creationId xmlns:p14="http://schemas.microsoft.com/office/powerpoint/2010/main" val="3753804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Shell, G. Richard; Moussa, Mario.,. (2007). The art of woo : Using strategic persuasion to sell your ideas. New York: Portfolio.</a:t>
            </a:r>
            <a:r>
              <a:rPr lang="en-US" dirty="0"/>
              <a:t> </a:t>
            </a:r>
            <a:r>
              <a:rPr lang="en-US" sz="1200" b="0" i="0" u="sng" strike="noStrike" kern="1200" dirty="0">
                <a:solidFill>
                  <a:schemeClr val="tx1"/>
                </a:solidFill>
                <a:effectLst/>
                <a:latin typeface="+mn-lt"/>
                <a:ea typeface="+mn-ea"/>
                <a:cs typeface="+mn-cs"/>
                <a:hlinkClick r:id="rId3"/>
              </a:rPr>
              <a:t>http://www.ernestocosta.net/uploads/1/2/2/4/12241448/theartofwoosummary.pdf</a:t>
            </a:r>
            <a:endParaRPr lang="en-US" dirty="0"/>
          </a:p>
          <a:p>
            <a:pPr rtl="0" fontAlgn="base"/>
            <a:r>
              <a:rPr lang="en-US" sz="1200" b="0" i="0" u="none" strike="noStrike" kern="1200" dirty="0">
                <a:solidFill>
                  <a:schemeClr val="tx1"/>
                </a:solidFill>
                <a:effectLst/>
                <a:latin typeface="+mn-lt"/>
                <a:ea typeface="+mn-ea"/>
                <a:cs typeface="+mn-cs"/>
              </a:rPr>
              <a:t>This book written by negotiations expert and Wharton business school professor Richard shell and consultant Mario Moussa is focused on strategic persuasion. In one section of the book the authors discuss ways to present your information in a novel and persuasive way. The authors point out that presenting a vivid story or representation of your argument is very successful. They cite a study done at Cedars-Sinai Hospital where the lack of handwashing by physicians was causing infections with patients. Researchers found that physicians “believed” they were washing their hands when they were not. After trying several different programs to encourage and incentivize doctors to wash up, the administrator resulted to visually demonstrating the of bacteria that was on the so-called” clean hands” of the physicians. During a meeting physicians were asked to press their hands into a set of lab trays. The trays were later processed to reveal the bacteria that was on the physician’s hands at the moment they had put them into the trays. The hospital then made pictures in full-color of the bacteria that was found on the hands of the physicians. These images were then transformed into screensavers at every computer in the hospital. This conversion of the “</a:t>
            </a:r>
            <a:r>
              <a:rPr lang="en-US" sz="1200" b="0" i="0" u="none" strike="noStrike" kern="1200" dirty="0" err="1">
                <a:solidFill>
                  <a:schemeClr val="tx1"/>
                </a:solidFill>
                <a:effectLst/>
                <a:latin typeface="+mn-lt"/>
                <a:ea typeface="+mn-ea"/>
                <a:cs typeface="+mn-cs"/>
              </a:rPr>
              <a:t>unseeable</a:t>
            </a:r>
            <a:r>
              <a:rPr lang="en-US" sz="1200" b="0" i="0" u="none" strike="noStrike" kern="1200" dirty="0">
                <a:solidFill>
                  <a:schemeClr val="tx1"/>
                </a:solidFill>
                <a:effectLst/>
                <a:latin typeface="+mn-lt"/>
                <a:ea typeface="+mn-ea"/>
                <a:cs typeface="+mn-cs"/>
              </a:rPr>
              <a:t>” bacteria to “seeable” images helped correct the handwashing problem. The authors further note that tend to believe what they can picture in their minds or actually see with their eyes.</a:t>
            </a:r>
          </a:p>
        </p:txBody>
      </p:sp>
      <p:sp>
        <p:nvSpPr>
          <p:cNvPr id="4" name="Slide Number Placeholder 3"/>
          <p:cNvSpPr>
            <a:spLocks noGrp="1"/>
          </p:cNvSpPr>
          <p:nvPr>
            <p:ph type="sldNum" sz="quarter" idx="10"/>
          </p:nvPr>
        </p:nvSpPr>
        <p:spPr/>
        <p:txBody>
          <a:bodyPr/>
          <a:lstStyle/>
          <a:p>
            <a:fld id="{19020922-85F4-8B4D-ABB3-56A3F7D57FF5}" type="slidenum">
              <a:rPr lang="en-US" smtClean="0"/>
              <a:t>26</a:t>
            </a:fld>
            <a:endParaRPr lang="en-US"/>
          </a:p>
        </p:txBody>
      </p:sp>
    </p:spTree>
    <p:extLst>
      <p:ext uri="{BB962C8B-B14F-4D97-AF65-F5344CB8AC3E}">
        <p14:creationId xmlns:p14="http://schemas.microsoft.com/office/powerpoint/2010/main" val="872091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dirty="0">
              <a:ea typeface="MS PGothic" charset="-128"/>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fld id="{14F57E58-F593-8F4E-B5BB-C1C177F241B4}" type="slidenum">
              <a:rPr lang="en-US" altLang="en-US"/>
              <a:pPr/>
              <a:t>27</a:t>
            </a:fld>
            <a:endParaRPr lang="en-US" altLang="en-US"/>
          </a:p>
        </p:txBody>
      </p:sp>
    </p:spTree>
    <p:extLst>
      <p:ext uri="{BB962C8B-B14F-4D97-AF65-F5344CB8AC3E}">
        <p14:creationId xmlns:p14="http://schemas.microsoft.com/office/powerpoint/2010/main" val="3029733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hlinkClick r:id="rId3"/>
              </a:rPr>
              <a:t>It Starts with One by Black and Gregersen</a:t>
            </a:r>
            <a:r>
              <a:rPr lang="en-US" sz="11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In the book “It Starts with One” authors </a:t>
            </a:r>
            <a:r>
              <a:rPr lang="en-US" sz="1200" kern="1200" dirty="0" err="1">
                <a:solidFill>
                  <a:schemeClr val="tx1"/>
                </a:solidFill>
                <a:effectLst/>
                <a:latin typeface="+mn-lt"/>
                <a:ea typeface="+mn-ea"/>
                <a:cs typeface="+mn-cs"/>
              </a:rPr>
              <a:t>Gregersen</a:t>
            </a:r>
            <a:r>
              <a:rPr lang="en-US" sz="1200" kern="1200" dirty="0">
                <a:solidFill>
                  <a:schemeClr val="tx1"/>
                </a:solidFill>
                <a:effectLst/>
                <a:latin typeface="+mn-lt"/>
                <a:ea typeface="+mn-ea"/>
                <a:cs typeface="+mn-cs"/>
              </a:rPr>
              <a:t> and Black argue that large organizational change starts at the individual level. Each individual becoming one domino in a large change process. These authors argue that large organizational change starts at the bottom by convincing each worker that change is necessary, possible, and even desired. They give a poignant example of Motorola's inability to change in the face of cell phone technology moving from analog to digital. Because the company was not able to see the change in the first place they were doomed from the outset and thus the rise of Nokia. In this way, these authors argue that leaders must see the need for change in the early stages in order to head off large problems.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model: a simplified change model which is based on Kotter’s eight steps, but in a three step phase.</a:t>
            </a:r>
            <a:r>
              <a:rPr lang="en-US" sz="1100" kern="1200" dirty="0">
                <a:solidFill>
                  <a:schemeClr val="tx1"/>
                </a:solidFill>
                <a:effectLst/>
                <a:latin typeface="+mn-lt"/>
                <a:ea typeface="+mn-ea"/>
                <a:cs typeface="+mn-cs"/>
              </a:rPr>
              <a:t> </a:t>
            </a:r>
          </a:p>
          <a:p>
            <a:pPr lvl="2"/>
            <a:r>
              <a:rPr lang="en-US" sz="1200" kern="1200" dirty="0">
                <a:solidFill>
                  <a:schemeClr val="tx1"/>
                </a:solidFill>
                <a:effectLst/>
                <a:latin typeface="+mn-lt"/>
                <a:ea typeface="+mn-ea"/>
                <a:cs typeface="+mn-cs"/>
              </a:rPr>
              <a:t>First, is the barrier to see the need to change. </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see– "fundamentally, we fail to see because we are blinded by the light of what we already see” (Page 24). In order to break through the barrier of the failure to see the authors suggest creating contrast and confrontation. First, contrast means to show the difference between what we have now and what will happen if we continue on this path. Next, confrontation builds upon the contrast effect by confronting people within the organization of impending realities. The authors argue to create a simple and compelling picture that is not too complex (page 46) .</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Second, is the failure to move even after seeing the need to change</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move– "even after we have helped people see that that the old right thing is now wrong, and we have painted a picture of the new right thing, that new map must have a clear destination or vision. The map must answer the question, where are we going? Yet this is not enough. Consequently, along with illuminating the new right thing, we must create a belief in people that new maps contain a promising path that will guide them through doing that new right thing poorly to doing it very well” (Page 70–71).</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Third, is the failure to finish even though you have moved and seen the need to change</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finish–the authors suggest that "proximate factors drive people's behavior significantly more than distant factors” (page 87).  One proximate factor that the authors suggest is having champions who model the desired change in results. Further, having visual aid such as charts that demonstrate a measure of progress. Last, making sure champions and data are communicated clearly (page 103–105).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9020922-85F4-8B4D-ABB3-56A3F7D57FF5}" type="slidenum">
              <a:rPr lang="en-US" smtClean="0"/>
              <a:t>28</a:t>
            </a:fld>
            <a:endParaRPr lang="en-US"/>
          </a:p>
        </p:txBody>
      </p:sp>
    </p:spTree>
    <p:extLst>
      <p:ext uri="{BB962C8B-B14F-4D97-AF65-F5344CB8AC3E}">
        <p14:creationId xmlns:p14="http://schemas.microsoft.com/office/powerpoint/2010/main" val="395655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Old </a:t>
            </a:r>
            <a:r>
              <a:rPr lang="en-US" sz="1100" kern="1200" dirty="0" err="1">
                <a:solidFill>
                  <a:schemeClr val="tx1"/>
                </a:solidFill>
                <a:effectLst/>
                <a:latin typeface="+mn-lt"/>
                <a:ea typeface="+mn-ea"/>
                <a:cs typeface="+mn-cs"/>
              </a:rPr>
              <a:t>habbits</a:t>
            </a:r>
            <a:r>
              <a:rPr lang="en-US" sz="1100" kern="1200" dirty="0">
                <a:solidFill>
                  <a:schemeClr val="tx1"/>
                </a:solidFill>
                <a:effectLst/>
                <a:latin typeface="+mn-lt"/>
                <a:ea typeface="+mn-ea"/>
                <a:cs typeface="+mn-cs"/>
              </a:rPr>
              <a:t> die hard… hard to change … ever moved or changed jobs and found yourself traveling to the old office or house?</a:t>
            </a:r>
          </a:p>
        </p:txBody>
      </p:sp>
      <p:sp>
        <p:nvSpPr>
          <p:cNvPr id="4" name="Slide Number Placeholder 3"/>
          <p:cNvSpPr>
            <a:spLocks noGrp="1"/>
          </p:cNvSpPr>
          <p:nvPr>
            <p:ph type="sldNum" sz="quarter" idx="10"/>
          </p:nvPr>
        </p:nvSpPr>
        <p:spPr/>
        <p:txBody>
          <a:bodyPr/>
          <a:lstStyle/>
          <a:p>
            <a:fld id="{19020922-85F4-8B4D-ABB3-56A3F7D57FF5}" type="slidenum">
              <a:rPr lang="en-US" smtClean="0"/>
              <a:t>29</a:t>
            </a:fld>
            <a:endParaRPr lang="en-US"/>
          </a:p>
        </p:txBody>
      </p:sp>
    </p:spTree>
    <p:extLst>
      <p:ext uri="{BB962C8B-B14F-4D97-AF65-F5344CB8AC3E}">
        <p14:creationId xmlns:p14="http://schemas.microsoft.com/office/powerpoint/2010/main" val="3953947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hlinkClick r:id="rId3"/>
              </a:rPr>
              <a:t>It Starts with One by Black and Gregersen</a:t>
            </a:r>
            <a:r>
              <a:rPr lang="en-US" sz="11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In the book “It Starts with One” authors </a:t>
            </a:r>
            <a:r>
              <a:rPr lang="en-US" sz="1200" kern="1200" dirty="0" err="1">
                <a:solidFill>
                  <a:schemeClr val="tx1"/>
                </a:solidFill>
                <a:effectLst/>
                <a:latin typeface="+mn-lt"/>
                <a:ea typeface="+mn-ea"/>
                <a:cs typeface="+mn-cs"/>
              </a:rPr>
              <a:t>Gregersen</a:t>
            </a:r>
            <a:r>
              <a:rPr lang="en-US" sz="1200" kern="1200" dirty="0">
                <a:solidFill>
                  <a:schemeClr val="tx1"/>
                </a:solidFill>
                <a:effectLst/>
                <a:latin typeface="+mn-lt"/>
                <a:ea typeface="+mn-ea"/>
                <a:cs typeface="+mn-cs"/>
              </a:rPr>
              <a:t> and Black argue that large organizational change starts at the individual level. Each individual becoming one domino in a large change process. These authors argue that large organizational change starts at the bottom by convincing each worker that change is necessary, possible, and even desired. They give a poignant example of Motorola's inability to change in the face of cell phone technology moving from analog to digital. Because the company was not able to see the change in the first place they were doomed from the outset and thus the rise of Nokia. In this way, these authors argue that leaders must see the need for change in the early stages in order to head off large problems.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model: a simplified change model which is based on Kotter’s eight steps, but in a three step phase.</a:t>
            </a:r>
            <a:r>
              <a:rPr lang="en-US" sz="1100" kern="1200" dirty="0">
                <a:solidFill>
                  <a:schemeClr val="tx1"/>
                </a:solidFill>
                <a:effectLst/>
                <a:latin typeface="+mn-lt"/>
                <a:ea typeface="+mn-ea"/>
                <a:cs typeface="+mn-cs"/>
              </a:rPr>
              <a:t> </a:t>
            </a:r>
          </a:p>
          <a:p>
            <a:pPr lvl="2"/>
            <a:r>
              <a:rPr lang="en-US" sz="1200" kern="1200" dirty="0">
                <a:solidFill>
                  <a:schemeClr val="tx1"/>
                </a:solidFill>
                <a:effectLst/>
                <a:latin typeface="+mn-lt"/>
                <a:ea typeface="+mn-ea"/>
                <a:cs typeface="+mn-cs"/>
              </a:rPr>
              <a:t>First, is the barrier to see the need to change. </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see– "fundamentally, we fail to see because we are blinded by the light of what we already see” (Page 24). In order to break through the barrier of the failure to see the authors suggest creating contrast and confrontation. First, contrast means to show the difference between what we have now and what will happen if we continue on this path. Next, confrontation builds upon the contrast effect by confronting people within the organization of impending realities. The authors argue to create a simple and compelling picture that is not too complex (page 46) .</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Second, is the failure to move even after seeing the need to change</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move– "even after we have helped people see that that the old right thing is now wrong, and we have painted a picture of the new right thing, that new map must have a clear destination or vision. The map must answer the question, where are we going? Yet this is not enough. Consequently, along with illuminating the new right thing, we must create a belief in people that new maps contain a promising path that will guide them through doing that new right thing poorly to doing it very well” (Page 70–71).</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Third, is the failure to finish even though you have moved and seen the need to change</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finish–the authors suggest that "proximate factors drive people's behavior significantly more than distant factors” (page 87).  One proximate factor that the authors suggest is having champions who model the desired change in results. Further, having visual aid such as charts that demonstrate a measure of progress. Last, making sure champions and data are communicated clearly (page 103–105).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9020922-85F4-8B4D-ABB3-56A3F7D57FF5}" type="slidenum">
              <a:rPr lang="en-US" smtClean="0"/>
              <a:t>30</a:t>
            </a:fld>
            <a:endParaRPr lang="en-US"/>
          </a:p>
        </p:txBody>
      </p:sp>
    </p:spTree>
    <p:extLst>
      <p:ext uri="{BB962C8B-B14F-4D97-AF65-F5344CB8AC3E}">
        <p14:creationId xmlns:p14="http://schemas.microsoft.com/office/powerpoint/2010/main" val="3179505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tLang="en-US" dirty="0">
                <a:ea typeface="MS PGothic" charset="-128"/>
              </a:rPr>
              <a:t>Moved from happiness to well being </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fld id="{14F57E58-F593-8F4E-B5BB-C1C177F241B4}" type="slidenum">
              <a:rPr lang="en-US" altLang="en-US"/>
              <a:pPr/>
              <a:t>31</a:t>
            </a:fld>
            <a:endParaRPr lang="en-US" altLang="en-US"/>
          </a:p>
        </p:txBody>
      </p:sp>
    </p:spTree>
    <p:extLst>
      <p:ext uri="{BB962C8B-B14F-4D97-AF65-F5344CB8AC3E}">
        <p14:creationId xmlns:p14="http://schemas.microsoft.com/office/powerpoint/2010/main" val="3680177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When I was a liked my Dad loved to mountain bike. One day he took me with him and his friend. We got lost… after what seemed like a long time… I </a:t>
            </a:r>
            <a:r>
              <a:rPr lang="en-US" sz="1100" kern="1200" dirty="0" err="1">
                <a:solidFill>
                  <a:schemeClr val="tx1"/>
                </a:solidFill>
                <a:effectLst/>
                <a:latin typeface="+mn-lt"/>
                <a:ea typeface="+mn-ea"/>
                <a:cs typeface="+mn-cs"/>
              </a:rPr>
              <a:t>couldnot</a:t>
            </a:r>
            <a:r>
              <a:rPr lang="en-US" sz="1100" kern="1200" dirty="0">
                <a:solidFill>
                  <a:schemeClr val="tx1"/>
                </a:solidFill>
                <a:effectLst/>
                <a:latin typeface="+mn-lt"/>
                <a:ea typeface="+mn-ea"/>
                <a:cs typeface="+mn-cs"/>
              </a:rPr>
              <a:t> go… Dad carried bike… then.. Saw road to our house… and took off… I could see the end… My wife says can do anything if you know where finish line is.. </a:t>
            </a:r>
          </a:p>
        </p:txBody>
      </p:sp>
      <p:sp>
        <p:nvSpPr>
          <p:cNvPr id="4" name="Slide Number Placeholder 3"/>
          <p:cNvSpPr>
            <a:spLocks noGrp="1"/>
          </p:cNvSpPr>
          <p:nvPr>
            <p:ph type="sldNum" sz="quarter" idx="10"/>
          </p:nvPr>
        </p:nvSpPr>
        <p:spPr/>
        <p:txBody>
          <a:bodyPr/>
          <a:lstStyle/>
          <a:p>
            <a:fld id="{19020922-85F4-8B4D-ABB3-56A3F7D57FF5}" type="slidenum">
              <a:rPr lang="en-US" smtClean="0"/>
              <a:t>32</a:t>
            </a:fld>
            <a:endParaRPr lang="en-US"/>
          </a:p>
        </p:txBody>
      </p:sp>
    </p:spTree>
    <p:extLst>
      <p:ext uri="{BB962C8B-B14F-4D97-AF65-F5344CB8AC3E}">
        <p14:creationId xmlns:p14="http://schemas.microsoft.com/office/powerpoint/2010/main" val="1450757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hlinkClick r:id="rId3"/>
              </a:rPr>
              <a:t>It Starts with One by Black and Gregersen</a:t>
            </a:r>
            <a:r>
              <a:rPr lang="en-US" sz="11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In the book “It Starts with One” authors </a:t>
            </a:r>
            <a:r>
              <a:rPr lang="en-US" sz="1200" kern="1200" dirty="0" err="1">
                <a:solidFill>
                  <a:schemeClr val="tx1"/>
                </a:solidFill>
                <a:effectLst/>
                <a:latin typeface="+mn-lt"/>
                <a:ea typeface="+mn-ea"/>
                <a:cs typeface="+mn-cs"/>
              </a:rPr>
              <a:t>Gregersen</a:t>
            </a:r>
            <a:r>
              <a:rPr lang="en-US" sz="1200" kern="1200" dirty="0">
                <a:solidFill>
                  <a:schemeClr val="tx1"/>
                </a:solidFill>
                <a:effectLst/>
                <a:latin typeface="+mn-lt"/>
                <a:ea typeface="+mn-ea"/>
                <a:cs typeface="+mn-cs"/>
              </a:rPr>
              <a:t> and Black argue that large organizational change starts at the individual level. Each individual becoming one domino in a large change process. These authors argue that large organizational change starts at the bottom by convincing each worker that change is necessary, possible, and even desired. They give a poignant example of Motorola's inability to change in the face of cell phone technology moving from analog to digital. Because the company was not able to see the change in the first place they were doomed from the outset and thus the rise of Nokia. In this way, these authors argue that leaders must see the need for change in the early stages in order to head off large problems.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model: a simplified change model which is based on Kotter’s eight steps, but in a three step phase.</a:t>
            </a:r>
            <a:r>
              <a:rPr lang="en-US" sz="1100" kern="1200" dirty="0">
                <a:solidFill>
                  <a:schemeClr val="tx1"/>
                </a:solidFill>
                <a:effectLst/>
                <a:latin typeface="+mn-lt"/>
                <a:ea typeface="+mn-ea"/>
                <a:cs typeface="+mn-cs"/>
              </a:rPr>
              <a:t> </a:t>
            </a:r>
          </a:p>
          <a:p>
            <a:pPr lvl="2"/>
            <a:r>
              <a:rPr lang="en-US" sz="1200" kern="1200" dirty="0">
                <a:solidFill>
                  <a:schemeClr val="tx1"/>
                </a:solidFill>
                <a:effectLst/>
                <a:latin typeface="+mn-lt"/>
                <a:ea typeface="+mn-ea"/>
                <a:cs typeface="+mn-cs"/>
              </a:rPr>
              <a:t>First, is the barrier to see the need to change. </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see– "fundamentally, we fail to see because we are blinded by the light of what we already see” (Page 24). In order to break through the barrier of the failure to see the authors suggest creating contrast and confrontation. First, contrast means to show the difference between what we have now and what will happen if we continue on this path. Next, confrontation builds upon the contrast effect by confronting people within the organization of impending realities. The authors argue to create a simple and compelling picture that is not too complex (page 46) .</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Second, is the failure to move even after seeing the need to change</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move– "even after we have helped people see that that the old right thing is now wrong, and we have painted a picture of the new right thing, that new map must have a clear destination or vision. The map must answer the question, where are we going? Yet this is not enough. Consequently, along with illuminating the new right thing, we must create a belief in people that new maps contain a promising path that will guide them through doing that new right thing poorly to doing it very well” (Page 70–71).</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Third, is the failure to finish even though you have moved and seen the need to change</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finish–the authors suggest that "proximate factors drive people's behavior significantly more than distant factors” (page 87).  One proximate factor that the authors suggest is having champions who model the desired change in results. Further, having visual aid such as charts that demonstrate a measure of progress. Last, making sure champions and data are communicated clearly (page 103–105).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9020922-85F4-8B4D-ABB3-56A3F7D57FF5}" type="slidenum">
              <a:rPr lang="en-US" smtClean="0"/>
              <a:t>33</a:t>
            </a:fld>
            <a:endParaRPr lang="en-US"/>
          </a:p>
        </p:txBody>
      </p:sp>
    </p:spTree>
    <p:extLst>
      <p:ext uri="{BB962C8B-B14F-4D97-AF65-F5344CB8AC3E}">
        <p14:creationId xmlns:p14="http://schemas.microsoft.com/office/powerpoint/2010/main" val="3825909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hlinkClick r:id="rId3"/>
              </a:rPr>
              <a:t>It Starts with One by Black and Gregersen</a:t>
            </a:r>
            <a:r>
              <a:rPr lang="en-US" sz="11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In the book “It Starts with One” authors </a:t>
            </a:r>
            <a:r>
              <a:rPr lang="en-US" sz="1200" kern="1200" dirty="0" err="1">
                <a:solidFill>
                  <a:schemeClr val="tx1"/>
                </a:solidFill>
                <a:effectLst/>
                <a:latin typeface="+mn-lt"/>
                <a:ea typeface="+mn-ea"/>
                <a:cs typeface="+mn-cs"/>
              </a:rPr>
              <a:t>Gregersen</a:t>
            </a:r>
            <a:r>
              <a:rPr lang="en-US" sz="1200" kern="1200" dirty="0">
                <a:solidFill>
                  <a:schemeClr val="tx1"/>
                </a:solidFill>
                <a:effectLst/>
                <a:latin typeface="+mn-lt"/>
                <a:ea typeface="+mn-ea"/>
                <a:cs typeface="+mn-cs"/>
              </a:rPr>
              <a:t> and Black argue that large organizational change starts at the individual level. Each individual becoming one domino in a large change process. These authors argue that large organizational change starts at the bottom by convincing each worker that change is necessary, possible, and even desired. They give a poignant example of Motorola's inability to change in the face of cell phone technology moving from analog to digital. Because the company was not able to see the change in the first place they were doomed from the outset and thus the rise of Nokia. In this way, these authors argue that leaders must see the need for change in the early stages in order to head off large problems.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model: a simplified change model which is based on Kotter’s eight steps, but in a three step phase.</a:t>
            </a:r>
            <a:r>
              <a:rPr lang="en-US" sz="1100" kern="1200" dirty="0">
                <a:solidFill>
                  <a:schemeClr val="tx1"/>
                </a:solidFill>
                <a:effectLst/>
                <a:latin typeface="+mn-lt"/>
                <a:ea typeface="+mn-ea"/>
                <a:cs typeface="+mn-cs"/>
              </a:rPr>
              <a:t> </a:t>
            </a:r>
          </a:p>
          <a:p>
            <a:pPr lvl="2"/>
            <a:r>
              <a:rPr lang="en-US" sz="1200" kern="1200" dirty="0">
                <a:solidFill>
                  <a:schemeClr val="tx1"/>
                </a:solidFill>
                <a:effectLst/>
                <a:latin typeface="+mn-lt"/>
                <a:ea typeface="+mn-ea"/>
                <a:cs typeface="+mn-cs"/>
              </a:rPr>
              <a:t>First, is the barrier to see the need to change. </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see– "fundamentally, we fail to see because we are blinded by the light of what we already see” (Page 24). In order to break through the barrier of the failure to see the authors suggest creating contrast and confrontation. First, contrast means to show the difference between what we have now and what will happen if we continue on this path. Next, confrontation builds upon the contrast effect by confronting people within the organization of impending realities. The authors argue to create a simple and compelling picture that is not too complex (page 46) .</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Second, is the failure to move even after seeing the need to change</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move– "even after we have helped people see that that the old right thing is now wrong, and we have painted a picture of the new right thing, that new map must have a clear destination or vision. The map must answer the question, where are we going? Yet this is not enough. Consequently, along with illuminating the new right thing, we must create a belief in people that new maps contain a promising path that will guide them through doing that new right thing poorly to doing it very well” (Page 70–71).</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Third, is the failure to finish even though you have moved and seen the need to change</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finish–the authors suggest that "proximate factors drive people's behavior significantly more than distant factors” (page 87).  One proximate factor that the authors suggest is having champions who model the desired change in results. Further, having visual aid such as charts that demonstrate a measure of progress. Last, making sure champions and data are communicated clearly (page 103–105).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9020922-85F4-8B4D-ABB3-56A3F7D57FF5}" type="slidenum">
              <a:rPr lang="en-US" smtClean="0"/>
              <a:t>34</a:t>
            </a:fld>
            <a:endParaRPr lang="en-US"/>
          </a:p>
        </p:txBody>
      </p:sp>
    </p:spTree>
    <p:extLst>
      <p:ext uri="{BB962C8B-B14F-4D97-AF65-F5344CB8AC3E}">
        <p14:creationId xmlns:p14="http://schemas.microsoft.com/office/powerpoint/2010/main" val="3756779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 naturally </a:t>
            </a:r>
            <a:r>
              <a:rPr lang="en-US" dirty="0" err="1"/>
              <a:t>pessimsitic</a:t>
            </a:r>
            <a:r>
              <a:rPr lang="en-US" baseline="0" dirty="0"/>
              <a:t> person</a:t>
            </a:r>
            <a:r>
              <a:rPr lang="mr-IN" baseline="0" dirty="0"/>
              <a:t>…</a:t>
            </a:r>
            <a:r>
              <a:rPr lang="en-US" baseline="0" dirty="0"/>
              <a:t>. Grad school</a:t>
            </a:r>
            <a:r>
              <a:rPr lang="mr-IN" baseline="0" dirty="0"/>
              <a:t>…</a:t>
            </a:r>
            <a:r>
              <a:rPr lang="en-US" baseline="0" dirty="0"/>
              <a:t> </a:t>
            </a:r>
            <a:r>
              <a:rPr lang="en-US" baseline="0" dirty="0" err="1"/>
              <a:t>Pos</a:t>
            </a:r>
            <a:r>
              <a:rPr lang="en-US" baseline="0" dirty="0"/>
              <a:t> </a:t>
            </a:r>
            <a:r>
              <a:rPr lang="en-US" baseline="0" dirty="0" err="1"/>
              <a:t>Psys</a:t>
            </a:r>
            <a:endParaRPr lang="en-US" dirty="0"/>
          </a:p>
        </p:txBody>
      </p:sp>
      <p:sp>
        <p:nvSpPr>
          <p:cNvPr id="4" name="Slide Number Placeholder 3"/>
          <p:cNvSpPr>
            <a:spLocks noGrp="1"/>
          </p:cNvSpPr>
          <p:nvPr>
            <p:ph type="sldNum" sz="quarter" idx="10"/>
          </p:nvPr>
        </p:nvSpPr>
        <p:spPr/>
        <p:txBody>
          <a:bodyPr/>
          <a:lstStyle/>
          <a:p>
            <a:fld id="{19020922-85F4-8B4D-ABB3-56A3F7D57FF5}" type="slidenum">
              <a:rPr lang="en-US" smtClean="0"/>
              <a:t>8</a:t>
            </a:fld>
            <a:endParaRPr lang="en-US"/>
          </a:p>
        </p:txBody>
      </p:sp>
    </p:spTree>
    <p:extLst>
      <p:ext uri="{BB962C8B-B14F-4D97-AF65-F5344CB8AC3E}">
        <p14:creationId xmlns:p14="http://schemas.microsoft.com/office/powerpoint/2010/main" val="1649396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hlinkClick r:id="rId3"/>
              </a:rPr>
              <a:t>It Starts with One by Black and Gregersen</a:t>
            </a:r>
            <a:r>
              <a:rPr lang="en-US" sz="11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In the book “It Starts with One” authors </a:t>
            </a:r>
            <a:r>
              <a:rPr lang="en-US" sz="1200" kern="1200" dirty="0" err="1">
                <a:solidFill>
                  <a:schemeClr val="tx1"/>
                </a:solidFill>
                <a:effectLst/>
                <a:latin typeface="+mn-lt"/>
                <a:ea typeface="+mn-ea"/>
                <a:cs typeface="+mn-cs"/>
              </a:rPr>
              <a:t>Gregersen</a:t>
            </a:r>
            <a:r>
              <a:rPr lang="en-US" sz="1200" kern="1200" dirty="0">
                <a:solidFill>
                  <a:schemeClr val="tx1"/>
                </a:solidFill>
                <a:effectLst/>
                <a:latin typeface="+mn-lt"/>
                <a:ea typeface="+mn-ea"/>
                <a:cs typeface="+mn-cs"/>
              </a:rPr>
              <a:t> and Black argue that large organizational change starts at the individual level. Each individual becoming one domino in a large change process. These authors argue that large organizational change starts at the bottom by convincing each worker that change is necessary, possible, and even desired. They give a poignant example of Motorola's inability to change in the face of cell phone technology moving from analog to digital. Because the company was not able to see the change in the first place they were doomed from the outset and thus the rise of Nokia. In this way, these authors argue that leaders must see the need for change in the early stages in order to head off large problems.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model: a simplified change model which is based on Kotter’s eight steps, but in a three step phase.</a:t>
            </a:r>
            <a:r>
              <a:rPr lang="en-US" sz="1100" kern="1200" dirty="0">
                <a:solidFill>
                  <a:schemeClr val="tx1"/>
                </a:solidFill>
                <a:effectLst/>
                <a:latin typeface="+mn-lt"/>
                <a:ea typeface="+mn-ea"/>
                <a:cs typeface="+mn-cs"/>
              </a:rPr>
              <a:t> </a:t>
            </a:r>
          </a:p>
          <a:p>
            <a:pPr lvl="2"/>
            <a:r>
              <a:rPr lang="en-US" sz="1200" kern="1200" dirty="0">
                <a:solidFill>
                  <a:schemeClr val="tx1"/>
                </a:solidFill>
                <a:effectLst/>
                <a:latin typeface="+mn-lt"/>
                <a:ea typeface="+mn-ea"/>
                <a:cs typeface="+mn-cs"/>
              </a:rPr>
              <a:t>First, is the barrier to see the need to change. </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see– "fundamentally, we fail to see because we are blinded by the light of what we already see” (Page 24). In order to break through the barrier of the failure to see the authors suggest creating contrast and confrontation. First, contrast means to show the difference between what we have now and what will happen if we continue on this path. Next, confrontation builds upon the contrast effect by confronting people within the organization of impending realities. The authors argue to create a simple and compelling picture that is not too complex (page 46) .</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Second, is the failure to move even after seeing the need to change</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move– "even after we have helped people see that that the old right thing is now wrong, and we have painted a picture of the new right thing, that new map must have a clear destination or vision. The map must answer the question, where are we going? Yet this is not enough. Consequently, along with illuminating the new right thing, we must create a belief in people that new maps contain a promising path that will guide them through doing that new right thing poorly to doing it very well” (Page 70–71).</a:t>
            </a:r>
            <a:endParaRPr lang="en-US" sz="11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Third, is the failure to finish even though you have moved and seen the need to change</a:t>
            </a:r>
            <a:r>
              <a:rPr lang="en-US" sz="1100" kern="1200" dirty="0">
                <a:solidFill>
                  <a:schemeClr val="tx1"/>
                </a:solidFill>
                <a:effectLst/>
                <a:latin typeface="+mn-lt"/>
                <a:ea typeface="+mn-ea"/>
                <a:cs typeface="+mn-cs"/>
              </a:rPr>
              <a:t> </a:t>
            </a:r>
          </a:p>
          <a:p>
            <a:pPr lvl="3"/>
            <a:r>
              <a:rPr lang="en-US" sz="1200" kern="1200" dirty="0">
                <a:solidFill>
                  <a:schemeClr val="tx1"/>
                </a:solidFill>
                <a:effectLst/>
                <a:latin typeface="+mn-lt"/>
                <a:ea typeface="+mn-ea"/>
                <a:cs typeface="+mn-cs"/>
              </a:rPr>
              <a:t>failure to finish–the authors suggest that "proximate factors drive people's behavior significantly more than distant factors” (page 87).  One proximate factor that the authors suggest is having champions who model the desired change in results. Further, having visual aid such as charts that demonstrate a measure of progress. Last, making sure champions and data are communicated clearly (page 103–105).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9020922-85F4-8B4D-ABB3-56A3F7D57FF5}" type="slidenum">
              <a:rPr lang="en-US" smtClean="0"/>
              <a:t>35</a:t>
            </a:fld>
            <a:endParaRPr lang="en-US"/>
          </a:p>
        </p:txBody>
      </p:sp>
    </p:spTree>
    <p:extLst>
      <p:ext uri="{BB962C8B-B14F-4D97-AF65-F5344CB8AC3E}">
        <p14:creationId xmlns:p14="http://schemas.microsoft.com/office/powerpoint/2010/main" val="3140336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020922-85F4-8B4D-ABB3-56A3F7D57FF5}" type="slidenum">
              <a:rPr lang="en-US" smtClean="0"/>
              <a:t>36</a:t>
            </a:fld>
            <a:endParaRPr lang="en-US"/>
          </a:p>
        </p:txBody>
      </p:sp>
    </p:spTree>
    <p:extLst>
      <p:ext uri="{BB962C8B-B14F-4D97-AF65-F5344CB8AC3E}">
        <p14:creationId xmlns:p14="http://schemas.microsoft.com/office/powerpoint/2010/main" val="4028877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a:ea typeface="MS PGothic" charset="-128"/>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fld id="{14F57E58-F593-8F4E-B5BB-C1C177F241B4}" type="slidenum">
              <a:rPr lang="en-US" altLang="en-US"/>
              <a:pPr/>
              <a:t>9</a:t>
            </a:fld>
            <a:endParaRPr lang="en-US" altLang="en-US"/>
          </a:p>
        </p:txBody>
      </p:sp>
    </p:spTree>
    <p:extLst>
      <p:ext uri="{BB962C8B-B14F-4D97-AF65-F5344CB8AC3E}">
        <p14:creationId xmlns:p14="http://schemas.microsoft.com/office/powerpoint/2010/main" val="1819044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 naturally </a:t>
            </a:r>
            <a:r>
              <a:rPr lang="en-US" dirty="0" err="1"/>
              <a:t>pessimsitic</a:t>
            </a:r>
            <a:r>
              <a:rPr lang="en-US" baseline="0" dirty="0"/>
              <a:t> person</a:t>
            </a:r>
            <a:r>
              <a:rPr lang="mr-IN" baseline="0" dirty="0"/>
              <a:t>…</a:t>
            </a:r>
            <a:r>
              <a:rPr lang="en-US" baseline="0" dirty="0"/>
              <a:t>. Grad school</a:t>
            </a:r>
            <a:r>
              <a:rPr lang="mr-IN" baseline="0" dirty="0"/>
              <a:t>…</a:t>
            </a:r>
            <a:r>
              <a:rPr lang="en-US" baseline="0" dirty="0"/>
              <a:t> </a:t>
            </a:r>
            <a:r>
              <a:rPr lang="en-US" baseline="0" dirty="0" err="1"/>
              <a:t>Pos</a:t>
            </a:r>
            <a:r>
              <a:rPr lang="en-US" baseline="0" dirty="0"/>
              <a:t> </a:t>
            </a:r>
            <a:r>
              <a:rPr lang="en-US" baseline="0" dirty="0" err="1"/>
              <a:t>Psys</a:t>
            </a:r>
            <a:endParaRPr lang="en-US" dirty="0"/>
          </a:p>
        </p:txBody>
      </p:sp>
      <p:sp>
        <p:nvSpPr>
          <p:cNvPr id="4" name="Slide Number Placeholder 3"/>
          <p:cNvSpPr>
            <a:spLocks noGrp="1"/>
          </p:cNvSpPr>
          <p:nvPr>
            <p:ph type="sldNum" sz="quarter" idx="10"/>
          </p:nvPr>
        </p:nvSpPr>
        <p:spPr/>
        <p:txBody>
          <a:bodyPr/>
          <a:lstStyle/>
          <a:p>
            <a:fld id="{19020922-85F4-8B4D-ABB3-56A3F7D57FF5}" type="slidenum">
              <a:rPr lang="en-US" smtClean="0"/>
              <a:t>10</a:t>
            </a:fld>
            <a:endParaRPr lang="en-US"/>
          </a:p>
        </p:txBody>
      </p:sp>
    </p:spTree>
    <p:extLst>
      <p:ext uri="{BB962C8B-B14F-4D97-AF65-F5344CB8AC3E}">
        <p14:creationId xmlns:p14="http://schemas.microsoft.com/office/powerpoint/2010/main" val="1040905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tLang="en-US" dirty="0">
                <a:ea typeface="MS PGothic" charset="-128"/>
              </a:rPr>
              <a:t>Moved from happiness to well being </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fld id="{14F57E58-F593-8F4E-B5BB-C1C177F241B4}" type="slidenum">
              <a:rPr lang="en-US" altLang="en-US"/>
              <a:pPr/>
              <a:t>11</a:t>
            </a:fld>
            <a:endParaRPr lang="en-US" altLang="en-US"/>
          </a:p>
        </p:txBody>
      </p:sp>
    </p:spTree>
    <p:extLst>
      <p:ext uri="{BB962C8B-B14F-4D97-AF65-F5344CB8AC3E}">
        <p14:creationId xmlns:p14="http://schemas.microsoft.com/office/powerpoint/2010/main" val="228892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 naturally </a:t>
            </a:r>
            <a:r>
              <a:rPr lang="en-US" dirty="0" err="1"/>
              <a:t>pessimsitic</a:t>
            </a:r>
            <a:r>
              <a:rPr lang="en-US" baseline="0" dirty="0"/>
              <a:t> person</a:t>
            </a:r>
            <a:r>
              <a:rPr lang="mr-IN" baseline="0" dirty="0"/>
              <a:t>…</a:t>
            </a:r>
            <a:r>
              <a:rPr lang="en-US" baseline="0" dirty="0"/>
              <a:t>. Grad school</a:t>
            </a:r>
            <a:r>
              <a:rPr lang="mr-IN" baseline="0" dirty="0"/>
              <a:t>…</a:t>
            </a:r>
            <a:r>
              <a:rPr lang="en-US" baseline="0" dirty="0"/>
              <a:t> </a:t>
            </a:r>
            <a:r>
              <a:rPr lang="en-US" baseline="0" dirty="0" err="1"/>
              <a:t>Pos</a:t>
            </a:r>
            <a:r>
              <a:rPr lang="en-US" baseline="0" dirty="0"/>
              <a:t> </a:t>
            </a:r>
            <a:r>
              <a:rPr lang="en-US" baseline="0" dirty="0" err="1"/>
              <a:t>Psys</a:t>
            </a:r>
            <a:endParaRPr lang="en-US" dirty="0"/>
          </a:p>
        </p:txBody>
      </p:sp>
      <p:sp>
        <p:nvSpPr>
          <p:cNvPr id="4" name="Slide Number Placeholder 3"/>
          <p:cNvSpPr>
            <a:spLocks noGrp="1"/>
          </p:cNvSpPr>
          <p:nvPr>
            <p:ph type="sldNum" sz="quarter" idx="10"/>
          </p:nvPr>
        </p:nvSpPr>
        <p:spPr/>
        <p:txBody>
          <a:bodyPr/>
          <a:lstStyle/>
          <a:p>
            <a:fld id="{19020922-85F4-8B4D-ABB3-56A3F7D57FF5}" type="slidenum">
              <a:rPr lang="en-US" smtClean="0"/>
              <a:t>12</a:t>
            </a:fld>
            <a:endParaRPr lang="en-US"/>
          </a:p>
        </p:txBody>
      </p:sp>
    </p:spTree>
    <p:extLst>
      <p:ext uri="{BB962C8B-B14F-4D97-AF65-F5344CB8AC3E}">
        <p14:creationId xmlns:p14="http://schemas.microsoft.com/office/powerpoint/2010/main" val="1872847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 naturally </a:t>
            </a:r>
            <a:r>
              <a:rPr lang="en-US" dirty="0" err="1"/>
              <a:t>pessimsitic</a:t>
            </a:r>
            <a:r>
              <a:rPr lang="en-US" baseline="0" dirty="0"/>
              <a:t> person</a:t>
            </a:r>
            <a:r>
              <a:rPr lang="mr-IN" baseline="0" dirty="0"/>
              <a:t>…</a:t>
            </a:r>
            <a:r>
              <a:rPr lang="en-US" baseline="0" dirty="0"/>
              <a:t>. Grad school</a:t>
            </a:r>
            <a:r>
              <a:rPr lang="mr-IN" baseline="0" dirty="0"/>
              <a:t>…</a:t>
            </a:r>
            <a:r>
              <a:rPr lang="en-US" baseline="0" dirty="0"/>
              <a:t> </a:t>
            </a:r>
            <a:r>
              <a:rPr lang="en-US" baseline="0" dirty="0" err="1"/>
              <a:t>Pos</a:t>
            </a:r>
            <a:r>
              <a:rPr lang="en-US" baseline="0" dirty="0"/>
              <a:t> </a:t>
            </a:r>
            <a:r>
              <a:rPr lang="en-US" baseline="0" dirty="0" err="1"/>
              <a:t>Psys</a:t>
            </a:r>
            <a:endParaRPr lang="en-US" dirty="0"/>
          </a:p>
        </p:txBody>
      </p:sp>
      <p:sp>
        <p:nvSpPr>
          <p:cNvPr id="4" name="Slide Number Placeholder 3"/>
          <p:cNvSpPr>
            <a:spLocks noGrp="1"/>
          </p:cNvSpPr>
          <p:nvPr>
            <p:ph type="sldNum" sz="quarter" idx="10"/>
          </p:nvPr>
        </p:nvSpPr>
        <p:spPr/>
        <p:txBody>
          <a:bodyPr/>
          <a:lstStyle/>
          <a:p>
            <a:fld id="{19020922-85F4-8B4D-ABB3-56A3F7D57FF5}" type="slidenum">
              <a:rPr lang="en-US" smtClean="0"/>
              <a:t>13</a:t>
            </a:fld>
            <a:endParaRPr lang="en-US"/>
          </a:p>
        </p:txBody>
      </p:sp>
    </p:spTree>
    <p:extLst>
      <p:ext uri="{BB962C8B-B14F-4D97-AF65-F5344CB8AC3E}">
        <p14:creationId xmlns:p14="http://schemas.microsoft.com/office/powerpoint/2010/main" val="3722357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a naturally </a:t>
            </a:r>
            <a:r>
              <a:rPr lang="en-US" dirty="0" err="1"/>
              <a:t>pessimsitic</a:t>
            </a:r>
            <a:r>
              <a:rPr lang="en-US" baseline="0" dirty="0"/>
              <a:t> person</a:t>
            </a:r>
            <a:r>
              <a:rPr lang="mr-IN" baseline="0" dirty="0"/>
              <a:t>…</a:t>
            </a:r>
            <a:r>
              <a:rPr lang="en-US" baseline="0" dirty="0"/>
              <a:t>. Grad school</a:t>
            </a:r>
            <a:r>
              <a:rPr lang="mr-IN" baseline="0" dirty="0"/>
              <a:t>…</a:t>
            </a:r>
            <a:r>
              <a:rPr lang="en-US" baseline="0" dirty="0"/>
              <a:t> </a:t>
            </a:r>
            <a:r>
              <a:rPr lang="en-US" baseline="0" dirty="0" err="1"/>
              <a:t>Pos</a:t>
            </a:r>
            <a:r>
              <a:rPr lang="en-US" baseline="0" dirty="0"/>
              <a:t> </a:t>
            </a:r>
            <a:r>
              <a:rPr lang="en-US" baseline="0" dirty="0" err="1"/>
              <a:t>Psys</a:t>
            </a:r>
            <a:endParaRPr lang="en-US" dirty="0"/>
          </a:p>
        </p:txBody>
      </p:sp>
      <p:sp>
        <p:nvSpPr>
          <p:cNvPr id="4" name="Slide Number Placeholder 3"/>
          <p:cNvSpPr>
            <a:spLocks noGrp="1"/>
          </p:cNvSpPr>
          <p:nvPr>
            <p:ph type="sldNum" sz="quarter" idx="10"/>
          </p:nvPr>
        </p:nvSpPr>
        <p:spPr/>
        <p:txBody>
          <a:bodyPr/>
          <a:lstStyle/>
          <a:p>
            <a:fld id="{19020922-85F4-8B4D-ABB3-56A3F7D57FF5}" type="slidenum">
              <a:rPr lang="en-US" smtClean="0"/>
              <a:t>14</a:t>
            </a:fld>
            <a:endParaRPr lang="en-US"/>
          </a:p>
        </p:txBody>
      </p:sp>
    </p:spTree>
    <p:extLst>
      <p:ext uri="{BB962C8B-B14F-4D97-AF65-F5344CB8AC3E}">
        <p14:creationId xmlns:p14="http://schemas.microsoft.com/office/powerpoint/2010/main" val="3393370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FC98D-E1B7-9E49-B712-94B69ABB36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8D37F6-7904-8E45-AC8F-88930C5D2B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D27CCF-B204-484B-9F1F-66562F1A7549}"/>
              </a:ext>
            </a:extLst>
          </p:cNvPr>
          <p:cNvSpPr>
            <a:spLocks noGrp="1"/>
          </p:cNvSpPr>
          <p:nvPr>
            <p:ph type="dt" sz="half" idx="10"/>
          </p:nvPr>
        </p:nvSpPr>
        <p:spPr/>
        <p:txBody>
          <a:bodyPr/>
          <a:lstStyle/>
          <a:p>
            <a:fld id="{948D091C-8F12-7249-B5DC-0D0ECDE86EE7}" type="datetime1">
              <a:rPr lang="en-US" smtClean="0"/>
              <a:t>10/18/18</a:t>
            </a:fld>
            <a:endParaRPr lang="en-US"/>
          </a:p>
        </p:txBody>
      </p:sp>
      <p:sp>
        <p:nvSpPr>
          <p:cNvPr id="5" name="Footer Placeholder 4">
            <a:extLst>
              <a:ext uri="{FF2B5EF4-FFF2-40B4-BE49-F238E27FC236}">
                <a16:creationId xmlns:a16="http://schemas.microsoft.com/office/drawing/2014/main" id="{F5490151-4CF3-2444-9CF1-8F603DD0F891}"/>
              </a:ext>
            </a:extLst>
          </p:cNvPr>
          <p:cNvSpPr>
            <a:spLocks noGrp="1"/>
          </p:cNvSpPr>
          <p:nvPr>
            <p:ph type="ftr" sz="quarter" idx="11"/>
          </p:nvPr>
        </p:nvSpPr>
        <p:spPr/>
        <p:txBody>
          <a:bodyPr/>
          <a:lstStyle/>
          <a:p>
            <a:r>
              <a:rPr lang="en-US"/>
              <a:t>Wim Naudé  |The Tech-MBA | GBSN</a:t>
            </a:r>
          </a:p>
        </p:txBody>
      </p:sp>
      <p:sp>
        <p:nvSpPr>
          <p:cNvPr id="6" name="Slide Number Placeholder 5">
            <a:extLst>
              <a:ext uri="{FF2B5EF4-FFF2-40B4-BE49-F238E27FC236}">
                <a16:creationId xmlns:a16="http://schemas.microsoft.com/office/drawing/2014/main" id="{8E49D31C-E836-8442-8025-B297C64A9714}"/>
              </a:ext>
            </a:extLst>
          </p:cNvPr>
          <p:cNvSpPr>
            <a:spLocks noGrp="1"/>
          </p:cNvSpPr>
          <p:nvPr>
            <p:ph type="sldNum" sz="quarter" idx="12"/>
          </p:nvPr>
        </p:nvSpPr>
        <p:spPr/>
        <p:txBody>
          <a:bodyPr/>
          <a:lstStyle/>
          <a:p>
            <a:fld id="{481E2C70-C26C-8147-BAD5-5F964FB4803B}" type="slidenum">
              <a:rPr lang="en-US" smtClean="0"/>
              <a:t>‹#›</a:t>
            </a:fld>
            <a:endParaRPr lang="en-US"/>
          </a:p>
        </p:txBody>
      </p:sp>
    </p:spTree>
    <p:extLst>
      <p:ext uri="{BB962C8B-B14F-4D97-AF65-F5344CB8AC3E}">
        <p14:creationId xmlns:p14="http://schemas.microsoft.com/office/powerpoint/2010/main" val="1558896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EDD7E-4695-3F4F-AF71-46864F9842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FCF986-F07E-8B4F-83FA-8A08986CA9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CC042-F55B-934D-B1FF-35740639A8D7}"/>
              </a:ext>
            </a:extLst>
          </p:cNvPr>
          <p:cNvSpPr>
            <a:spLocks noGrp="1"/>
          </p:cNvSpPr>
          <p:nvPr>
            <p:ph type="dt" sz="half" idx="10"/>
          </p:nvPr>
        </p:nvSpPr>
        <p:spPr/>
        <p:txBody>
          <a:bodyPr/>
          <a:lstStyle/>
          <a:p>
            <a:fld id="{CCDE5318-6569-C04E-AC93-666D5A39B864}" type="datetime1">
              <a:rPr lang="en-US" smtClean="0"/>
              <a:t>10/18/18</a:t>
            </a:fld>
            <a:endParaRPr lang="en-US"/>
          </a:p>
        </p:txBody>
      </p:sp>
      <p:sp>
        <p:nvSpPr>
          <p:cNvPr id="5" name="Footer Placeholder 4">
            <a:extLst>
              <a:ext uri="{FF2B5EF4-FFF2-40B4-BE49-F238E27FC236}">
                <a16:creationId xmlns:a16="http://schemas.microsoft.com/office/drawing/2014/main" id="{317CB30A-84DA-B34A-B51E-295ABC26A89B}"/>
              </a:ext>
            </a:extLst>
          </p:cNvPr>
          <p:cNvSpPr>
            <a:spLocks noGrp="1"/>
          </p:cNvSpPr>
          <p:nvPr>
            <p:ph type="ftr" sz="quarter" idx="11"/>
          </p:nvPr>
        </p:nvSpPr>
        <p:spPr/>
        <p:txBody>
          <a:bodyPr/>
          <a:lstStyle/>
          <a:p>
            <a:r>
              <a:rPr lang="en-US"/>
              <a:t>Wim Naudé  |The Tech-MBA | GBSN</a:t>
            </a:r>
          </a:p>
        </p:txBody>
      </p:sp>
      <p:sp>
        <p:nvSpPr>
          <p:cNvPr id="6" name="Slide Number Placeholder 5">
            <a:extLst>
              <a:ext uri="{FF2B5EF4-FFF2-40B4-BE49-F238E27FC236}">
                <a16:creationId xmlns:a16="http://schemas.microsoft.com/office/drawing/2014/main" id="{31584088-AD99-AA47-B047-A9580A564057}"/>
              </a:ext>
            </a:extLst>
          </p:cNvPr>
          <p:cNvSpPr>
            <a:spLocks noGrp="1"/>
          </p:cNvSpPr>
          <p:nvPr>
            <p:ph type="sldNum" sz="quarter" idx="12"/>
          </p:nvPr>
        </p:nvSpPr>
        <p:spPr/>
        <p:txBody>
          <a:bodyPr/>
          <a:lstStyle/>
          <a:p>
            <a:fld id="{481E2C70-C26C-8147-BAD5-5F964FB4803B}" type="slidenum">
              <a:rPr lang="en-US" smtClean="0"/>
              <a:t>‹#›</a:t>
            </a:fld>
            <a:endParaRPr lang="en-US"/>
          </a:p>
        </p:txBody>
      </p:sp>
    </p:spTree>
    <p:extLst>
      <p:ext uri="{BB962C8B-B14F-4D97-AF65-F5344CB8AC3E}">
        <p14:creationId xmlns:p14="http://schemas.microsoft.com/office/powerpoint/2010/main" val="1891802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39B5BF-0D28-144D-A48D-64A47ECD93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E2F329-83A8-464A-802B-607CA35D85E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E506FD-0A26-B848-94BA-2BB4A87CC3AB}"/>
              </a:ext>
            </a:extLst>
          </p:cNvPr>
          <p:cNvSpPr>
            <a:spLocks noGrp="1"/>
          </p:cNvSpPr>
          <p:nvPr>
            <p:ph type="dt" sz="half" idx="10"/>
          </p:nvPr>
        </p:nvSpPr>
        <p:spPr/>
        <p:txBody>
          <a:bodyPr/>
          <a:lstStyle/>
          <a:p>
            <a:fld id="{9BB472FA-C31A-0647-BB47-96AAC25308C7}" type="datetime1">
              <a:rPr lang="en-US" smtClean="0"/>
              <a:t>10/18/18</a:t>
            </a:fld>
            <a:endParaRPr lang="en-US"/>
          </a:p>
        </p:txBody>
      </p:sp>
      <p:sp>
        <p:nvSpPr>
          <p:cNvPr id="5" name="Footer Placeholder 4">
            <a:extLst>
              <a:ext uri="{FF2B5EF4-FFF2-40B4-BE49-F238E27FC236}">
                <a16:creationId xmlns:a16="http://schemas.microsoft.com/office/drawing/2014/main" id="{72DF4BEF-7A65-2041-A04F-8BFA0AC9B2D0}"/>
              </a:ext>
            </a:extLst>
          </p:cNvPr>
          <p:cNvSpPr>
            <a:spLocks noGrp="1"/>
          </p:cNvSpPr>
          <p:nvPr>
            <p:ph type="ftr" sz="quarter" idx="11"/>
          </p:nvPr>
        </p:nvSpPr>
        <p:spPr/>
        <p:txBody>
          <a:bodyPr/>
          <a:lstStyle/>
          <a:p>
            <a:r>
              <a:rPr lang="en-US"/>
              <a:t>Wim Naudé  |The Tech-MBA | GBSN</a:t>
            </a:r>
          </a:p>
        </p:txBody>
      </p:sp>
      <p:sp>
        <p:nvSpPr>
          <p:cNvPr id="6" name="Slide Number Placeholder 5">
            <a:extLst>
              <a:ext uri="{FF2B5EF4-FFF2-40B4-BE49-F238E27FC236}">
                <a16:creationId xmlns:a16="http://schemas.microsoft.com/office/drawing/2014/main" id="{ECC957BC-ACFC-6441-A283-50608E67BC8D}"/>
              </a:ext>
            </a:extLst>
          </p:cNvPr>
          <p:cNvSpPr>
            <a:spLocks noGrp="1"/>
          </p:cNvSpPr>
          <p:nvPr>
            <p:ph type="sldNum" sz="quarter" idx="12"/>
          </p:nvPr>
        </p:nvSpPr>
        <p:spPr/>
        <p:txBody>
          <a:bodyPr/>
          <a:lstStyle/>
          <a:p>
            <a:fld id="{481E2C70-C26C-8147-BAD5-5F964FB4803B}" type="slidenum">
              <a:rPr lang="en-US" smtClean="0"/>
              <a:t>‹#›</a:t>
            </a:fld>
            <a:endParaRPr lang="en-US"/>
          </a:p>
        </p:txBody>
      </p:sp>
    </p:spTree>
    <p:extLst>
      <p:ext uri="{BB962C8B-B14F-4D97-AF65-F5344CB8AC3E}">
        <p14:creationId xmlns:p14="http://schemas.microsoft.com/office/powerpoint/2010/main" val="288906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41AA-5329-CD4B-8314-43C4A267AC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B6D2B8-C940-FB41-BF45-09093C2E276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0AC7C7-0CFD-2942-9B1A-5CB3B0281F26}"/>
              </a:ext>
            </a:extLst>
          </p:cNvPr>
          <p:cNvSpPr>
            <a:spLocks noGrp="1"/>
          </p:cNvSpPr>
          <p:nvPr>
            <p:ph type="dt" sz="half" idx="10"/>
          </p:nvPr>
        </p:nvSpPr>
        <p:spPr/>
        <p:txBody>
          <a:bodyPr/>
          <a:lstStyle/>
          <a:p>
            <a:fld id="{70745748-5F99-7941-BE82-F4C67693CCE7}" type="datetime1">
              <a:rPr lang="en-US" smtClean="0"/>
              <a:t>10/18/18</a:t>
            </a:fld>
            <a:endParaRPr lang="en-US"/>
          </a:p>
        </p:txBody>
      </p:sp>
      <p:sp>
        <p:nvSpPr>
          <p:cNvPr id="5" name="Footer Placeholder 4">
            <a:extLst>
              <a:ext uri="{FF2B5EF4-FFF2-40B4-BE49-F238E27FC236}">
                <a16:creationId xmlns:a16="http://schemas.microsoft.com/office/drawing/2014/main" id="{636E79F4-4898-F74E-89A0-5B7D8B66A827}"/>
              </a:ext>
            </a:extLst>
          </p:cNvPr>
          <p:cNvSpPr>
            <a:spLocks noGrp="1"/>
          </p:cNvSpPr>
          <p:nvPr>
            <p:ph type="ftr" sz="quarter" idx="11"/>
          </p:nvPr>
        </p:nvSpPr>
        <p:spPr/>
        <p:txBody>
          <a:bodyPr/>
          <a:lstStyle/>
          <a:p>
            <a:r>
              <a:rPr lang="en-US"/>
              <a:t>Wim Naudé  |The Tech-MBA | GBSN</a:t>
            </a:r>
          </a:p>
        </p:txBody>
      </p:sp>
      <p:sp>
        <p:nvSpPr>
          <p:cNvPr id="6" name="Slide Number Placeholder 5">
            <a:extLst>
              <a:ext uri="{FF2B5EF4-FFF2-40B4-BE49-F238E27FC236}">
                <a16:creationId xmlns:a16="http://schemas.microsoft.com/office/drawing/2014/main" id="{2F56C36B-72E6-1D41-8D3D-E7F0A9628FDD}"/>
              </a:ext>
            </a:extLst>
          </p:cNvPr>
          <p:cNvSpPr>
            <a:spLocks noGrp="1"/>
          </p:cNvSpPr>
          <p:nvPr>
            <p:ph type="sldNum" sz="quarter" idx="12"/>
          </p:nvPr>
        </p:nvSpPr>
        <p:spPr/>
        <p:txBody>
          <a:bodyPr/>
          <a:lstStyle/>
          <a:p>
            <a:fld id="{481E2C70-C26C-8147-BAD5-5F964FB4803B}" type="slidenum">
              <a:rPr lang="en-US" smtClean="0"/>
              <a:t>‹#›</a:t>
            </a:fld>
            <a:endParaRPr lang="en-US"/>
          </a:p>
        </p:txBody>
      </p:sp>
    </p:spTree>
    <p:extLst>
      <p:ext uri="{BB962C8B-B14F-4D97-AF65-F5344CB8AC3E}">
        <p14:creationId xmlns:p14="http://schemas.microsoft.com/office/powerpoint/2010/main" val="810339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A5E0-0A70-3C4D-92F2-1DDB5E0FCD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BA58A1-A4A7-1C40-80A6-2A9A7C3D9F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B12711A-AF8E-3549-A869-C853F5DA7878}"/>
              </a:ext>
            </a:extLst>
          </p:cNvPr>
          <p:cNvSpPr>
            <a:spLocks noGrp="1"/>
          </p:cNvSpPr>
          <p:nvPr>
            <p:ph type="dt" sz="half" idx="10"/>
          </p:nvPr>
        </p:nvSpPr>
        <p:spPr/>
        <p:txBody>
          <a:bodyPr/>
          <a:lstStyle/>
          <a:p>
            <a:fld id="{CD5071C0-01A8-C84B-B90E-D5AAE07C323E}" type="datetime1">
              <a:rPr lang="en-US" smtClean="0"/>
              <a:t>10/18/18</a:t>
            </a:fld>
            <a:endParaRPr lang="en-US"/>
          </a:p>
        </p:txBody>
      </p:sp>
      <p:sp>
        <p:nvSpPr>
          <p:cNvPr id="5" name="Footer Placeholder 4">
            <a:extLst>
              <a:ext uri="{FF2B5EF4-FFF2-40B4-BE49-F238E27FC236}">
                <a16:creationId xmlns:a16="http://schemas.microsoft.com/office/drawing/2014/main" id="{7868F156-E053-8145-8E4D-9564A56BBD33}"/>
              </a:ext>
            </a:extLst>
          </p:cNvPr>
          <p:cNvSpPr>
            <a:spLocks noGrp="1"/>
          </p:cNvSpPr>
          <p:nvPr>
            <p:ph type="ftr" sz="quarter" idx="11"/>
          </p:nvPr>
        </p:nvSpPr>
        <p:spPr/>
        <p:txBody>
          <a:bodyPr/>
          <a:lstStyle/>
          <a:p>
            <a:r>
              <a:rPr lang="en-US"/>
              <a:t>Wim Naudé  |The Tech-MBA | GBSN</a:t>
            </a:r>
          </a:p>
        </p:txBody>
      </p:sp>
      <p:sp>
        <p:nvSpPr>
          <p:cNvPr id="6" name="Slide Number Placeholder 5">
            <a:extLst>
              <a:ext uri="{FF2B5EF4-FFF2-40B4-BE49-F238E27FC236}">
                <a16:creationId xmlns:a16="http://schemas.microsoft.com/office/drawing/2014/main" id="{61670B66-D6A7-094D-B473-267BE1223031}"/>
              </a:ext>
            </a:extLst>
          </p:cNvPr>
          <p:cNvSpPr>
            <a:spLocks noGrp="1"/>
          </p:cNvSpPr>
          <p:nvPr>
            <p:ph type="sldNum" sz="quarter" idx="12"/>
          </p:nvPr>
        </p:nvSpPr>
        <p:spPr/>
        <p:txBody>
          <a:bodyPr/>
          <a:lstStyle/>
          <a:p>
            <a:fld id="{481E2C70-C26C-8147-BAD5-5F964FB4803B}" type="slidenum">
              <a:rPr lang="en-US" smtClean="0"/>
              <a:t>‹#›</a:t>
            </a:fld>
            <a:endParaRPr lang="en-US"/>
          </a:p>
        </p:txBody>
      </p:sp>
    </p:spTree>
    <p:extLst>
      <p:ext uri="{BB962C8B-B14F-4D97-AF65-F5344CB8AC3E}">
        <p14:creationId xmlns:p14="http://schemas.microsoft.com/office/powerpoint/2010/main" val="265381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59B53-C01E-1D48-BD5B-4037DCAF3B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616A23-FBF0-A442-ABF1-326959C79A4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88C18C-6DE0-AF4C-9BBD-307857C3B4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C46EEF-7124-0C48-B30D-E27882ABD278}"/>
              </a:ext>
            </a:extLst>
          </p:cNvPr>
          <p:cNvSpPr>
            <a:spLocks noGrp="1"/>
          </p:cNvSpPr>
          <p:nvPr>
            <p:ph type="dt" sz="half" idx="10"/>
          </p:nvPr>
        </p:nvSpPr>
        <p:spPr/>
        <p:txBody>
          <a:bodyPr/>
          <a:lstStyle/>
          <a:p>
            <a:fld id="{87C84E6D-0CEC-034E-89F0-F50DF2725C23}" type="datetime1">
              <a:rPr lang="en-US" smtClean="0"/>
              <a:t>10/18/18</a:t>
            </a:fld>
            <a:endParaRPr lang="en-US"/>
          </a:p>
        </p:txBody>
      </p:sp>
      <p:sp>
        <p:nvSpPr>
          <p:cNvPr id="6" name="Footer Placeholder 5">
            <a:extLst>
              <a:ext uri="{FF2B5EF4-FFF2-40B4-BE49-F238E27FC236}">
                <a16:creationId xmlns:a16="http://schemas.microsoft.com/office/drawing/2014/main" id="{913BA016-CAAE-944A-B7A8-D21C872B557E}"/>
              </a:ext>
            </a:extLst>
          </p:cNvPr>
          <p:cNvSpPr>
            <a:spLocks noGrp="1"/>
          </p:cNvSpPr>
          <p:nvPr>
            <p:ph type="ftr" sz="quarter" idx="11"/>
          </p:nvPr>
        </p:nvSpPr>
        <p:spPr/>
        <p:txBody>
          <a:bodyPr/>
          <a:lstStyle/>
          <a:p>
            <a:r>
              <a:rPr lang="en-US"/>
              <a:t>Wim Naudé  |The Tech-MBA | GBSN</a:t>
            </a:r>
          </a:p>
        </p:txBody>
      </p:sp>
      <p:sp>
        <p:nvSpPr>
          <p:cNvPr id="7" name="Slide Number Placeholder 6">
            <a:extLst>
              <a:ext uri="{FF2B5EF4-FFF2-40B4-BE49-F238E27FC236}">
                <a16:creationId xmlns:a16="http://schemas.microsoft.com/office/drawing/2014/main" id="{D02B5EE1-AAB9-E444-BA40-9E8BF91ABEB1}"/>
              </a:ext>
            </a:extLst>
          </p:cNvPr>
          <p:cNvSpPr>
            <a:spLocks noGrp="1"/>
          </p:cNvSpPr>
          <p:nvPr>
            <p:ph type="sldNum" sz="quarter" idx="12"/>
          </p:nvPr>
        </p:nvSpPr>
        <p:spPr/>
        <p:txBody>
          <a:bodyPr/>
          <a:lstStyle/>
          <a:p>
            <a:fld id="{481E2C70-C26C-8147-BAD5-5F964FB4803B}" type="slidenum">
              <a:rPr lang="en-US" smtClean="0"/>
              <a:t>‹#›</a:t>
            </a:fld>
            <a:endParaRPr lang="en-US"/>
          </a:p>
        </p:txBody>
      </p:sp>
    </p:spTree>
    <p:extLst>
      <p:ext uri="{BB962C8B-B14F-4D97-AF65-F5344CB8AC3E}">
        <p14:creationId xmlns:p14="http://schemas.microsoft.com/office/powerpoint/2010/main" val="586185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BF29B-22C1-BD42-BFE7-FFBD1434F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6633A0-8B67-C643-9C9F-B88BA6D465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4019C32-43F3-884C-89F2-625E518DD66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C5F76B-DB50-EB47-92CC-CDC9C45812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CED738-14EE-024F-9A14-75953A66C0F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99F343-5CCD-774F-BF27-0618DFBBF852}"/>
              </a:ext>
            </a:extLst>
          </p:cNvPr>
          <p:cNvSpPr>
            <a:spLocks noGrp="1"/>
          </p:cNvSpPr>
          <p:nvPr>
            <p:ph type="dt" sz="half" idx="10"/>
          </p:nvPr>
        </p:nvSpPr>
        <p:spPr/>
        <p:txBody>
          <a:bodyPr/>
          <a:lstStyle/>
          <a:p>
            <a:fld id="{8D74D252-1C78-6C42-AC05-CAC13B59178F}" type="datetime1">
              <a:rPr lang="en-US" smtClean="0"/>
              <a:t>10/18/18</a:t>
            </a:fld>
            <a:endParaRPr lang="en-US"/>
          </a:p>
        </p:txBody>
      </p:sp>
      <p:sp>
        <p:nvSpPr>
          <p:cNvPr id="8" name="Footer Placeholder 7">
            <a:extLst>
              <a:ext uri="{FF2B5EF4-FFF2-40B4-BE49-F238E27FC236}">
                <a16:creationId xmlns:a16="http://schemas.microsoft.com/office/drawing/2014/main" id="{24F49449-DBBB-D845-B7BA-259756BE6A72}"/>
              </a:ext>
            </a:extLst>
          </p:cNvPr>
          <p:cNvSpPr>
            <a:spLocks noGrp="1"/>
          </p:cNvSpPr>
          <p:nvPr>
            <p:ph type="ftr" sz="quarter" idx="11"/>
          </p:nvPr>
        </p:nvSpPr>
        <p:spPr/>
        <p:txBody>
          <a:bodyPr/>
          <a:lstStyle/>
          <a:p>
            <a:r>
              <a:rPr lang="en-US"/>
              <a:t>Wim Naudé  |The Tech-MBA | GBSN</a:t>
            </a:r>
          </a:p>
        </p:txBody>
      </p:sp>
      <p:sp>
        <p:nvSpPr>
          <p:cNvPr id="9" name="Slide Number Placeholder 8">
            <a:extLst>
              <a:ext uri="{FF2B5EF4-FFF2-40B4-BE49-F238E27FC236}">
                <a16:creationId xmlns:a16="http://schemas.microsoft.com/office/drawing/2014/main" id="{138DE039-F076-2A4C-9ACC-E0E9C81810FE}"/>
              </a:ext>
            </a:extLst>
          </p:cNvPr>
          <p:cNvSpPr>
            <a:spLocks noGrp="1"/>
          </p:cNvSpPr>
          <p:nvPr>
            <p:ph type="sldNum" sz="quarter" idx="12"/>
          </p:nvPr>
        </p:nvSpPr>
        <p:spPr/>
        <p:txBody>
          <a:bodyPr/>
          <a:lstStyle/>
          <a:p>
            <a:fld id="{481E2C70-C26C-8147-BAD5-5F964FB4803B}" type="slidenum">
              <a:rPr lang="en-US" smtClean="0"/>
              <a:t>‹#›</a:t>
            </a:fld>
            <a:endParaRPr lang="en-US"/>
          </a:p>
        </p:txBody>
      </p:sp>
    </p:spTree>
    <p:extLst>
      <p:ext uri="{BB962C8B-B14F-4D97-AF65-F5344CB8AC3E}">
        <p14:creationId xmlns:p14="http://schemas.microsoft.com/office/powerpoint/2010/main" val="4265582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54289-28AE-B244-8002-79000ED863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A37434-E510-0447-929F-C708DC2914D5}"/>
              </a:ext>
            </a:extLst>
          </p:cNvPr>
          <p:cNvSpPr>
            <a:spLocks noGrp="1"/>
          </p:cNvSpPr>
          <p:nvPr>
            <p:ph type="dt" sz="half" idx="10"/>
          </p:nvPr>
        </p:nvSpPr>
        <p:spPr/>
        <p:txBody>
          <a:bodyPr/>
          <a:lstStyle/>
          <a:p>
            <a:fld id="{6B431084-3423-544B-85E0-D1A9BAAA53CC}" type="datetime1">
              <a:rPr lang="en-US" smtClean="0"/>
              <a:t>10/18/18</a:t>
            </a:fld>
            <a:endParaRPr lang="en-US"/>
          </a:p>
        </p:txBody>
      </p:sp>
      <p:sp>
        <p:nvSpPr>
          <p:cNvPr id="4" name="Footer Placeholder 3">
            <a:extLst>
              <a:ext uri="{FF2B5EF4-FFF2-40B4-BE49-F238E27FC236}">
                <a16:creationId xmlns:a16="http://schemas.microsoft.com/office/drawing/2014/main" id="{6E9E270E-0530-2D43-8BBA-0BEF2E39EC87}"/>
              </a:ext>
            </a:extLst>
          </p:cNvPr>
          <p:cNvSpPr>
            <a:spLocks noGrp="1"/>
          </p:cNvSpPr>
          <p:nvPr>
            <p:ph type="ftr" sz="quarter" idx="11"/>
          </p:nvPr>
        </p:nvSpPr>
        <p:spPr/>
        <p:txBody>
          <a:bodyPr/>
          <a:lstStyle/>
          <a:p>
            <a:r>
              <a:rPr lang="en-US"/>
              <a:t>Wim Naudé  |The Tech-MBA | GBSN</a:t>
            </a:r>
          </a:p>
        </p:txBody>
      </p:sp>
      <p:sp>
        <p:nvSpPr>
          <p:cNvPr id="5" name="Slide Number Placeholder 4">
            <a:extLst>
              <a:ext uri="{FF2B5EF4-FFF2-40B4-BE49-F238E27FC236}">
                <a16:creationId xmlns:a16="http://schemas.microsoft.com/office/drawing/2014/main" id="{296D9903-7775-FD42-8D0F-99B8BE48453C}"/>
              </a:ext>
            </a:extLst>
          </p:cNvPr>
          <p:cNvSpPr>
            <a:spLocks noGrp="1"/>
          </p:cNvSpPr>
          <p:nvPr>
            <p:ph type="sldNum" sz="quarter" idx="12"/>
          </p:nvPr>
        </p:nvSpPr>
        <p:spPr/>
        <p:txBody>
          <a:bodyPr/>
          <a:lstStyle/>
          <a:p>
            <a:fld id="{481E2C70-C26C-8147-BAD5-5F964FB4803B}" type="slidenum">
              <a:rPr lang="en-US" smtClean="0"/>
              <a:t>‹#›</a:t>
            </a:fld>
            <a:endParaRPr lang="en-US"/>
          </a:p>
        </p:txBody>
      </p:sp>
    </p:spTree>
    <p:extLst>
      <p:ext uri="{BB962C8B-B14F-4D97-AF65-F5344CB8AC3E}">
        <p14:creationId xmlns:p14="http://schemas.microsoft.com/office/powerpoint/2010/main" val="1206748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8605C8-8D6F-D64E-A814-38F0F3975C52}"/>
              </a:ext>
            </a:extLst>
          </p:cNvPr>
          <p:cNvSpPr>
            <a:spLocks noGrp="1"/>
          </p:cNvSpPr>
          <p:nvPr>
            <p:ph type="dt" sz="half" idx="10"/>
          </p:nvPr>
        </p:nvSpPr>
        <p:spPr/>
        <p:txBody>
          <a:bodyPr/>
          <a:lstStyle/>
          <a:p>
            <a:fld id="{28CC5479-9972-6B4E-B34B-7C04281312CC}" type="datetime1">
              <a:rPr lang="en-US" smtClean="0"/>
              <a:t>10/18/18</a:t>
            </a:fld>
            <a:endParaRPr lang="en-US"/>
          </a:p>
        </p:txBody>
      </p:sp>
      <p:sp>
        <p:nvSpPr>
          <p:cNvPr id="3" name="Footer Placeholder 2">
            <a:extLst>
              <a:ext uri="{FF2B5EF4-FFF2-40B4-BE49-F238E27FC236}">
                <a16:creationId xmlns:a16="http://schemas.microsoft.com/office/drawing/2014/main" id="{AC43034C-83E5-C54E-B366-F597138A8CD4}"/>
              </a:ext>
            </a:extLst>
          </p:cNvPr>
          <p:cNvSpPr>
            <a:spLocks noGrp="1"/>
          </p:cNvSpPr>
          <p:nvPr>
            <p:ph type="ftr" sz="quarter" idx="11"/>
          </p:nvPr>
        </p:nvSpPr>
        <p:spPr/>
        <p:txBody>
          <a:bodyPr/>
          <a:lstStyle/>
          <a:p>
            <a:r>
              <a:rPr lang="en-US"/>
              <a:t>Wim Naudé  |The Tech-MBA | GBSN</a:t>
            </a:r>
          </a:p>
        </p:txBody>
      </p:sp>
      <p:sp>
        <p:nvSpPr>
          <p:cNvPr id="4" name="Slide Number Placeholder 3">
            <a:extLst>
              <a:ext uri="{FF2B5EF4-FFF2-40B4-BE49-F238E27FC236}">
                <a16:creationId xmlns:a16="http://schemas.microsoft.com/office/drawing/2014/main" id="{C0858CCE-831E-BD45-B2CD-74D48C8998A0}"/>
              </a:ext>
            </a:extLst>
          </p:cNvPr>
          <p:cNvSpPr>
            <a:spLocks noGrp="1"/>
          </p:cNvSpPr>
          <p:nvPr>
            <p:ph type="sldNum" sz="quarter" idx="12"/>
          </p:nvPr>
        </p:nvSpPr>
        <p:spPr/>
        <p:txBody>
          <a:bodyPr/>
          <a:lstStyle/>
          <a:p>
            <a:fld id="{481E2C70-C26C-8147-BAD5-5F964FB4803B}" type="slidenum">
              <a:rPr lang="en-US" smtClean="0"/>
              <a:t>‹#›</a:t>
            </a:fld>
            <a:endParaRPr lang="en-US"/>
          </a:p>
        </p:txBody>
      </p:sp>
    </p:spTree>
    <p:extLst>
      <p:ext uri="{BB962C8B-B14F-4D97-AF65-F5344CB8AC3E}">
        <p14:creationId xmlns:p14="http://schemas.microsoft.com/office/powerpoint/2010/main" val="2612044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E43C1-A561-BF4A-91B4-1670AD7EAC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B533DF-BBA1-054E-8306-625DC9D069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C1DFC7-6EAA-3340-B603-614916FE21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2F0223-EDF6-4140-B2AC-022156CB7BE4}"/>
              </a:ext>
            </a:extLst>
          </p:cNvPr>
          <p:cNvSpPr>
            <a:spLocks noGrp="1"/>
          </p:cNvSpPr>
          <p:nvPr>
            <p:ph type="dt" sz="half" idx="10"/>
          </p:nvPr>
        </p:nvSpPr>
        <p:spPr/>
        <p:txBody>
          <a:bodyPr/>
          <a:lstStyle/>
          <a:p>
            <a:fld id="{3E70229A-709E-7145-BCAD-BED140BAFAD0}" type="datetime1">
              <a:rPr lang="en-US" smtClean="0"/>
              <a:t>10/18/18</a:t>
            </a:fld>
            <a:endParaRPr lang="en-US"/>
          </a:p>
        </p:txBody>
      </p:sp>
      <p:sp>
        <p:nvSpPr>
          <p:cNvPr id="6" name="Footer Placeholder 5">
            <a:extLst>
              <a:ext uri="{FF2B5EF4-FFF2-40B4-BE49-F238E27FC236}">
                <a16:creationId xmlns:a16="http://schemas.microsoft.com/office/drawing/2014/main" id="{CF25EE02-465D-EE41-A476-C979EC001295}"/>
              </a:ext>
            </a:extLst>
          </p:cNvPr>
          <p:cNvSpPr>
            <a:spLocks noGrp="1"/>
          </p:cNvSpPr>
          <p:nvPr>
            <p:ph type="ftr" sz="quarter" idx="11"/>
          </p:nvPr>
        </p:nvSpPr>
        <p:spPr/>
        <p:txBody>
          <a:bodyPr/>
          <a:lstStyle/>
          <a:p>
            <a:r>
              <a:rPr lang="en-US"/>
              <a:t>Wim Naudé  |The Tech-MBA | GBSN</a:t>
            </a:r>
          </a:p>
        </p:txBody>
      </p:sp>
      <p:sp>
        <p:nvSpPr>
          <p:cNvPr id="7" name="Slide Number Placeholder 6">
            <a:extLst>
              <a:ext uri="{FF2B5EF4-FFF2-40B4-BE49-F238E27FC236}">
                <a16:creationId xmlns:a16="http://schemas.microsoft.com/office/drawing/2014/main" id="{DCCFD286-7D5F-B243-9B14-FB0E7C143473}"/>
              </a:ext>
            </a:extLst>
          </p:cNvPr>
          <p:cNvSpPr>
            <a:spLocks noGrp="1"/>
          </p:cNvSpPr>
          <p:nvPr>
            <p:ph type="sldNum" sz="quarter" idx="12"/>
          </p:nvPr>
        </p:nvSpPr>
        <p:spPr/>
        <p:txBody>
          <a:bodyPr/>
          <a:lstStyle/>
          <a:p>
            <a:fld id="{481E2C70-C26C-8147-BAD5-5F964FB4803B}" type="slidenum">
              <a:rPr lang="en-US" smtClean="0"/>
              <a:t>‹#›</a:t>
            </a:fld>
            <a:endParaRPr lang="en-US"/>
          </a:p>
        </p:txBody>
      </p:sp>
    </p:spTree>
    <p:extLst>
      <p:ext uri="{BB962C8B-B14F-4D97-AF65-F5344CB8AC3E}">
        <p14:creationId xmlns:p14="http://schemas.microsoft.com/office/powerpoint/2010/main" val="1872927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9259B-503C-3447-852A-DAD002AE22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8F1057-3910-B049-8F78-448DD25D5A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B01620-FE8B-4949-8DF0-BFDFD17BD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5B5293-BB27-BF4F-87E8-1FAB481F0534}"/>
              </a:ext>
            </a:extLst>
          </p:cNvPr>
          <p:cNvSpPr>
            <a:spLocks noGrp="1"/>
          </p:cNvSpPr>
          <p:nvPr>
            <p:ph type="dt" sz="half" idx="10"/>
          </p:nvPr>
        </p:nvSpPr>
        <p:spPr/>
        <p:txBody>
          <a:bodyPr/>
          <a:lstStyle/>
          <a:p>
            <a:fld id="{126CB145-E589-964D-86F7-3BB0335EAC68}" type="datetime1">
              <a:rPr lang="en-US" smtClean="0"/>
              <a:t>10/18/18</a:t>
            </a:fld>
            <a:endParaRPr lang="en-US"/>
          </a:p>
        </p:txBody>
      </p:sp>
      <p:sp>
        <p:nvSpPr>
          <p:cNvPr id="6" name="Footer Placeholder 5">
            <a:extLst>
              <a:ext uri="{FF2B5EF4-FFF2-40B4-BE49-F238E27FC236}">
                <a16:creationId xmlns:a16="http://schemas.microsoft.com/office/drawing/2014/main" id="{AA3927EC-D8FB-3145-A70B-5D432D5F396C}"/>
              </a:ext>
            </a:extLst>
          </p:cNvPr>
          <p:cNvSpPr>
            <a:spLocks noGrp="1"/>
          </p:cNvSpPr>
          <p:nvPr>
            <p:ph type="ftr" sz="quarter" idx="11"/>
          </p:nvPr>
        </p:nvSpPr>
        <p:spPr/>
        <p:txBody>
          <a:bodyPr/>
          <a:lstStyle/>
          <a:p>
            <a:r>
              <a:rPr lang="en-US"/>
              <a:t>Wim Naudé  |The Tech-MBA | GBSN</a:t>
            </a:r>
          </a:p>
        </p:txBody>
      </p:sp>
      <p:sp>
        <p:nvSpPr>
          <p:cNvPr id="7" name="Slide Number Placeholder 6">
            <a:extLst>
              <a:ext uri="{FF2B5EF4-FFF2-40B4-BE49-F238E27FC236}">
                <a16:creationId xmlns:a16="http://schemas.microsoft.com/office/drawing/2014/main" id="{90BD3EF7-032C-E94F-B023-04D4A6CFD8DE}"/>
              </a:ext>
            </a:extLst>
          </p:cNvPr>
          <p:cNvSpPr>
            <a:spLocks noGrp="1"/>
          </p:cNvSpPr>
          <p:nvPr>
            <p:ph type="sldNum" sz="quarter" idx="12"/>
          </p:nvPr>
        </p:nvSpPr>
        <p:spPr/>
        <p:txBody>
          <a:bodyPr/>
          <a:lstStyle/>
          <a:p>
            <a:fld id="{481E2C70-C26C-8147-BAD5-5F964FB4803B}" type="slidenum">
              <a:rPr lang="en-US" smtClean="0"/>
              <a:t>‹#›</a:t>
            </a:fld>
            <a:endParaRPr lang="en-US"/>
          </a:p>
        </p:txBody>
      </p:sp>
    </p:spTree>
    <p:extLst>
      <p:ext uri="{BB962C8B-B14F-4D97-AF65-F5344CB8AC3E}">
        <p14:creationId xmlns:p14="http://schemas.microsoft.com/office/powerpoint/2010/main" val="2246832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34D613-963C-3C45-B588-3950E4B868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E66C44-255D-0542-9D82-8AB340932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0E344D-7A77-BF46-BAB3-EEF276A5A8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04E876-647C-0349-B2BA-EEED2BB13739}" type="datetime1">
              <a:rPr lang="en-US" smtClean="0"/>
              <a:t>10/18/18</a:t>
            </a:fld>
            <a:endParaRPr lang="en-US"/>
          </a:p>
        </p:txBody>
      </p:sp>
      <p:sp>
        <p:nvSpPr>
          <p:cNvPr id="5" name="Footer Placeholder 4">
            <a:extLst>
              <a:ext uri="{FF2B5EF4-FFF2-40B4-BE49-F238E27FC236}">
                <a16:creationId xmlns:a16="http://schemas.microsoft.com/office/drawing/2014/main" id="{1CA21C94-A06F-9345-ACD5-F552DFA762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Wim Naudé  |The Tech-MBA | GBSN</a:t>
            </a:r>
          </a:p>
        </p:txBody>
      </p:sp>
      <p:sp>
        <p:nvSpPr>
          <p:cNvPr id="6" name="Slide Number Placeholder 5">
            <a:extLst>
              <a:ext uri="{FF2B5EF4-FFF2-40B4-BE49-F238E27FC236}">
                <a16:creationId xmlns:a16="http://schemas.microsoft.com/office/drawing/2014/main" id="{98091A2D-51F4-374E-AF0E-24A76426D9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1E2C70-C26C-8147-BAD5-5F964FB4803B}" type="slidenum">
              <a:rPr lang="en-US" smtClean="0"/>
              <a:t>‹#›</a:t>
            </a:fld>
            <a:endParaRPr lang="en-US"/>
          </a:p>
        </p:txBody>
      </p:sp>
    </p:spTree>
    <p:extLst>
      <p:ext uri="{BB962C8B-B14F-4D97-AF65-F5344CB8AC3E}">
        <p14:creationId xmlns:p14="http://schemas.microsoft.com/office/powerpoint/2010/main" val="3434337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hbr.org/ideacast/2017/02/globalization-myth-and-reality.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www.nytimes.com/2018/03/23/upshot/globalization-pain-and-promise-for-rich-nations.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file:///Users/tmcross/Downloads/thunderbird-winter18.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6.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www.worldcat.org/title/it-starts-with-one-changing-individuals-changes-organizations/oclc/858824611"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7.tiff"/></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8.tiff"/></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9.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0.tiff"/></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1.tiff"/></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23.tiff"/><Relationship Id="rId4" Type="http://schemas.openxmlformats.org/officeDocument/2006/relationships/image" Target="../media/image22.tiff"/></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hyperlink" Target="http://www.worldcat.org/title/it-starts-with-one-changing-individuals-changes-organizations/oclc/858824611"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FA99B-CA02-294A-9ABF-84FC117C32C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39123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143" y="105308"/>
            <a:ext cx="12022657" cy="6752692"/>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3"/>
          <p:cNvSpPr>
            <a:spLocks noChangeArrowheads="1"/>
          </p:cNvSpPr>
          <p:nvPr/>
        </p:nvSpPr>
        <p:spPr bwMode="auto">
          <a:xfrm>
            <a:off x="2732171" y="934803"/>
            <a:ext cx="8486775" cy="5093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lnSpc>
                <a:spcPts val="6500"/>
              </a:lnSpc>
              <a:spcBef>
                <a:spcPct val="0"/>
              </a:spcBef>
              <a:buFontTx/>
              <a:buNone/>
            </a:pPr>
            <a:r>
              <a:rPr lang="en-US" altLang="en-US" sz="6500" b="1" dirty="0">
                <a:solidFill>
                  <a:schemeClr val="bg1"/>
                </a:solidFill>
                <a:latin typeface="Arial" charset="0"/>
              </a:rPr>
              <a:t>No doubt that </a:t>
            </a:r>
          </a:p>
          <a:p>
            <a:pPr eaLnBrk="1" hangingPunct="1">
              <a:lnSpc>
                <a:spcPts val="6500"/>
              </a:lnSpc>
              <a:spcBef>
                <a:spcPct val="0"/>
              </a:spcBef>
              <a:buFontTx/>
              <a:buNone/>
            </a:pPr>
            <a:r>
              <a:rPr lang="en-US" altLang="en-US" sz="6500" b="1" dirty="0">
                <a:solidFill>
                  <a:srgbClr val="FFB310"/>
                </a:solidFill>
                <a:latin typeface="Arial" charset="0"/>
              </a:rPr>
              <a:t>Some jobs and industries, in some places, </a:t>
            </a:r>
            <a:r>
              <a:rPr lang="en-US" altLang="en-US" sz="6500" b="1" dirty="0">
                <a:solidFill>
                  <a:schemeClr val="bg1"/>
                </a:solidFill>
                <a:latin typeface="Arial" charset="0"/>
              </a:rPr>
              <a:t>have suffered due to </a:t>
            </a:r>
            <a:r>
              <a:rPr lang="en-US" altLang="en-US" sz="6500" b="1" dirty="0">
                <a:solidFill>
                  <a:srgbClr val="FFB310"/>
                </a:solidFill>
                <a:latin typeface="Arial" charset="0"/>
              </a:rPr>
              <a:t>globalization</a:t>
            </a:r>
            <a:r>
              <a:rPr lang="en-US" altLang="en-US" sz="6500" b="1" dirty="0">
                <a:solidFill>
                  <a:schemeClr val="bg1"/>
                </a:solidFill>
                <a:latin typeface="Arial" charset="0"/>
              </a:rPr>
              <a:t>.</a:t>
            </a:r>
          </a:p>
        </p:txBody>
      </p:sp>
    </p:spTree>
    <p:extLst>
      <p:ext uri="{BB962C8B-B14F-4D97-AF65-F5344CB8AC3E}">
        <p14:creationId xmlns:p14="http://schemas.microsoft.com/office/powerpoint/2010/main" val="1784093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Overestimating Bad, Underestimating Good</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sp>
        <p:nvSpPr>
          <p:cNvPr id="10" name="Rectangle 3">
            <a:extLst>
              <a:ext uri="{FF2B5EF4-FFF2-40B4-BE49-F238E27FC236}">
                <a16:creationId xmlns:a16="http://schemas.microsoft.com/office/drawing/2014/main" id="{EA14DA18-04E7-8B4A-ADB8-78C2EBD77BE6}"/>
              </a:ext>
            </a:extLst>
          </p:cNvPr>
          <p:cNvSpPr>
            <a:spLocks noChangeArrowheads="1"/>
          </p:cNvSpPr>
          <p:nvPr/>
        </p:nvSpPr>
        <p:spPr bwMode="auto">
          <a:xfrm>
            <a:off x="950580" y="2179878"/>
            <a:ext cx="10307781" cy="3426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nSpc>
                <a:spcPts val="6500"/>
              </a:lnSpc>
              <a:spcBef>
                <a:spcPct val="0"/>
              </a:spcBef>
              <a:buNone/>
            </a:pPr>
            <a:r>
              <a:rPr lang="en-US" altLang="en-US" sz="6500" b="1" dirty="0">
                <a:latin typeface="Arial" charset="0"/>
              </a:rPr>
              <a:t>Only 3% of all phone calls made in the world each year are international </a:t>
            </a:r>
            <a:r>
              <a:rPr lang="en-US" altLang="en-US"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hlinkClick r:id="rId4"/>
              </a:rPr>
              <a:t>Pankaj Ghemawat, 2017</a:t>
            </a:r>
            <a:r>
              <a:rPr lang="en-US" b="1" dirty="0">
                <a:latin typeface="Arial" panose="020B0604020202020204" pitchFamily="34" charset="0"/>
                <a:cs typeface="Arial" panose="020B0604020202020204" pitchFamily="34" charset="0"/>
              </a:rPr>
              <a:t>)</a:t>
            </a:r>
            <a:endParaRPr lang="en-US"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3867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Overestimating Bad, Underestimating Good</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sp>
        <p:nvSpPr>
          <p:cNvPr id="10" name="Rectangle 3">
            <a:extLst>
              <a:ext uri="{FF2B5EF4-FFF2-40B4-BE49-F238E27FC236}">
                <a16:creationId xmlns:a16="http://schemas.microsoft.com/office/drawing/2014/main" id="{EA14DA18-04E7-8B4A-ADB8-78C2EBD77BE6}"/>
              </a:ext>
            </a:extLst>
          </p:cNvPr>
          <p:cNvSpPr>
            <a:spLocks noChangeArrowheads="1"/>
          </p:cNvSpPr>
          <p:nvPr/>
        </p:nvSpPr>
        <p:spPr bwMode="auto">
          <a:xfrm>
            <a:off x="950580" y="2179878"/>
            <a:ext cx="10307781" cy="3426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nSpc>
                <a:spcPts val="6500"/>
              </a:lnSpc>
              <a:spcBef>
                <a:spcPct val="0"/>
              </a:spcBef>
              <a:buNone/>
            </a:pPr>
            <a:r>
              <a:rPr lang="en-US" altLang="en-US" sz="6500" b="1" dirty="0">
                <a:latin typeface="Arial" charset="0"/>
              </a:rPr>
              <a:t>Only 10% of all investments in the world each year are made across boarders</a:t>
            </a:r>
          </a:p>
        </p:txBody>
      </p:sp>
    </p:spTree>
    <p:extLst>
      <p:ext uri="{BB962C8B-B14F-4D97-AF65-F5344CB8AC3E}">
        <p14:creationId xmlns:p14="http://schemas.microsoft.com/office/powerpoint/2010/main" val="3403822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Overestimating Bad, Underestimating Good</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sp>
        <p:nvSpPr>
          <p:cNvPr id="10" name="Rectangle 3">
            <a:extLst>
              <a:ext uri="{FF2B5EF4-FFF2-40B4-BE49-F238E27FC236}">
                <a16:creationId xmlns:a16="http://schemas.microsoft.com/office/drawing/2014/main" id="{EA14DA18-04E7-8B4A-ADB8-78C2EBD77BE6}"/>
              </a:ext>
            </a:extLst>
          </p:cNvPr>
          <p:cNvSpPr>
            <a:spLocks noChangeArrowheads="1"/>
          </p:cNvSpPr>
          <p:nvPr/>
        </p:nvSpPr>
        <p:spPr bwMode="auto">
          <a:xfrm>
            <a:off x="942109" y="2334938"/>
            <a:ext cx="10751127" cy="2593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nSpc>
                <a:spcPts val="6500"/>
              </a:lnSpc>
              <a:spcBef>
                <a:spcPct val="0"/>
              </a:spcBef>
              <a:buNone/>
            </a:pPr>
            <a:r>
              <a:rPr lang="en-US" altLang="en-US" sz="6500" b="1" dirty="0">
                <a:latin typeface="Arial" charset="0"/>
              </a:rPr>
              <a:t>Less than 10% of people’s friends on Facebook live in a different country </a:t>
            </a:r>
          </a:p>
        </p:txBody>
      </p:sp>
    </p:spTree>
    <p:extLst>
      <p:ext uri="{BB962C8B-B14F-4D97-AF65-F5344CB8AC3E}">
        <p14:creationId xmlns:p14="http://schemas.microsoft.com/office/powerpoint/2010/main" val="4123426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Overestimating Bad, Underestimating Good</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sp>
        <p:nvSpPr>
          <p:cNvPr id="11" name="Rectangle 10">
            <a:extLst>
              <a:ext uri="{FF2B5EF4-FFF2-40B4-BE49-F238E27FC236}">
                <a16:creationId xmlns:a16="http://schemas.microsoft.com/office/drawing/2014/main" id="{41693CFB-E482-F24D-82A9-83AFF105EF5C}"/>
              </a:ext>
            </a:extLst>
          </p:cNvPr>
          <p:cNvSpPr/>
          <p:nvPr/>
        </p:nvSpPr>
        <p:spPr>
          <a:xfrm>
            <a:off x="93143" y="1546559"/>
            <a:ext cx="12022657" cy="4405508"/>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3">
            <a:extLst>
              <a:ext uri="{FF2B5EF4-FFF2-40B4-BE49-F238E27FC236}">
                <a16:creationId xmlns:a16="http://schemas.microsoft.com/office/drawing/2014/main" id="{D48EF3E5-8717-8C41-97E7-2CE7C8031494}"/>
              </a:ext>
            </a:extLst>
          </p:cNvPr>
          <p:cNvSpPr>
            <a:spLocks noChangeArrowheads="1"/>
          </p:cNvSpPr>
          <p:nvPr/>
        </p:nvSpPr>
        <p:spPr bwMode="auto">
          <a:xfrm>
            <a:off x="450272" y="2062541"/>
            <a:ext cx="11665528" cy="2593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nSpc>
                <a:spcPts val="6500"/>
              </a:lnSpc>
              <a:spcBef>
                <a:spcPct val="0"/>
              </a:spcBef>
              <a:buNone/>
            </a:pPr>
            <a:r>
              <a:rPr lang="en-US" altLang="en-US" sz="6500" b="1" dirty="0">
                <a:solidFill>
                  <a:schemeClr val="bg1"/>
                </a:solidFill>
                <a:latin typeface="Arial" charset="0"/>
              </a:rPr>
              <a:t>In 1990 23% of the world’s population was Middle Class. Today 45% are </a:t>
            </a:r>
            <a:r>
              <a:rPr lang="en-US" altLang="en-US" b="1" dirty="0">
                <a:solidFill>
                  <a:schemeClr val="bg1"/>
                </a:solidFill>
                <a:latin typeface="Arial" charset="0"/>
              </a:rPr>
              <a:t>(</a:t>
            </a:r>
            <a:r>
              <a:rPr lang="en-US" dirty="0">
                <a:solidFill>
                  <a:schemeClr val="bg1"/>
                </a:solidFill>
                <a:hlinkClick r:id="rId4"/>
              </a:rPr>
              <a:t>Homi Kharas</a:t>
            </a:r>
            <a:r>
              <a:rPr lang="en-US" altLang="en-US" b="1" dirty="0">
                <a:solidFill>
                  <a:schemeClr val="bg1"/>
                </a:solidFill>
                <a:latin typeface="Arial" charset="0"/>
              </a:rPr>
              <a:t>)</a:t>
            </a:r>
          </a:p>
        </p:txBody>
      </p:sp>
    </p:spTree>
    <p:extLst>
      <p:ext uri="{BB962C8B-B14F-4D97-AF65-F5344CB8AC3E}">
        <p14:creationId xmlns:p14="http://schemas.microsoft.com/office/powerpoint/2010/main" val="3251780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Overestimating Bad, Underestimating Good</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sp>
        <p:nvSpPr>
          <p:cNvPr id="11" name="Rectangle 10">
            <a:extLst>
              <a:ext uri="{FF2B5EF4-FFF2-40B4-BE49-F238E27FC236}">
                <a16:creationId xmlns:a16="http://schemas.microsoft.com/office/drawing/2014/main" id="{41693CFB-E482-F24D-82A9-83AFF105EF5C}"/>
              </a:ext>
            </a:extLst>
          </p:cNvPr>
          <p:cNvSpPr/>
          <p:nvPr/>
        </p:nvSpPr>
        <p:spPr>
          <a:xfrm>
            <a:off x="93143" y="1546559"/>
            <a:ext cx="12022657" cy="4405508"/>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3">
            <a:extLst>
              <a:ext uri="{FF2B5EF4-FFF2-40B4-BE49-F238E27FC236}">
                <a16:creationId xmlns:a16="http://schemas.microsoft.com/office/drawing/2014/main" id="{D48EF3E5-8717-8C41-97E7-2CE7C8031494}"/>
              </a:ext>
            </a:extLst>
          </p:cNvPr>
          <p:cNvSpPr>
            <a:spLocks noChangeArrowheads="1"/>
          </p:cNvSpPr>
          <p:nvPr/>
        </p:nvSpPr>
        <p:spPr bwMode="auto">
          <a:xfrm>
            <a:off x="1272747" y="2226342"/>
            <a:ext cx="9045146" cy="2593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lnSpc>
                <a:spcPts val="6500"/>
              </a:lnSpc>
              <a:spcBef>
                <a:spcPct val="0"/>
              </a:spcBef>
              <a:buFontTx/>
              <a:buNone/>
            </a:pPr>
            <a:r>
              <a:rPr lang="en-US" altLang="en-US" sz="6500" b="1" dirty="0">
                <a:solidFill>
                  <a:schemeClr val="bg1"/>
                </a:solidFill>
                <a:latin typeface="Arial" charset="0"/>
              </a:rPr>
              <a:t>1 in 5 jobs in Phoenix, AZ is tied to global trade </a:t>
            </a:r>
            <a:r>
              <a:rPr lang="en-US" altLang="en-US" b="1" dirty="0">
                <a:solidFill>
                  <a:schemeClr val="bg1"/>
                </a:solidFill>
                <a:latin typeface="Arial" charset="0"/>
                <a:hlinkClick r:id="rId4"/>
              </a:rPr>
              <a:t>(Morrison, 2018)</a:t>
            </a:r>
            <a:endParaRPr lang="en-US" altLang="en-US" b="1" dirty="0">
              <a:solidFill>
                <a:schemeClr val="bg1"/>
              </a:solidFill>
              <a:latin typeface="Arial" charset="0"/>
            </a:endParaRPr>
          </a:p>
        </p:txBody>
      </p:sp>
    </p:spTree>
    <p:extLst>
      <p:ext uri="{BB962C8B-B14F-4D97-AF65-F5344CB8AC3E}">
        <p14:creationId xmlns:p14="http://schemas.microsoft.com/office/powerpoint/2010/main" val="1498691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Overestimating Bad, Underestimating Good</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sp>
        <p:nvSpPr>
          <p:cNvPr id="11" name="Rectangle 10">
            <a:extLst>
              <a:ext uri="{FF2B5EF4-FFF2-40B4-BE49-F238E27FC236}">
                <a16:creationId xmlns:a16="http://schemas.microsoft.com/office/drawing/2014/main" id="{41693CFB-E482-F24D-82A9-83AFF105EF5C}"/>
              </a:ext>
            </a:extLst>
          </p:cNvPr>
          <p:cNvSpPr/>
          <p:nvPr/>
        </p:nvSpPr>
        <p:spPr>
          <a:xfrm>
            <a:off x="93143" y="1546559"/>
            <a:ext cx="12022657" cy="4405508"/>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3">
            <a:extLst>
              <a:ext uri="{FF2B5EF4-FFF2-40B4-BE49-F238E27FC236}">
                <a16:creationId xmlns:a16="http://schemas.microsoft.com/office/drawing/2014/main" id="{D48EF3E5-8717-8C41-97E7-2CE7C8031494}"/>
              </a:ext>
            </a:extLst>
          </p:cNvPr>
          <p:cNvSpPr>
            <a:spLocks noChangeArrowheads="1"/>
          </p:cNvSpPr>
          <p:nvPr/>
        </p:nvSpPr>
        <p:spPr bwMode="auto">
          <a:xfrm>
            <a:off x="1272747" y="2226342"/>
            <a:ext cx="9045146" cy="2593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lnSpc>
                <a:spcPts val="6500"/>
              </a:lnSpc>
              <a:spcBef>
                <a:spcPct val="0"/>
              </a:spcBef>
              <a:buFontTx/>
              <a:buNone/>
            </a:pPr>
            <a:r>
              <a:rPr lang="en-US" altLang="en-US" sz="6500" b="1" dirty="0">
                <a:solidFill>
                  <a:schemeClr val="bg1"/>
                </a:solidFill>
                <a:latin typeface="Arial" charset="0"/>
              </a:rPr>
              <a:t>Borders frequented by trade seldom need soldiers</a:t>
            </a:r>
            <a:endParaRPr lang="en-US" altLang="en-US" b="1" dirty="0">
              <a:solidFill>
                <a:schemeClr val="bg1"/>
              </a:solidFill>
              <a:latin typeface="Arial" charset="0"/>
            </a:endParaRPr>
          </a:p>
        </p:txBody>
      </p:sp>
    </p:spTree>
    <p:extLst>
      <p:ext uri="{BB962C8B-B14F-4D97-AF65-F5344CB8AC3E}">
        <p14:creationId xmlns:p14="http://schemas.microsoft.com/office/powerpoint/2010/main" val="2848155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Overestimating Bad, Underestimating Good</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sp>
        <p:nvSpPr>
          <p:cNvPr id="11" name="Rectangle 3">
            <a:extLst>
              <a:ext uri="{FF2B5EF4-FFF2-40B4-BE49-F238E27FC236}">
                <a16:creationId xmlns:a16="http://schemas.microsoft.com/office/drawing/2014/main" id="{E658D3B6-F580-1246-B1F6-BAC61BD8ED33}"/>
              </a:ext>
            </a:extLst>
          </p:cNvPr>
          <p:cNvSpPr>
            <a:spLocks noChangeArrowheads="1"/>
          </p:cNvSpPr>
          <p:nvPr/>
        </p:nvSpPr>
        <p:spPr bwMode="auto">
          <a:xfrm>
            <a:off x="539347" y="1949460"/>
            <a:ext cx="6615652"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buNone/>
            </a:pPr>
            <a:r>
              <a:rPr lang="en-US" sz="2800" b="1" dirty="0">
                <a:latin typeface="Arial" panose="020B0604020202020204" pitchFamily="34" charset="0"/>
                <a:cs typeface="Arial" panose="020B0604020202020204" pitchFamily="34" charset="0"/>
              </a:rPr>
              <a:t>“The inability to adapt as fast as technology changes leaves us feeling disoriented and rudderless-- and for good reason. Citizens are left wondering what has happened to their country. Employees are left worrying about their career futures.” (Allen Morrison, 2018)</a:t>
            </a:r>
          </a:p>
        </p:txBody>
      </p:sp>
      <p:pic>
        <p:nvPicPr>
          <p:cNvPr id="3" name="Picture 2">
            <a:extLst>
              <a:ext uri="{FF2B5EF4-FFF2-40B4-BE49-F238E27FC236}">
                <a16:creationId xmlns:a16="http://schemas.microsoft.com/office/drawing/2014/main" id="{EC2267A9-33DB-9241-85A2-9862553D15CD}"/>
              </a:ext>
            </a:extLst>
          </p:cNvPr>
          <p:cNvPicPr>
            <a:picLocks noChangeAspect="1"/>
          </p:cNvPicPr>
          <p:nvPr/>
        </p:nvPicPr>
        <p:blipFill>
          <a:blip r:embed="rId4"/>
          <a:stretch>
            <a:fillRect/>
          </a:stretch>
        </p:blipFill>
        <p:spPr>
          <a:xfrm>
            <a:off x="8149624" y="2013109"/>
            <a:ext cx="2565400" cy="3175000"/>
          </a:xfrm>
          <a:prstGeom prst="rect">
            <a:avLst/>
          </a:prstGeom>
        </p:spPr>
      </p:pic>
    </p:spTree>
    <p:extLst>
      <p:ext uri="{BB962C8B-B14F-4D97-AF65-F5344CB8AC3E}">
        <p14:creationId xmlns:p14="http://schemas.microsoft.com/office/powerpoint/2010/main" val="2718675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143" y="105308"/>
            <a:ext cx="12022657" cy="6752692"/>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3"/>
          <p:cNvSpPr>
            <a:spLocks noChangeArrowheads="1"/>
          </p:cNvSpPr>
          <p:nvPr/>
        </p:nvSpPr>
        <p:spPr bwMode="auto">
          <a:xfrm>
            <a:off x="2288826" y="518022"/>
            <a:ext cx="8486775" cy="5927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lnSpc>
                <a:spcPts val="6500"/>
              </a:lnSpc>
              <a:spcBef>
                <a:spcPct val="0"/>
              </a:spcBef>
              <a:buFontTx/>
              <a:buNone/>
            </a:pPr>
            <a:r>
              <a:rPr lang="en-US" altLang="en-US" sz="6500" b="1" dirty="0">
                <a:solidFill>
                  <a:schemeClr val="bg1"/>
                </a:solidFill>
                <a:latin typeface="Arial" charset="0"/>
              </a:rPr>
              <a:t>Core problem is that</a:t>
            </a:r>
          </a:p>
          <a:p>
            <a:pPr eaLnBrk="1" hangingPunct="1">
              <a:lnSpc>
                <a:spcPts val="6500"/>
              </a:lnSpc>
              <a:spcBef>
                <a:spcPct val="0"/>
              </a:spcBef>
              <a:buFontTx/>
              <a:buNone/>
            </a:pPr>
            <a:r>
              <a:rPr lang="en-US" altLang="en-US" sz="6500" b="1" dirty="0">
                <a:solidFill>
                  <a:srgbClr val="FFB310"/>
                </a:solidFill>
                <a:latin typeface="Arial" charset="0"/>
              </a:rPr>
              <a:t>human beings are resistant to change, </a:t>
            </a:r>
            <a:r>
              <a:rPr lang="en-US" altLang="en-US" sz="6500" b="1" dirty="0">
                <a:solidFill>
                  <a:schemeClr val="bg1"/>
                </a:solidFill>
                <a:latin typeface="Arial" charset="0"/>
              </a:rPr>
              <a:t>and nothing symbolizes change more than </a:t>
            </a:r>
            <a:r>
              <a:rPr lang="en-US" altLang="en-US" sz="6500" b="1" dirty="0">
                <a:solidFill>
                  <a:srgbClr val="FFB310"/>
                </a:solidFill>
                <a:latin typeface="Arial" charset="0"/>
              </a:rPr>
              <a:t>globalization</a:t>
            </a:r>
            <a:r>
              <a:rPr lang="en-US" altLang="en-US" sz="6500" b="1" dirty="0">
                <a:solidFill>
                  <a:schemeClr val="bg1"/>
                </a:solidFill>
                <a:latin typeface="Arial" charset="0"/>
              </a:rPr>
              <a:t>.</a:t>
            </a:r>
          </a:p>
        </p:txBody>
      </p:sp>
    </p:spTree>
    <p:extLst>
      <p:ext uri="{BB962C8B-B14F-4D97-AF65-F5344CB8AC3E}">
        <p14:creationId xmlns:p14="http://schemas.microsoft.com/office/powerpoint/2010/main" val="1747470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Leading Change </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sp>
        <p:nvSpPr>
          <p:cNvPr id="10" name="Rectangle 3">
            <a:extLst>
              <a:ext uri="{FF2B5EF4-FFF2-40B4-BE49-F238E27FC236}">
                <a16:creationId xmlns:a16="http://schemas.microsoft.com/office/drawing/2014/main" id="{8397A49D-5639-E343-81A4-DED2DF03FE77}"/>
              </a:ext>
            </a:extLst>
          </p:cNvPr>
          <p:cNvSpPr>
            <a:spLocks noChangeArrowheads="1"/>
          </p:cNvSpPr>
          <p:nvPr/>
        </p:nvSpPr>
        <p:spPr bwMode="auto">
          <a:xfrm>
            <a:off x="573238" y="1592575"/>
            <a:ext cx="4541693" cy="4260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nSpc>
                <a:spcPts val="6500"/>
              </a:lnSpc>
              <a:spcBef>
                <a:spcPct val="0"/>
              </a:spcBef>
              <a:buNone/>
            </a:pPr>
            <a:r>
              <a:rPr lang="en-US" altLang="en-US" sz="6500" b="1" dirty="0">
                <a:latin typeface="Arial" charset="0"/>
              </a:rPr>
              <a:t>John Kotter’s</a:t>
            </a:r>
          </a:p>
          <a:p>
            <a:pPr>
              <a:lnSpc>
                <a:spcPts val="6500"/>
              </a:lnSpc>
              <a:spcBef>
                <a:spcPct val="0"/>
              </a:spcBef>
              <a:buNone/>
            </a:pPr>
            <a:r>
              <a:rPr lang="en-US" altLang="en-US" sz="6500" b="1" dirty="0">
                <a:latin typeface="Arial" charset="0"/>
              </a:rPr>
              <a:t>8 Steps to </a:t>
            </a:r>
          </a:p>
          <a:p>
            <a:pPr>
              <a:lnSpc>
                <a:spcPts val="6500"/>
              </a:lnSpc>
              <a:spcBef>
                <a:spcPct val="0"/>
              </a:spcBef>
              <a:buNone/>
            </a:pPr>
            <a:r>
              <a:rPr lang="en-US" altLang="en-US" sz="6500" b="1" dirty="0">
                <a:latin typeface="Arial" charset="0"/>
              </a:rPr>
              <a:t>Leading Change</a:t>
            </a:r>
          </a:p>
        </p:txBody>
      </p:sp>
      <p:sp>
        <p:nvSpPr>
          <p:cNvPr id="3" name="Rectangle 2">
            <a:extLst>
              <a:ext uri="{FF2B5EF4-FFF2-40B4-BE49-F238E27FC236}">
                <a16:creationId xmlns:a16="http://schemas.microsoft.com/office/drawing/2014/main" id="{07AB9AF1-38E0-3744-A3F0-EC733FAEF7C4}"/>
              </a:ext>
            </a:extLst>
          </p:cNvPr>
          <p:cNvSpPr/>
          <p:nvPr/>
        </p:nvSpPr>
        <p:spPr>
          <a:xfrm>
            <a:off x="4786313" y="1364069"/>
            <a:ext cx="7837477" cy="4093428"/>
          </a:xfrm>
          <a:prstGeom prst="rect">
            <a:avLst/>
          </a:prstGeom>
        </p:spPr>
        <p:txBody>
          <a:bodyPr wrap="square">
            <a:spAutoFit/>
          </a:bodyPr>
          <a:lstStyle/>
          <a:p>
            <a:pPr lvl="2"/>
            <a:endParaRPr lang="en-US" sz="3200" dirty="0">
              <a:latin typeface="Arial" panose="020B0604020202020204" pitchFamily="34" charset="0"/>
              <a:cs typeface="Arial" panose="020B0604020202020204" pitchFamily="34" charset="0"/>
            </a:endParaRPr>
          </a:p>
          <a:p>
            <a:pPr marL="1428750" lvl="2" indent="-514350">
              <a:buFont typeface="+mj-lt"/>
              <a:buAutoNum type="arabicPeriod"/>
            </a:pPr>
            <a:r>
              <a:rPr lang="en-US" sz="2800" dirty="0">
                <a:latin typeface="Arial" panose="020B0604020202020204" pitchFamily="34" charset="0"/>
                <a:cs typeface="Arial" panose="020B0604020202020204" pitchFamily="34" charset="0"/>
              </a:rPr>
              <a:t>Establish Urgency</a:t>
            </a:r>
          </a:p>
          <a:p>
            <a:pPr marL="1428750" lvl="2" indent="-514350">
              <a:buFont typeface="+mj-lt"/>
              <a:buAutoNum type="arabicPeriod"/>
            </a:pPr>
            <a:r>
              <a:rPr lang="en-US" sz="2800" dirty="0">
                <a:latin typeface="Arial" panose="020B0604020202020204" pitchFamily="34" charset="0"/>
                <a:cs typeface="Arial" panose="020B0604020202020204" pitchFamily="34" charset="0"/>
              </a:rPr>
              <a:t>Create a guiding coalition</a:t>
            </a:r>
          </a:p>
          <a:p>
            <a:pPr marL="1428750" lvl="2" indent="-514350">
              <a:buFont typeface="+mj-lt"/>
              <a:buAutoNum type="arabicPeriod"/>
            </a:pPr>
            <a:r>
              <a:rPr lang="en-US" sz="2800" dirty="0">
                <a:latin typeface="Arial" panose="020B0604020202020204" pitchFamily="34" charset="0"/>
                <a:cs typeface="Arial" panose="020B0604020202020204" pitchFamily="34" charset="0"/>
              </a:rPr>
              <a:t>Communicate the vision</a:t>
            </a:r>
          </a:p>
          <a:p>
            <a:pPr marL="1428750" lvl="2" indent="-514350">
              <a:buFont typeface="+mj-lt"/>
              <a:buAutoNum type="arabicPeriod"/>
            </a:pPr>
            <a:r>
              <a:rPr lang="en-US" sz="2800" dirty="0">
                <a:latin typeface="Arial" panose="020B0604020202020204" pitchFamily="34" charset="0"/>
                <a:cs typeface="Arial" panose="020B0604020202020204" pitchFamily="34" charset="0"/>
              </a:rPr>
              <a:t>Remove obstacles to vision</a:t>
            </a:r>
          </a:p>
          <a:p>
            <a:pPr marL="1428750" lvl="2" indent="-514350">
              <a:buFont typeface="+mj-lt"/>
              <a:buAutoNum type="arabicPeriod"/>
            </a:pPr>
            <a:r>
              <a:rPr lang="en-US" sz="2800" dirty="0">
                <a:latin typeface="Arial" panose="020B0604020202020204" pitchFamily="34" charset="0"/>
                <a:cs typeface="Arial" panose="020B0604020202020204" pitchFamily="34" charset="0"/>
              </a:rPr>
              <a:t>Empower others to act</a:t>
            </a:r>
          </a:p>
          <a:p>
            <a:pPr marL="1428750" lvl="2" indent="-514350">
              <a:buFont typeface="+mj-lt"/>
              <a:buAutoNum type="arabicPeriod"/>
            </a:pPr>
            <a:r>
              <a:rPr lang="en-US" sz="2800" dirty="0">
                <a:latin typeface="Arial" panose="020B0604020202020204" pitchFamily="34" charset="0"/>
                <a:cs typeface="Arial" panose="020B0604020202020204" pitchFamily="34" charset="0"/>
              </a:rPr>
              <a:t>Plan for and create short term wins</a:t>
            </a:r>
          </a:p>
          <a:p>
            <a:pPr marL="1428750" lvl="2" indent="-514350">
              <a:buFont typeface="+mj-lt"/>
              <a:buAutoNum type="arabicPeriod"/>
            </a:pPr>
            <a:r>
              <a:rPr lang="en-US" sz="2800" dirty="0">
                <a:latin typeface="Arial" panose="020B0604020202020204" pitchFamily="34" charset="0"/>
                <a:cs typeface="Arial" panose="020B0604020202020204" pitchFamily="34" charset="0"/>
              </a:rPr>
              <a:t>Consolidate wins</a:t>
            </a:r>
          </a:p>
          <a:p>
            <a:pPr marL="1428750" lvl="2" indent="-514350">
              <a:buFont typeface="+mj-lt"/>
              <a:buAutoNum type="arabicPeriod"/>
            </a:pPr>
            <a:r>
              <a:rPr lang="en-US" sz="2800" dirty="0">
                <a:latin typeface="Arial" panose="020B0604020202020204" pitchFamily="34" charset="0"/>
                <a:cs typeface="Arial" panose="020B0604020202020204" pitchFamily="34" charset="0"/>
              </a:rPr>
              <a:t>Institutionalize change</a:t>
            </a:r>
            <a:r>
              <a:rPr lang="en-US" sz="3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77146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F7281472-C1FD-E047-A931-857FE22A2A1C}"/>
              </a:ext>
            </a:extLst>
          </p:cNvPr>
          <p:cNvSpPr txBox="1">
            <a:spLocks noChangeArrowheads="1"/>
          </p:cNvSpPr>
          <p:nvPr/>
        </p:nvSpPr>
        <p:spPr bwMode="auto">
          <a:xfrm>
            <a:off x="1759795" y="883558"/>
            <a:ext cx="2922587"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 typeface="Arial" panose="020B0604020202020204" pitchFamily="34" charset="0"/>
              <a:buNone/>
            </a:pPr>
            <a:r>
              <a:rPr lang="en-US" altLang="en-US" sz="2900" b="1" dirty="0">
                <a:solidFill>
                  <a:srgbClr val="1B6EA1"/>
                </a:solidFill>
                <a:latin typeface="Arial" panose="020B0604020202020204" pitchFamily="34" charset="0"/>
                <a:cs typeface="Arial" panose="020B0604020202020204" pitchFamily="34" charset="0"/>
              </a:rPr>
              <a:t>FACILITATOR</a:t>
            </a:r>
          </a:p>
        </p:txBody>
      </p:sp>
      <p:sp>
        <p:nvSpPr>
          <p:cNvPr id="7" name="Text Placeholder 4">
            <a:extLst>
              <a:ext uri="{FF2B5EF4-FFF2-40B4-BE49-F238E27FC236}">
                <a16:creationId xmlns:a16="http://schemas.microsoft.com/office/drawing/2014/main" id="{FB77F75C-6FDF-9B40-B6B0-6044CB02D45F}"/>
              </a:ext>
            </a:extLst>
          </p:cNvPr>
          <p:cNvSpPr txBox="1">
            <a:spLocks noChangeArrowheads="1"/>
          </p:cNvSpPr>
          <p:nvPr/>
        </p:nvSpPr>
        <p:spPr bwMode="auto">
          <a:xfrm>
            <a:off x="7233917" y="883558"/>
            <a:ext cx="2922587"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 typeface="Arial" panose="020B0604020202020204" pitchFamily="34" charset="0"/>
              <a:buNone/>
            </a:pPr>
            <a:r>
              <a:rPr lang="en-US" altLang="en-US" sz="2900" b="1" dirty="0">
                <a:solidFill>
                  <a:srgbClr val="1B6EA1"/>
                </a:solidFill>
                <a:latin typeface="Arial" panose="020B0604020202020204" pitchFamily="34" charset="0"/>
                <a:cs typeface="Arial" panose="020B0604020202020204" pitchFamily="34" charset="0"/>
              </a:rPr>
              <a:t>PRESENTER</a:t>
            </a:r>
          </a:p>
        </p:txBody>
      </p:sp>
      <p:sp>
        <p:nvSpPr>
          <p:cNvPr id="12" name="TextBox 5">
            <a:extLst>
              <a:ext uri="{FF2B5EF4-FFF2-40B4-BE49-F238E27FC236}">
                <a16:creationId xmlns:a16="http://schemas.microsoft.com/office/drawing/2014/main" id="{77E0D7CB-A713-A34E-968A-DBAE25B03F51}"/>
              </a:ext>
            </a:extLst>
          </p:cNvPr>
          <p:cNvSpPr txBox="1">
            <a:spLocks noChangeArrowheads="1"/>
          </p:cNvSpPr>
          <p:nvPr/>
        </p:nvSpPr>
        <p:spPr bwMode="auto">
          <a:xfrm>
            <a:off x="5959727" y="4144111"/>
            <a:ext cx="5776114" cy="992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9" tIns="34295" rIns="68589" bIns="3429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b="1" dirty="0"/>
              <a:t>Ted Cross</a:t>
            </a:r>
            <a:br>
              <a:rPr lang="en-US" dirty="0"/>
            </a:br>
            <a:r>
              <a:rPr lang="en-US" sz="1400" dirty="0">
                <a:latin typeface="Lato" panose="020F0502020204030203" pitchFamily="34" charset="0"/>
                <a:cs typeface="Lato" panose="020F0502020204030203" pitchFamily="34" charset="0"/>
              </a:rPr>
              <a:t>Clinical Assistant Professor of Leadership and Management</a:t>
            </a:r>
            <a:br>
              <a:rPr lang="en-US" sz="1400" dirty="0">
                <a:latin typeface="Lato" panose="020F0502020204030203" pitchFamily="34" charset="0"/>
                <a:cs typeface="Lato" panose="020F0502020204030203" pitchFamily="34" charset="0"/>
              </a:rPr>
            </a:br>
            <a:r>
              <a:rPr lang="en-US" sz="1400" dirty="0">
                <a:latin typeface="Lato" panose="020F0502020204030203" pitchFamily="34" charset="0"/>
                <a:cs typeface="Lato" panose="020F0502020204030203" pitchFamily="34" charset="0"/>
              </a:rPr>
              <a:t>Director of the Master of Applied Leadership and Management Program</a:t>
            </a:r>
            <a:br>
              <a:rPr lang="en-US" sz="1400" dirty="0">
                <a:latin typeface="Lato" panose="020F0502020204030203" pitchFamily="34" charset="0"/>
                <a:cs typeface="Lato" panose="020F0502020204030203" pitchFamily="34" charset="0"/>
              </a:rPr>
            </a:br>
            <a:r>
              <a:rPr lang="en-US" sz="1400" dirty="0">
                <a:latin typeface="Lato" panose="020F0502020204030203" pitchFamily="34" charset="0"/>
                <a:cs typeface="Lato" panose="020F0502020204030203" pitchFamily="34" charset="0"/>
              </a:rPr>
              <a:t>Thunderbird School of Global Management, Arizona State University</a:t>
            </a:r>
            <a:endParaRPr lang="en-US" altLang="en-US" sz="1400" dirty="0">
              <a:latin typeface="Lato" panose="020F0502020204030203" pitchFamily="34" charset="0"/>
              <a:cs typeface="Lato" panose="020F0502020204030203" pitchFamily="34" charset="0"/>
            </a:endParaRPr>
          </a:p>
        </p:txBody>
      </p:sp>
      <p:pic>
        <p:nvPicPr>
          <p:cNvPr id="13" name="Picture 8" descr="gbsn-logo-big.png">
            <a:extLst>
              <a:ext uri="{FF2B5EF4-FFF2-40B4-BE49-F238E27FC236}">
                <a16:creationId xmlns:a16="http://schemas.microsoft.com/office/drawing/2014/main" id="{10CA4B11-5D83-D34C-B905-8928D196E6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01414" y="6162209"/>
            <a:ext cx="1703388"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5">
            <a:extLst>
              <a:ext uri="{FF2B5EF4-FFF2-40B4-BE49-F238E27FC236}">
                <a16:creationId xmlns:a16="http://schemas.microsoft.com/office/drawing/2014/main" id="{EFC112E1-5121-1A4F-A7A5-9434B4BFCFE4}"/>
              </a:ext>
            </a:extLst>
          </p:cNvPr>
          <p:cNvSpPr txBox="1">
            <a:spLocks noChangeArrowheads="1"/>
          </p:cNvSpPr>
          <p:nvPr/>
        </p:nvSpPr>
        <p:spPr bwMode="auto">
          <a:xfrm>
            <a:off x="917830" y="4284161"/>
            <a:ext cx="4411545" cy="777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9" tIns="34295" rIns="68589" bIns="3429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b="1" dirty="0">
                <a:latin typeface="Lato" panose="020F0502020204030203" pitchFamily="34" charset="0"/>
                <a:cs typeface="Lato" panose="020F0502020204030203" pitchFamily="34" charset="0"/>
              </a:rPr>
              <a:t>Fabienne </a:t>
            </a:r>
            <a:r>
              <a:rPr lang="en-US" b="1" dirty="0" err="1">
                <a:latin typeface="Lato" panose="020F0502020204030203" pitchFamily="34" charset="0"/>
                <a:cs typeface="Lato" panose="020F0502020204030203" pitchFamily="34" charset="0"/>
              </a:rPr>
              <a:t>Jolivert</a:t>
            </a:r>
            <a:endParaRPr lang="en-US" b="1" dirty="0">
              <a:latin typeface="Lato" panose="020F0502020204030203" pitchFamily="34" charset="0"/>
              <a:cs typeface="Lato" panose="020F0502020204030203" pitchFamily="34" charset="0"/>
            </a:endParaRPr>
          </a:p>
          <a:p>
            <a:pPr algn="ctr"/>
            <a:r>
              <a:rPr lang="en-US" sz="1400" dirty="0">
                <a:latin typeface="Lato" panose="020F0502020204030203" pitchFamily="34" charset="0"/>
                <a:cs typeface="Lato" panose="020F0502020204030203" pitchFamily="34" charset="0"/>
              </a:rPr>
              <a:t>Executive Director</a:t>
            </a:r>
          </a:p>
          <a:p>
            <a:pPr algn="ctr"/>
            <a:r>
              <a:rPr lang="en-US" altLang="en-US" sz="1400" dirty="0">
                <a:latin typeface="Lato" panose="020F0502020204030203" pitchFamily="34" charset="0"/>
                <a:cs typeface="Lato" panose="020F0502020204030203" pitchFamily="34" charset="0"/>
              </a:rPr>
              <a:t>Global Business School Network	</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9669" y="1430563"/>
            <a:ext cx="2517009" cy="2713548"/>
          </a:xfrm>
          <a:prstGeom prst="rect">
            <a:avLst/>
          </a:prstGeom>
          <a:ln>
            <a:solidFill>
              <a:schemeClr val="tx1"/>
            </a:solidFill>
          </a:ln>
        </p:spPr>
      </p:pic>
      <p:pic>
        <p:nvPicPr>
          <p:cNvPr id="2" name="Picture 1" descr="Screen Shot 2018-10-11 at 2.46.38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98559" y="1374915"/>
            <a:ext cx="2802855" cy="2769196"/>
          </a:xfrm>
          <a:prstGeom prst="rect">
            <a:avLst/>
          </a:prstGeom>
          <a:ln>
            <a:solidFill>
              <a:schemeClr val="tx1"/>
            </a:solidFill>
          </a:ln>
        </p:spPr>
      </p:pic>
    </p:spTree>
    <p:extLst>
      <p:ext uri="{BB962C8B-B14F-4D97-AF65-F5344CB8AC3E}">
        <p14:creationId xmlns:p14="http://schemas.microsoft.com/office/powerpoint/2010/main" val="678032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Leading Change </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sp>
        <p:nvSpPr>
          <p:cNvPr id="10" name="Rectangle 3">
            <a:extLst>
              <a:ext uri="{FF2B5EF4-FFF2-40B4-BE49-F238E27FC236}">
                <a16:creationId xmlns:a16="http://schemas.microsoft.com/office/drawing/2014/main" id="{7A9AD2F3-8280-6046-A58D-1B91159CFCF0}"/>
              </a:ext>
            </a:extLst>
          </p:cNvPr>
          <p:cNvSpPr>
            <a:spLocks noChangeArrowheads="1"/>
          </p:cNvSpPr>
          <p:nvPr/>
        </p:nvSpPr>
        <p:spPr bwMode="auto">
          <a:xfrm>
            <a:off x="301773" y="2044854"/>
            <a:ext cx="7170590" cy="3426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nSpc>
                <a:spcPts val="6500"/>
              </a:lnSpc>
              <a:spcBef>
                <a:spcPct val="0"/>
              </a:spcBef>
              <a:buNone/>
            </a:pPr>
            <a:r>
              <a:rPr lang="en-US" altLang="en-US" sz="6500" b="1" dirty="0">
                <a:latin typeface="Arial" charset="0"/>
              </a:rPr>
              <a:t>It Starts With One</a:t>
            </a:r>
          </a:p>
          <a:p>
            <a:pPr>
              <a:lnSpc>
                <a:spcPts val="6500"/>
              </a:lnSpc>
              <a:spcBef>
                <a:spcPct val="0"/>
              </a:spcBef>
              <a:buNone/>
            </a:pPr>
            <a:r>
              <a:rPr lang="en-US" altLang="en-US" sz="6500" b="1" dirty="0" err="1">
                <a:latin typeface="Arial" charset="0"/>
              </a:rPr>
              <a:t>Gregersen</a:t>
            </a:r>
            <a:r>
              <a:rPr lang="en-US" altLang="en-US" sz="6500" b="1" dirty="0">
                <a:latin typeface="Arial" charset="0"/>
              </a:rPr>
              <a:t> &amp;</a:t>
            </a:r>
          </a:p>
          <a:p>
            <a:pPr>
              <a:lnSpc>
                <a:spcPts val="6500"/>
              </a:lnSpc>
              <a:spcBef>
                <a:spcPct val="0"/>
              </a:spcBef>
              <a:buNone/>
            </a:pPr>
            <a:r>
              <a:rPr lang="en-US" altLang="en-US" sz="6500" b="1" dirty="0">
                <a:latin typeface="Arial" charset="0"/>
              </a:rPr>
              <a:t>Black </a:t>
            </a:r>
            <a:r>
              <a:rPr lang="en-US" altLang="en-US" b="1" dirty="0">
                <a:latin typeface="Arial" charset="0"/>
              </a:rPr>
              <a:t>(</a:t>
            </a:r>
            <a:r>
              <a:rPr lang="en-US" altLang="en-US" b="1" dirty="0">
                <a:latin typeface="Arial" charset="0"/>
                <a:hlinkClick r:id="rId4"/>
              </a:rPr>
              <a:t>here</a:t>
            </a:r>
            <a:r>
              <a:rPr lang="en-US" altLang="en-US" b="1" dirty="0">
                <a:latin typeface="Arial" charset="0"/>
              </a:rPr>
              <a:t>)</a:t>
            </a:r>
          </a:p>
          <a:p>
            <a:pPr>
              <a:lnSpc>
                <a:spcPts val="6500"/>
              </a:lnSpc>
              <a:spcBef>
                <a:spcPct val="0"/>
              </a:spcBef>
              <a:buNone/>
            </a:pPr>
            <a:endParaRPr lang="en-US" altLang="en-US" sz="6500" b="1" dirty="0">
              <a:latin typeface="Arial" charset="0"/>
            </a:endParaRPr>
          </a:p>
        </p:txBody>
      </p:sp>
      <p:sp>
        <p:nvSpPr>
          <p:cNvPr id="12" name="Rectangle 11">
            <a:extLst>
              <a:ext uri="{FF2B5EF4-FFF2-40B4-BE49-F238E27FC236}">
                <a16:creationId xmlns:a16="http://schemas.microsoft.com/office/drawing/2014/main" id="{C7AF64D5-B70C-1248-A042-6957FD96D884}"/>
              </a:ext>
            </a:extLst>
          </p:cNvPr>
          <p:cNvSpPr/>
          <p:nvPr/>
        </p:nvSpPr>
        <p:spPr>
          <a:xfrm>
            <a:off x="6043608" y="2679381"/>
            <a:ext cx="7837477" cy="3231654"/>
          </a:xfrm>
          <a:prstGeom prst="rect">
            <a:avLst/>
          </a:prstGeom>
        </p:spPr>
        <p:txBody>
          <a:bodyPr wrap="square">
            <a:spAutoFit/>
          </a:bodyPr>
          <a:lstStyle/>
          <a:p>
            <a:pPr lvl="2"/>
            <a:endParaRPr lang="en-US" sz="3200" dirty="0">
              <a:latin typeface="Arial" panose="020B0604020202020204" pitchFamily="34" charset="0"/>
              <a:cs typeface="Arial" panose="020B0604020202020204" pitchFamily="34" charset="0"/>
            </a:endParaRPr>
          </a:p>
          <a:p>
            <a:pPr marL="1428750" lvl="2" indent="-514350">
              <a:buFont typeface="+mj-lt"/>
              <a:buAutoNum type="arabicPeriod"/>
            </a:pPr>
            <a:r>
              <a:rPr lang="en-US" sz="3600" dirty="0">
                <a:latin typeface="Arial" panose="020B0604020202020204" pitchFamily="34" charset="0"/>
                <a:cs typeface="Arial" panose="020B0604020202020204" pitchFamily="34" charset="0"/>
              </a:rPr>
              <a:t>Failure to SEE</a:t>
            </a:r>
          </a:p>
          <a:p>
            <a:pPr marL="1428750" lvl="2" indent="-514350">
              <a:buFont typeface="+mj-lt"/>
              <a:buAutoNum type="arabicPeriod"/>
            </a:pPr>
            <a:r>
              <a:rPr lang="en-US" sz="3600" dirty="0">
                <a:latin typeface="Arial" panose="020B0604020202020204" pitchFamily="34" charset="0"/>
                <a:cs typeface="Arial" panose="020B0604020202020204" pitchFamily="34" charset="0"/>
              </a:rPr>
              <a:t>Failure to MOVE</a:t>
            </a:r>
          </a:p>
          <a:p>
            <a:pPr marL="1428750" lvl="2" indent="-514350">
              <a:buFont typeface="+mj-lt"/>
              <a:buAutoNum type="arabicPeriod"/>
            </a:pPr>
            <a:r>
              <a:rPr lang="en-US" sz="3600" dirty="0">
                <a:latin typeface="Arial" panose="020B0604020202020204" pitchFamily="34" charset="0"/>
                <a:cs typeface="Arial" panose="020B0604020202020204" pitchFamily="34" charset="0"/>
              </a:rPr>
              <a:t>Failure to FINISH</a:t>
            </a:r>
          </a:p>
          <a:p>
            <a:pPr marL="1428750" lvl="2" indent="-514350">
              <a:buFont typeface="+mj-lt"/>
              <a:buAutoNum type="arabicPeriod"/>
            </a:pPr>
            <a:endParaRPr lang="en-US" sz="3200" dirty="0">
              <a:latin typeface="Arial" panose="020B0604020202020204" pitchFamily="34" charset="0"/>
              <a:cs typeface="Arial" panose="020B0604020202020204" pitchFamily="34" charset="0"/>
            </a:endParaRPr>
          </a:p>
          <a:p>
            <a:pPr marL="1428750" lvl="2" indent="-514350">
              <a:buFont typeface="+mj-lt"/>
              <a:buAutoNum type="arabicPeriod"/>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5457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143" y="105308"/>
            <a:ext cx="12022657" cy="6752692"/>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3"/>
          <p:cNvSpPr>
            <a:spLocks noChangeArrowheads="1"/>
          </p:cNvSpPr>
          <p:nvPr/>
        </p:nvSpPr>
        <p:spPr bwMode="auto">
          <a:xfrm>
            <a:off x="2360264" y="1975347"/>
            <a:ext cx="8486775" cy="2593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lnSpc>
                <a:spcPts val="6500"/>
              </a:lnSpc>
              <a:spcBef>
                <a:spcPct val="0"/>
              </a:spcBef>
              <a:buFontTx/>
              <a:buNone/>
            </a:pPr>
            <a:r>
              <a:rPr lang="en-US" altLang="en-US" sz="6500" b="1" dirty="0">
                <a:solidFill>
                  <a:schemeClr val="bg1"/>
                </a:solidFill>
                <a:latin typeface="Arial" charset="0"/>
              </a:rPr>
              <a:t>Organizational change starts with</a:t>
            </a:r>
          </a:p>
          <a:p>
            <a:pPr eaLnBrk="1" hangingPunct="1">
              <a:lnSpc>
                <a:spcPts val="6500"/>
              </a:lnSpc>
              <a:spcBef>
                <a:spcPct val="0"/>
              </a:spcBef>
              <a:buFontTx/>
              <a:buNone/>
            </a:pPr>
            <a:r>
              <a:rPr lang="en-US" altLang="en-US" sz="6500" b="1" dirty="0">
                <a:solidFill>
                  <a:srgbClr val="FFB310"/>
                </a:solidFill>
                <a:latin typeface="Arial" charset="0"/>
              </a:rPr>
              <a:t>Individual change.</a:t>
            </a:r>
            <a:endParaRPr lang="en-US" altLang="en-US" sz="6500" b="1" dirty="0">
              <a:solidFill>
                <a:schemeClr val="bg1"/>
              </a:solidFill>
              <a:latin typeface="Arial" charset="0"/>
            </a:endParaRPr>
          </a:p>
        </p:txBody>
      </p:sp>
    </p:spTree>
    <p:extLst>
      <p:ext uri="{BB962C8B-B14F-4D97-AF65-F5344CB8AC3E}">
        <p14:creationId xmlns:p14="http://schemas.microsoft.com/office/powerpoint/2010/main" val="817323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143" y="105308"/>
            <a:ext cx="12022657" cy="6752692"/>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3200" dirty="0"/>
          </a:p>
        </p:txBody>
      </p:sp>
      <p:sp>
        <p:nvSpPr>
          <p:cNvPr id="5" name="Rectangle 3"/>
          <p:cNvSpPr>
            <a:spLocks noChangeArrowheads="1"/>
          </p:cNvSpPr>
          <p:nvPr/>
        </p:nvSpPr>
        <p:spPr bwMode="auto">
          <a:xfrm>
            <a:off x="3005496" y="1928155"/>
            <a:ext cx="6197949" cy="925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lnSpc>
                <a:spcPts val="6500"/>
              </a:lnSpc>
              <a:spcBef>
                <a:spcPct val="0"/>
              </a:spcBef>
              <a:buFontTx/>
              <a:buNone/>
            </a:pPr>
            <a:r>
              <a:rPr lang="en-US" altLang="en-US" sz="6500" b="1" dirty="0">
                <a:solidFill>
                  <a:schemeClr val="bg1"/>
                </a:solidFill>
                <a:latin typeface="Arial" charset="0"/>
              </a:rPr>
              <a:t>Failure to </a:t>
            </a:r>
            <a:r>
              <a:rPr lang="en-US" altLang="en-US" sz="6500" b="1" dirty="0">
                <a:solidFill>
                  <a:srgbClr val="FFB310"/>
                </a:solidFill>
                <a:latin typeface="Arial" charset="0"/>
              </a:rPr>
              <a:t>SEE.</a:t>
            </a:r>
            <a:endParaRPr lang="en-US" altLang="en-US" sz="6500" b="1" dirty="0">
              <a:solidFill>
                <a:schemeClr val="bg1"/>
              </a:solidFill>
              <a:latin typeface="Arial" charset="0"/>
            </a:endParaRPr>
          </a:p>
        </p:txBody>
      </p:sp>
      <p:sp>
        <p:nvSpPr>
          <p:cNvPr id="6" name="Rectangle 5">
            <a:extLst>
              <a:ext uri="{FF2B5EF4-FFF2-40B4-BE49-F238E27FC236}">
                <a16:creationId xmlns:a16="http://schemas.microsoft.com/office/drawing/2014/main" id="{1F0497AB-F83E-AF4D-8E3B-AF269F094471}"/>
              </a:ext>
            </a:extLst>
          </p:cNvPr>
          <p:cNvSpPr/>
          <p:nvPr/>
        </p:nvSpPr>
        <p:spPr>
          <a:xfrm>
            <a:off x="2231244" y="3104540"/>
            <a:ext cx="7155211" cy="1569660"/>
          </a:xfrm>
          <a:prstGeom prst="rect">
            <a:avLst/>
          </a:prstGeom>
        </p:spPr>
        <p:txBody>
          <a:bodyPr wrap="square">
            <a:spAutoFit/>
          </a:bodyPr>
          <a:lstStyle/>
          <a:p>
            <a:pPr lvl="2"/>
            <a:r>
              <a:rPr lang="en-US" sz="3200" b="1" dirty="0">
                <a:solidFill>
                  <a:schemeClr val="bg1"/>
                </a:solidFill>
              </a:rPr>
              <a:t>"fundamentally, we fail to see because we are blinded by the light of what we already see”</a:t>
            </a:r>
            <a:endParaRPr lang="en-US" sz="3200" dirty="0">
              <a:solidFill>
                <a:schemeClr val="bg1"/>
              </a:solidFill>
              <a:cs typeface="Arial" panose="020B0604020202020204" pitchFamily="34" charset="0"/>
            </a:endParaRPr>
          </a:p>
        </p:txBody>
      </p:sp>
    </p:spTree>
    <p:extLst>
      <p:ext uri="{BB962C8B-B14F-4D97-AF65-F5344CB8AC3E}">
        <p14:creationId xmlns:p14="http://schemas.microsoft.com/office/powerpoint/2010/main" val="2717000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Failure to SEE</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sp>
        <p:nvSpPr>
          <p:cNvPr id="10" name="Rectangle 3">
            <a:extLst>
              <a:ext uri="{FF2B5EF4-FFF2-40B4-BE49-F238E27FC236}">
                <a16:creationId xmlns:a16="http://schemas.microsoft.com/office/drawing/2014/main" id="{7A9AD2F3-8280-6046-A58D-1B91159CFCF0}"/>
              </a:ext>
            </a:extLst>
          </p:cNvPr>
          <p:cNvSpPr>
            <a:spLocks noChangeArrowheads="1"/>
          </p:cNvSpPr>
          <p:nvPr/>
        </p:nvSpPr>
        <p:spPr bwMode="auto">
          <a:xfrm>
            <a:off x="330350" y="2433058"/>
            <a:ext cx="4541690" cy="2593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nSpc>
                <a:spcPts val="6500"/>
              </a:lnSpc>
              <a:spcBef>
                <a:spcPct val="0"/>
              </a:spcBef>
              <a:buNone/>
            </a:pPr>
            <a:r>
              <a:rPr lang="en-US" altLang="en-US" sz="6500" b="1" dirty="0">
                <a:latin typeface="Arial" charset="0"/>
              </a:rPr>
              <a:t>See need to change</a:t>
            </a:r>
            <a:endParaRPr lang="en-US" altLang="en-US" b="1" dirty="0">
              <a:latin typeface="Arial" charset="0"/>
            </a:endParaRPr>
          </a:p>
          <a:p>
            <a:pPr>
              <a:lnSpc>
                <a:spcPts val="6500"/>
              </a:lnSpc>
              <a:spcBef>
                <a:spcPct val="0"/>
              </a:spcBef>
              <a:buNone/>
            </a:pPr>
            <a:endParaRPr lang="en-US" altLang="en-US" sz="6500" b="1" dirty="0">
              <a:latin typeface="Arial" charset="0"/>
            </a:endParaRPr>
          </a:p>
        </p:txBody>
      </p:sp>
      <p:pic>
        <p:nvPicPr>
          <p:cNvPr id="3" name="Picture 2">
            <a:extLst>
              <a:ext uri="{FF2B5EF4-FFF2-40B4-BE49-F238E27FC236}">
                <a16:creationId xmlns:a16="http://schemas.microsoft.com/office/drawing/2014/main" id="{9564F322-0365-1149-AFEF-2678D9E41C20}"/>
              </a:ext>
            </a:extLst>
          </p:cNvPr>
          <p:cNvPicPr>
            <a:picLocks noChangeAspect="1"/>
          </p:cNvPicPr>
          <p:nvPr/>
        </p:nvPicPr>
        <p:blipFill>
          <a:blip r:embed="rId4"/>
          <a:stretch>
            <a:fillRect/>
          </a:stretch>
        </p:blipFill>
        <p:spPr>
          <a:xfrm>
            <a:off x="5349875" y="1615544"/>
            <a:ext cx="6464300" cy="4318000"/>
          </a:xfrm>
          <a:prstGeom prst="rect">
            <a:avLst/>
          </a:prstGeom>
        </p:spPr>
      </p:pic>
    </p:spTree>
    <p:extLst>
      <p:ext uri="{BB962C8B-B14F-4D97-AF65-F5344CB8AC3E}">
        <p14:creationId xmlns:p14="http://schemas.microsoft.com/office/powerpoint/2010/main" val="2075228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Failure to SEE</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sp>
        <p:nvSpPr>
          <p:cNvPr id="10" name="Rectangle 3">
            <a:extLst>
              <a:ext uri="{FF2B5EF4-FFF2-40B4-BE49-F238E27FC236}">
                <a16:creationId xmlns:a16="http://schemas.microsoft.com/office/drawing/2014/main" id="{7A9AD2F3-8280-6046-A58D-1B91159CFCF0}"/>
              </a:ext>
            </a:extLst>
          </p:cNvPr>
          <p:cNvSpPr>
            <a:spLocks noChangeArrowheads="1"/>
          </p:cNvSpPr>
          <p:nvPr/>
        </p:nvSpPr>
        <p:spPr bwMode="auto">
          <a:xfrm>
            <a:off x="490295" y="2683306"/>
            <a:ext cx="4541690" cy="2593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nSpc>
                <a:spcPts val="6500"/>
              </a:lnSpc>
              <a:spcBef>
                <a:spcPct val="0"/>
              </a:spcBef>
              <a:buNone/>
            </a:pPr>
            <a:r>
              <a:rPr lang="en-US" altLang="en-US" sz="6500" b="1" dirty="0">
                <a:latin typeface="Arial" charset="0"/>
              </a:rPr>
              <a:t>Create Contrast</a:t>
            </a:r>
            <a:endParaRPr lang="en-US" altLang="en-US" b="1" dirty="0">
              <a:latin typeface="Arial" charset="0"/>
            </a:endParaRPr>
          </a:p>
          <a:p>
            <a:pPr>
              <a:lnSpc>
                <a:spcPts val="6500"/>
              </a:lnSpc>
              <a:spcBef>
                <a:spcPct val="0"/>
              </a:spcBef>
              <a:buNone/>
            </a:pPr>
            <a:endParaRPr lang="en-US" altLang="en-US" sz="6500" b="1" dirty="0">
              <a:latin typeface="Arial" charset="0"/>
            </a:endParaRPr>
          </a:p>
        </p:txBody>
      </p:sp>
      <p:pic>
        <p:nvPicPr>
          <p:cNvPr id="3" name="Picture 2">
            <a:extLst>
              <a:ext uri="{FF2B5EF4-FFF2-40B4-BE49-F238E27FC236}">
                <a16:creationId xmlns:a16="http://schemas.microsoft.com/office/drawing/2014/main" id="{A7DC5B85-9758-3E4A-9117-47AB02370923}"/>
              </a:ext>
            </a:extLst>
          </p:cNvPr>
          <p:cNvPicPr>
            <a:picLocks noChangeAspect="1"/>
          </p:cNvPicPr>
          <p:nvPr/>
        </p:nvPicPr>
        <p:blipFill>
          <a:blip r:embed="rId4"/>
          <a:stretch>
            <a:fillRect/>
          </a:stretch>
        </p:blipFill>
        <p:spPr>
          <a:xfrm>
            <a:off x="5170411" y="1676399"/>
            <a:ext cx="6062162" cy="4041441"/>
          </a:xfrm>
          <a:prstGeom prst="rect">
            <a:avLst/>
          </a:prstGeom>
        </p:spPr>
      </p:pic>
    </p:spTree>
    <p:extLst>
      <p:ext uri="{BB962C8B-B14F-4D97-AF65-F5344CB8AC3E}">
        <p14:creationId xmlns:p14="http://schemas.microsoft.com/office/powerpoint/2010/main" val="909273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Failure to SEE</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sp>
        <p:nvSpPr>
          <p:cNvPr id="10" name="Rectangle 3">
            <a:extLst>
              <a:ext uri="{FF2B5EF4-FFF2-40B4-BE49-F238E27FC236}">
                <a16:creationId xmlns:a16="http://schemas.microsoft.com/office/drawing/2014/main" id="{7A9AD2F3-8280-6046-A58D-1B91159CFCF0}"/>
              </a:ext>
            </a:extLst>
          </p:cNvPr>
          <p:cNvSpPr>
            <a:spLocks noChangeArrowheads="1"/>
          </p:cNvSpPr>
          <p:nvPr/>
        </p:nvSpPr>
        <p:spPr bwMode="auto">
          <a:xfrm>
            <a:off x="490295" y="2683306"/>
            <a:ext cx="4541690" cy="1759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nSpc>
                <a:spcPts val="6500"/>
              </a:lnSpc>
              <a:spcBef>
                <a:spcPct val="0"/>
              </a:spcBef>
              <a:buNone/>
            </a:pPr>
            <a:r>
              <a:rPr lang="en-US" altLang="en-US" sz="6500" b="1" dirty="0">
                <a:latin typeface="Arial" charset="0"/>
              </a:rPr>
              <a:t>See It</a:t>
            </a:r>
            <a:endParaRPr lang="en-US" altLang="en-US" b="1" dirty="0">
              <a:latin typeface="Arial" charset="0"/>
            </a:endParaRPr>
          </a:p>
          <a:p>
            <a:pPr>
              <a:lnSpc>
                <a:spcPts val="6500"/>
              </a:lnSpc>
              <a:spcBef>
                <a:spcPct val="0"/>
              </a:spcBef>
              <a:buNone/>
            </a:pPr>
            <a:endParaRPr lang="en-US" altLang="en-US" sz="6500" b="1" dirty="0">
              <a:latin typeface="Arial" charset="0"/>
            </a:endParaRPr>
          </a:p>
        </p:txBody>
      </p:sp>
      <p:pic>
        <p:nvPicPr>
          <p:cNvPr id="8" name="Picture 7">
            <a:extLst>
              <a:ext uri="{FF2B5EF4-FFF2-40B4-BE49-F238E27FC236}">
                <a16:creationId xmlns:a16="http://schemas.microsoft.com/office/drawing/2014/main" id="{39844DC3-93D7-6C4B-822C-4A3CB121CC6B}"/>
              </a:ext>
            </a:extLst>
          </p:cNvPr>
          <p:cNvPicPr>
            <a:picLocks noChangeAspect="1"/>
          </p:cNvPicPr>
          <p:nvPr/>
        </p:nvPicPr>
        <p:blipFill>
          <a:blip r:embed="rId4"/>
          <a:stretch>
            <a:fillRect/>
          </a:stretch>
        </p:blipFill>
        <p:spPr>
          <a:xfrm>
            <a:off x="5541433" y="1586968"/>
            <a:ext cx="6032500" cy="4318000"/>
          </a:xfrm>
          <a:prstGeom prst="rect">
            <a:avLst/>
          </a:prstGeom>
        </p:spPr>
      </p:pic>
    </p:spTree>
    <p:extLst>
      <p:ext uri="{BB962C8B-B14F-4D97-AF65-F5344CB8AC3E}">
        <p14:creationId xmlns:p14="http://schemas.microsoft.com/office/powerpoint/2010/main" val="3419368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143" y="105308"/>
            <a:ext cx="12022657" cy="6752692"/>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3200" dirty="0"/>
          </a:p>
        </p:txBody>
      </p:sp>
      <p:sp>
        <p:nvSpPr>
          <p:cNvPr id="5" name="Rectangle 3"/>
          <p:cNvSpPr>
            <a:spLocks noChangeArrowheads="1"/>
          </p:cNvSpPr>
          <p:nvPr/>
        </p:nvSpPr>
        <p:spPr bwMode="auto">
          <a:xfrm>
            <a:off x="2670887" y="2151560"/>
            <a:ext cx="6867167" cy="925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lnSpc>
                <a:spcPts val="6500"/>
              </a:lnSpc>
              <a:spcBef>
                <a:spcPct val="0"/>
              </a:spcBef>
              <a:buFontTx/>
              <a:buNone/>
            </a:pPr>
            <a:r>
              <a:rPr lang="en-US" altLang="en-US" sz="6500" b="1" dirty="0">
                <a:solidFill>
                  <a:schemeClr val="bg1"/>
                </a:solidFill>
                <a:latin typeface="Arial" charset="0"/>
              </a:rPr>
              <a:t>Failure to </a:t>
            </a:r>
            <a:r>
              <a:rPr lang="en-US" altLang="en-US" sz="6500" b="1" dirty="0">
                <a:solidFill>
                  <a:srgbClr val="FFB310"/>
                </a:solidFill>
                <a:latin typeface="Arial" charset="0"/>
              </a:rPr>
              <a:t>MOVE.</a:t>
            </a:r>
            <a:endParaRPr lang="en-US" altLang="en-US" sz="6500" b="1" dirty="0">
              <a:solidFill>
                <a:schemeClr val="bg1"/>
              </a:solidFill>
              <a:latin typeface="Arial" charset="0"/>
            </a:endParaRPr>
          </a:p>
        </p:txBody>
      </p:sp>
      <p:sp>
        <p:nvSpPr>
          <p:cNvPr id="6" name="Rectangle 5">
            <a:extLst>
              <a:ext uri="{FF2B5EF4-FFF2-40B4-BE49-F238E27FC236}">
                <a16:creationId xmlns:a16="http://schemas.microsoft.com/office/drawing/2014/main" id="{1F0497AB-F83E-AF4D-8E3B-AF269F094471}"/>
              </a:ext>
            </a:extLst>
          </p:cNvPr>
          <p:cNvSpPr/>
          <p:nvPr/>
        </p:nvSpPr>
        <p:spPr>
          <a:xfrm>
            <a:off x="2217389" y="3227209"/>
            <a:ext cx="7155211" cy="1077218"/>
          </a:xfrm>
          <a:prstGeom prst="rect">
            <a:avLst/>
          </a:prstGeom>
        </p:spPr>
        <p:txBody>
          <a:bodyPr wrap="square">
            <a:spAutoFit/>
          </a:bodyPr>
          <a:lstStyle/>
          <a:p>
            <a:pPr lvl="2"/>
            <a:r>
              <a:rPr lang="en-US" sz="3200" b="1" dirty="0">
                <a:solidFill>
                  <a:schemeClr val="bg1"/>
                </a:solidFill>
              </a:rPr>
              <a:t>The new right thing is hard and we are not good at it</a:t>
            </a:r>
            <a:endParaRPr lang="en-US" sz="3200" dirty="0">
              <a:solidFill>
                <a:schemeClr val="bg1"/>
              </a:solidFill>
              <a:cs typeface="Arial" panose="020B0604020202020204" pitchFamily="34" charset="0"/>
            </a:endParaRPr>
          </a:p>
        </p:txBody>
      </p:sp>
    </p:spTree>
    <p:extLst>
      <p:ext uri="{BB962C8B-B14F-4D97-AF65-F5344CB8AC3E}">
        <p14:creationId xmlns:p14="http://schemas.microsoft.com/office/powerpoint/2010/main" val="3442658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Failure to MOVE</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sp>
        <p:nvSpPr>
          <p:cNvPr id="10" name="Rectangle 3">
            <a:extLst>
              <a:ext uri="{FF2B5EF4-FFF2-40B4-BE49-F238E27FC236}">
                <a16:creationId xmlns:a16="http://schemas.microsoft.com/office/drawing/2014/main" id="{7A9AD2F3-8280-6046-A58D-1B91159CFCF0}"/>
              </a:ext>
            </a:extLst>
          </p:cNvPr>
          <p:cNvSpPr>
            <a:spLocks noChangeArrowheads="1"/>
          </p:cNvSpPr>
          <p:nvPr/>
        </p:nvSpPr>
        <p:spPr bwMode="auto">
          <a:xfrm>
            <a:off x="2469580" y="2696295"/>
            <a:ext cx="7505692" cy="2593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nSpc>
                <a:spcPts val="6500"/>
              </a:lnSpc>
              <a:spcBef>
                <a:spcPct val="0"/>
              </a:spcBef>
              <a:buNone/>
            </a:pPr>
            <a:r>
              <a:rPr lang="en-US" altLang="en-US" sz="6500" b="1" dirty="0">
                <a:latin typeface="Arial" charset="0"/>
              </a:rPr>
              <a:t>Old Right Thing is New Wrong Thing</a:t>
            </a:r>
            <a:endParaRPr lang="en-US" altLang="en-US" b="1" dirty="0">
              <a:latin typeface="Arial" charset="0"/>
            </a:endParaRPr>
          </a:p>
          <a:p>
            <a:pPr>
              <a:lnSpc>
                <a:spcPts val="6500"/>
              </a:lnSpc>
              <a:spcBef>
                <a:spcPct val="0"/>
              </a:spcBef>
              <a:buNone/>
            </a:pPr>
            <a:endParaRPr lang="en-US" altLang="en-US" sz="6500" b="1" dirty="0">
              <a:latin typeface="Arial" charset="0"/>
            </a:endParaRPr>
          </a:p>
        </p:txBody>
      </p:sp>
    </p:spTree>
    <p:extLst>
      <p:ext uri="{BB962C8B-B14F-4D97-AF65-F5344CB8AC3E}">
        <p14:creationId xmlns:p14="http://schemas.microsoft.com/office/powerpoint/2010/main" val="1546490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Failure to MOVE</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pic>
        <p:nvPicPr>
          <p:cNvPr id="3" name="Picture 2">
            <a:extLst>
              <a:ext uri="{FF2B5EF4-FFF2-40B4-BE49-F238E27FC236}">
                <a16:creationId xmlns:a16="http://schemas.microsoft.com/office/drawing/2014/main" id="{9D902484-B5B8-FE4E-92DA-37497F4FB10B}"/>
              </a:ext>
            </a:extLst>
          </p:cNvPr>
          <p:cNvPicPr>
            <a:picLocks noChangeAspect="1"/>
          </p:cNvPicPr>
          <p:nvPr/>
        </p:nvPicPr>
        <p:blipFill>
          <a:blip r:embed="rId4"/>
          <a:stretch>
            <a:fillRect/>
          </a:stretch>
        </p:blipFill>
        <p:spPr>
          <a:xfrm>
            <a:off x="3089563" y="1815795"/>
            <a:ext cx="5960341" cy="3965785"/>
          </a:xfrm>
          <a:prstGeom prst="rect">
            <a:avLst/>
          </a:prstGeom>
        </p:spPr>
      </p:pic>
    </p:spTree>
    <p:extLst>
      <p:ext uri="{BB962C8B-B14F-4D97-AF65-F5344CB8AC3E}">
        <p14:creationId xmlns:p14="http://schemas.microsoft.com/office/powerpoint/2010/main" val="3047009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Failure to MOVE</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sp>
        <p:nvSpPr>
          <p:cNvPr id="10" name="Rectangle 3">
            <a:extLst>
              <a:ext uri="{FF2B5EF4-FFF2-40B4-BE49-F238E27FC236}">
                <a16:creationId xmlns:a16="http://schemas.microsoft.com/office/drawing/2014/main" id="{7A9AD2F3-8280-6046-A58D-1B91159CFCF0}"/>
              </a:ext>
            </a:extLst>
          </p:cNvPr>
          <p:cNvSpPr>
            <a:spLocks noChangeArrowheads="1"/>
          </p:cNvSpPr>
          <p:nvPr/>
        </p:nvSpPr>
        <p:spPr bwMode="auto">
          <a:xfrm>
            <a:off x="516090" y="2461633"/>
            <a:ext cx="4984600" cy="2593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nSpc>
                <a:spcPts val="6500"/>
              </a:lnSpc>
              <a:spcBef>
                <a:spcPct val="0"/>
              </a:spcBef>
              <a:buNone/>
            </a:pPr>
            <a:r>
              <a:rPr lang="en-US" altLang="en-US" sz="6500" b="1" dirty="0">
                <a:latin typeface="Arial" charset="0"/>
              </a:rPr>
              <a:t>Translate to Behaviors</a:t>
            </a:r>
            <a:endParaRPr lang="en-US" altLang="en-US" b="1" dirty="0">
              <a:latin typeface="Arial" charset="0"/>
            </a:endParaRPr>
          </a:p>
          <a:p>
            <a:pPr>
              <a:lnSpc>
                <a:spcPts val="6500"/>
              </a:lnSpc>
              <a:spcBef>
                <a:spcPct val="0"/>
              </a:spcBef>
              <a:buNone/>
            </a:pPr>
            <a:endParaRPr lang="en-US" altLang="en-US" sz="6500" b="1" dirty="0">
              <a:latin typeface="Arial" charset="0"/>
            </a:endParaRPr>
          </a:p>
        </p:txBody>
      </p:sp>
      <p:sp>
        <p:nvSpPr>
          <p:cNvPr id="11" name="Rectangle 10">
            <a:extLst>
              <a:ext uri="{FF2B5EF4-FFF2-40B4-BE49-F238E27FC236}">
                <a16:creationId xmlns:a16="http://schemas.microsoft.com/office/drawing/2014/main" id="{DE25F575-130C-5D46-8311-14D66DBCEA2B}"/>
              </a:ext>
            </a:extLst>
          </p:cNvPr>
          <p:cNvSpPr/>
          <p:nvPr/>
        </p:nvSpPr>
        <p:spPr>
          <a:xfrm>
            <a:off x="6044669" y="1826721"/>
            <a:ext cx="5386387" cy="4893647"/>
          </a:xfrm>
          <a:prstGeom prst="rect">
            <a:avLst/>
          </a:prstGeom>
        </p:spPr>
        <p:txBody>
          <a:bodyPr wrap="square">
            <a:spAutoFit/>
          </a:bodyPr>
          <a:lstStyle/>
          <a:p>
            <a:pPr lvl="2"/>
            <a:endParaRPr lang="en-US" sz="3200" dirty="0">
              <a:latin typeface="Arial" panose="020B0604020202020204" pitchFamily="34" charset="0"/>
              <a:cs typeface="Arial" panose="020B0604020202020204" pitchFamily="34" charset="0"/>
            </a:endParaRPr>
          </a:p>
          <a:p>
            <a:pPr marL="1428750" lvl="2" indent="-514350">
              <a:buFont typeface="+mj-lt"/>
              <a:buAutoNum type="arabicPeriod"/>
            </a:pPr>
            <a:r>
              <a:rPr lang="en-US" sz="3600" dirty="0">
                <a:latin typeface="Arial" panose="020B0604020202020204" pitchFamily="34" charset="0"/>
                <a:cs typeface="Arial" panose="020B0604020202020204" pitchFamily="34" charset="0"/>
              </a:rPr>
              <a:t>Vision to goals</a:t>
            </a:r>
          </a:p>
          <a:p>
            <a:pPr marL="1428750" lvl="2" indent="-514350">
              <a:buFont typeface="+mj-lt"/>
              <a:buAutoNum type="arabicPeriod"/>
            </a:pPr>
            <a:r>
              <a:rPr lang="en-US" sz="3600" dirty="0">
                <a:latin typeface="Arial" panose="020B0604020202020204" pitchFamily="34" charset="0"/>
                <a:cs typeface="Arial" panose="020B0604020202020204" pitchFamily="34" charset="0"/>
              </a:rPr>
              <a:t>Goals to actions</a:t>
            </a:r>
          </a:p>
          <a:p>
            <a:pPr marL="1428750" lvl="2" indent="-514350">
              <a:buFont typeface="+mj-lt"/>
              <a:buAutoNum type="arabicPeriod"/>
            </a:pPr>
            <a:r>
              <a:rPr lang="en-US" sz="3600" dirty="0">
                <a:latin typeface="Arial" panose="020B0604020202020204" pitchFamily="34" charset="0"/>
                <a:cs typeface="Arial" panose="020B0604020202020204" pitchFamily="34" charset="0"/>
              </a:rPr>
              <a:t>Systems that reward behaviors that lead to new outcomes</a:t>
            </a:r>
          </a:p>
          <a:p>
            <a:pPr marL="1428750" lvl="2" indent="-514350">
              <a:buFont typeface="+mj-lt"/>
              <a:buAutoNum type="arabicPeriod"/>
            </a:pPr>
            <a:endParaRPr lang="en-US" sz="3200" dirty="0">
              <a:latin typeface="Arial" panose="020B0604020202020204" pitchFamily="34" charset="0"/>
              <a:cs typeface="Arial" panose="020B0604020202020204" pitchFamily="34" charset="0"/>
            </a:endParaRPr>
          </a:p>
          <a:p>
            <a:pPr marL="1428750" lvl="2" indent="-514350">
              <a:buFont typeface="+mj-lt"/>
              <a:buAutoNum type="arabicPeriod"/>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2837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3381AE05-E003-134F-8047-AD046F895B96}"/>
              </a:ext>
            </a:extLst>
          </p:cNvPr>
          <p:cNvSpPr>
            <a:spLocks noChangeArrowheads="1"/>
          </p:cNvSpPr>
          <p:nvPr/>
        </p:nvSpPr>
        <p:spPr bwMode="auto">
          <a:xfrm>
            <a:off x="725381" y="728573"/>
            <a:ext cx="5376862"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000" b="1" dirty="0">
                <a:solidFill>
                  <a:srgbClr val="1B6EA1"/>
                </a:solidFill>
              </a:rPr>
              <a:t>HOW TO SUBMIT A QUESTION ON ZOOM</a:t>
            </a:r>
          </a:p>
        </p:txBody>
      </p:sp>
      <p:pic>
        <p:nvPicPr>
          <p:cNvPr id="7" name="Picture 6" descr="Attendee_Step3_QuestionAnsweredLive.png">
            <a:extLst>
              <a:ext uri="{FF2B5EF4-FFF2-40B4-BE49-F238E27FC236}">
                <a16:creationId xmlns:a16="http://schemas.microsoft.com/office/drawing/2014/main" id="{27395DEA-E2B1-524E-8CC2-CC5CE69FFFD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27435" y="391417"/>
            <a:ext cx="4736340" cy="5394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Q&amp;A bar.png">
            <a:extLst>
              <a:ext uri="{FF2B5EF4-FFF2-40B4-BE49-F238E27FC236}">
                <a16:creationId xmlns:a16="http://schemas.microsoft.com/office/drawing/2014/main" id="{A5F2B2DA-9D02-434D-82F7-F0FD9081C3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2702" y="3093186"/>
            <a:ext cx="3781425"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Donut 8">
            <a:extLst>
              <a:ext uri="{FF2B5EF4-FFF2-40B4-BE49-F238E27FC236}">
                <a16:creationId xmlns:a16="http://schemas.microsoft.com/office/drawing/2014/main" id="{2D2D009E-895F-274B-88AE-773216400157}"/>
              </a:ext>
            </a:extLst>
          </p:cNvPr>
          <p:cNvSpPr/>
          <p:nvPr/>
        </p:nvSpPr>
        <p:spPr>
          <a:xfrm>
            <a:off x="3128038" y="2871729"/>
            <a:ext cx="1074738" cy="1042988"/>
          </a:xfrm>
          <a:prstGeom prst="donut">
            <a:avLst>
              <a:gd name="adj" fmla="val 4252"/>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schemeClr val="tx1"/>
              </a:solidFill>
            </a:endParaRPr>
          </a:p>
        </p:txBody>
      </p:sp>
      <p:pic>
        <p:nvPicPr>
          <p:cNvPr id="10" name="Picture 8" descr="gbsn-logo-big.png">
            <a:extLst>
              <a:ext uri="{FF2B5EF4-FFF2-40B4-BE49-F238E27FC236}">
                <a16:creationId xmlns:a16="http://schemas.microsoft.com/office/drawing/2014/main" id="{00CC1E17-ED22-C942-B4AE-ED6C94D04D5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01414" y="6162209"/>
            <a:ext cx="1703388"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20749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143" y="105308"/>
            <a:ext cx="12022657" cy="6752692"/>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3200" dirty="0"/>
          </a:p>
        </p:txBody>
      </p:sp>
      <p:sp>
        <p:nvSpPr>
          <p:cNvPr id="5" name="Rectangle 3"/>
          <p:cNvSpPr>
            <a:spLocks noChangeArrowheads="1"/>
          </p:cNvSpPr>
          <p:nvPr/>
        </p:nvSpPr>
        <p:spPr bwMode="auto">
          <a:xfrm>
            <a:off x="2614441" y="2555760"/>
            <a:ext cx="7330363" cy="925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lnSpc>
                <a:spcPts val="6500"/>
              </a:lnSpc>
              <a:spcBef>
                <a:spcPct val="0"/>
              </a:spcBef>
              <a:buFontTx/>
              <a:buNone/>
            </a:pPr>
            <a:r>
              <a:rPr lang="en-US" altLang="en-US" sz="6500" b="1" dirty="0">
                <a:solidFill>
                  <a:schemeClr val="bg1"/>
                </a:solidFill>
                <a:latin typeface="Arial" charset="0"/>
              </a:rPr>
              <a:t>Failure to </a:t>
            </a:r>
            <a:r>
              <a:rPr lang="en-US" altLang="en-US" sz="6500" b="1" dirty="0">
                <a:solidFill>
                  <a:srgbClr val="FFB310"/>
                </a:solidFill>
                <a:latin typeface="Arial" charset="0"/>
              </a:rPr>
              <a:t>FINISH.</a:t>
            </a:r>
            <a:endParaRPr lang="en-US" altLang="en-US" sz="6500" b="1" dirty="0">
              <a:solidFill>
                <a:schemeClr val="bg1"/>
              </a:solidFill>
              <a:latin typeface="Arial" charset="0"/>
            </a:endParaRPr>
          </a:p>
        </p:txBody>
      </p:sp>
      <p:sp>
        <p:nvSpPr>
          <p:cNvPr id="6" name="Rectangle 5">
            <a:extLst>
              <a:ext uri="{FF2B5EF4-FFF2-40B4-BE49-F238E27FC236}">
                <a16:creationId xmlns:a16="http://schemas.microsoft.com/office/drawing/2014/main" id="{1F0497AB-F83E-AF4D-8E3B-AF269F094471}"/>
              </a:ext>
            </a:extLst>
          </p:cNvPr>
          <p:cNvSpPr/>
          <p:nvPr/>
        </p:nvSpPr>
        <p:spPr>
          <a:xfrm>
            <a:off x="2614441" y="3818495"/>
            <a:ext cx="7155211" cy="584775"/>
          </a:xfrm>
          <a:prstGeom prst="rect">
            <a:avLst/>
          </a:prstGeom>
        </p:spPr>
        <p:txBody>
          <a:bodyPr wrap="square">
            <a:spAutoFit/>
          </a:bodyPr>
          <a:lstStyle/>
          <a:p>
            <a:pPr lvl="2"/>
            <a:r>
              <a:rPr lang="en-US" sz="3200" b="1" dirty="0">
                <a:solidFill>
                  <a:schemeClr val="bg1"/>
                </a:solidFill>
              </a:rPr>
              <a:t>The finish line is too far away</a:t>
            </a:r>
            <a:endParaRPr lang="en-US" sz="3200" dirty="0">
              <a:solidFill>
                <a:schemeClr val="bg1"/>
              </a:solidFill>
              <a:cs typeface="Arial" panose="020B0604020202020204" pitchFamily="34" charset="0"/>
            </a:endParaRPr>
          </a:p>
        </p:txBody>
      </p:sp>
    </p:spTree>
    <p:extLst>
      <p:ext uri="{BB962C8B-B14F-4D97-AF65-F5344CB8AC3E}">
        <p14:creationId xmlns:p14="http://schemas.microsoft.com/office/powerpoint/2010/main" val="3643931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Failure to FINISH</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pic>
        <p:nvPicPr>
          <p:cNvPr id="3" name="Picture 2">
            <a:extLst>
              <a:ext uri="{FF2B5EF4-FFF2-40B4-BE49-F238E27FC236}">
                <a16:creationId xmlns:a16="http://schemas.microsoft.com/office/drawing/2014/main" id="{FD8BDDB6-CAA5-1443-9C43-5B30FF2E1895}"/>
              </a:ext>
            </a:extLst>
          </p:cNvPr>
          <p:cNvPicPr>
            <a:picLocks noChangeAspect="1"/>
          </p:cNvPicPr>
          <p:nvPr/>
        </p:nvPicPr>
        <p:blipFill>
          <a:blip r:embed="rId4"/>
          <a:stretch>
            <a:fillRect/>
          </a:stretch>
        </p:blipFill>
        <p:spPr>
          <a:xfrm>
            <a:off x="3352801" y="1801985"/>
            <a:ext cx="5794086" cy="3855165"/>
          </a:xfrm>
          <a:prstGeom prst="rect">
            <a:avLst/>
          </a:prstGeom>
        </p:spPr>
      </p:pic>
    </p:spTree>
    <p:extLst>
      <p:ext uri="{BB962C8B-B14F-4D97-AF65-F5344CB8AC3E}">
        <p14:creationId xmlns:p14="http://schemas.microsoft.com/office/powerpoint/2010/main" val="4267615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Failure to FINISH</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sp>
        <p:nvSpPr>
          <p:cNvPr id="10" name="Rectangle 3">
            <a:extLst>
              <a:ext uri="{FF2B5EF4-FFF2-40B4-BE49-F238E27FC236}">
                <a16:creationId xmlns:a16="http://schemas.microsoft.com/office/drawing/2014/main" id="{7A9AD2F3-8280-6046-A58D-1B91159CFCF0}"/>
              </a:ext>
            </a:extLst>
          </p:cNvPr>
          <p:cNvSpPr>
            <a:spLocks noChangeArrowheads="1"/>
          </p:cNvSpPr>
          <p:nvPr/>
        </p:nvSpPr>
        <p:spPr bwMode="auto">
          <a:xfrm>
            <a:off x="516089" y="2461633"/>
            <a:ext cx="6027585" cy="3426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nSpc>
                <a:spcPts val="6500"/>
              </a:lnSpc>
              <a:spcBef>
                <a:spcPct val="0"/>
              </a:spcBef>
              <a:buNone/>
            </a:pPr>
            <a:r>
              <a:rPr lang="en-US" altLang="en-US" sz="6500" b="1" dirty="0">
                <a:latin typeface="Arial" charset="0"/>
              </a:rPr>
              <a:t>Make Reinforcement</a:t>
            </a:r>
          </a:p>
          <a:p>
            <a:pPr>
              <a:lnSpc>
                <a:spcPts val="6500"/>
              </a:lnSpc>
              <a:spcBef>
                <a:spcPct val="0"/>
              </a:spcBef>
              <a:buNone/>
            </a:pPr>
            <a:r>
              <a:rPr lang="en-US" altLang="en-US" sz="6500" b="1" dirty="0">
                <a:latin typeface="Arial" charset="0"/>
              </a:rPr>
              <a:t>Close</a:t>
            </a:r>
            <a:endParaRPr lang="en-US" altLang="en-US" b="1" dirty="0">
              <a:latin typeface="Arial" charset="0"/>
            </a:endParaRPr>
          </a:p>
          <a:p>
            <a:pPr>
              <a:lnSpc>
                <a:spcPts val="6500"/>
              </a:lnSpc>
              <a:spcBef>
                <a:spcPct val="0"/>
              </a:spcBef>
              <a:buNone/>
            </a:pPr>
            <a:endParaRPr lang="en-US" altLang="en-US" sz="6500" b="1" dirty="0">
              <a:latin typeface="Arial" charset="0"/>
            </a:endParaRPr>
          </a:p>
        </p:txBody>
      </p:sp>
      <p:sp>
        <p:nvSpPr>
          <p:cNvPr id="11" name="Rectangle 10">
            <a:extLst>
              <a:ext uri="{FF2B5EF4-FFF2-40B4-BE49-F238E27FC236}">
                <a16:creationId xmlns:a16="http://schemas.microsoft.com/office/drawing/2014/main" id="{DE25F575-130C-5D46-8311-14D66DBCEA2B}"/>
              </a:ext>
            </a:extLst>
          </p:cNvPr>
          <p:cNvSpPr/>
          <p:nvPr/>
        </p:nvSpPr>
        <p:spPr>
          <a:xfrm>
            <a:off x="6387569" y="2069608"/>
            <a:ext cx="5386387" cy="3046988"/>
          </a:xfrm>
          <a:prstGeom prst="rect">
            <a:avLst/>
          </a:prstGeom>
        </p:spPr>
        <p:txBody>
          <a:bodyPr wrap="square">
            <a:spAutoFit/>
          </a:bodyPr>
          <a:lstStyle/>
          <a:p>
            <a:pPr lvl="2"/>
            <a:endParaRPr lang="en-US" sz="3200" dirty="0">
              <a:latin typeface="Arial" panose="020B0604020202020204" pitchFamily="34" charset="0"/>
              <a:cs typeface="Arial" panose="020B0604020202020204" pitchFamily="34" charset="0"/>
            </a:endParaRPr>
          </a:p>
          <a:p>
            <a:pPr lvl="2"/>
            <a:r>
              <a:rPr lang="en-US" sz="3200" b="1" dirty="0"/>
              <a:t>"proximate factors drive people's behavior significantly more than distant factors”</a:t>
            </a:r>
            <a:endParaRPr lang="en-US" sz="3200" dirty="0">
              <a:cs typeface="Arial" panose="020B0604020202020204" pitchFamily="34" charset="0"/>
            </a:endParaRPr>
          </a:p>
          <a:p>
            <a:pPr marL="1428750" lvl="2" indent="-514350">
              <a:buFont typeface="+mj-lt"/>
              <a:buAutoNum type="arabicPeriod"/>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7077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Failure to FINISH</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pic>
        <p:nvPicPr>
          <p:cNvPr id="3" name="Picture 2">
            <a:extLst>
              <a:ext uri="{FF2B5EF4-FFF2-40B4-BE49-F238E27FC236}">
                <a16:creationId xmlns:a16="http://schemas.microsoft.com/office/drawing/2014/main" id="{EBA93D74-3587-804E-A257-454BB4F72EC5}"/>
              </a:ext>
            </a:extLst>
          </p:cNvPr>
          <p:cNvPicPr>
            <a:picLocks noChangeAspect="1"/>
          </p:cNvPicPr>
          <p:nvPr/>
        </p:nvPicPr>
        <p:blipFill>
          <a:blip r:embed="rId4"/>
          <a:stretch>
            <a:fillRect/>
          </a:stretch>
        </p:blipFill>
        <p:spPr>
          <a:xfrm>
            <a:off x="281310" y="1676399"/>
            <a:ext cx="5709909" cy="3806606"/>
          </a:xfrm>
          <a:prstGeom prst="rect">
            <a:avLst/>
          </a:prstGeom>
        </p:spPr>
      </p:pic>
      <p:pic>
        <p:nvPicPr>
          <p:cNvPr id="12" name="Picture 11">
            <a:extLst>
              <a:ext uri="{FF2B5EF4-FFF2-40B4-BE49-F238E27FC236}">
                <a16:creationId xmlns:a16="http://schemas.microsoft.com/office/drawing/2014/main" id="{4B54E290-917A-B44B-B5B7-8AB52A12195C}"/>
              </a:ext>
            </a:extLst>
          </p:cNvPr>
          <p:cNvPicPr>
            <a:picLocks noChangeAspect="1"/>
          </p:cNvPicPr>
          <p:nvPr/>
        </p:nvPicPr>
        <p:blipFill>
          <a:blip r:embed="rId5"/>
          <a:stretch>
            <a:fillRect/>
          </a:stretch>
        </p:blipFill>
        <p:spPr>
          <a:xfrm>
            <a:off x="6087533" y="1676399"/>
            <a:ext cx="5841231" cy="3806606"/>
          </a:xfrm>
          <a:prstGeom prst="rect">
            <a:avLst/>
          </a:prstGeom>
        </p:spPr>
      </p:pic>
    </p:spTree>
    <p:extLst>
      <p:ext uri="{BB962C8B-B14F-4D97-AF65-F5344CB8AC3E}">
        <p14:creationId xmlns:p14="http://schemas.microsoft.com/office/powerpoint/2010/main" val="2941644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Leading Change </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sp>
        <p:nvSpPr>
          <p:cNvPr id="10" name="Rectangle 3">
            <a:extLst>
              <a:ext uri="{FF2B5EF4-FFF2-40B4-BE49-F238E27FC236}">
                <a16:creationId xmlns:a16="http://schemas.microsoft.com/office/drawing/2014/main" id="{7A9AD2F3-8280-6046-A58D-1B91159CFCF0}"/>
              </a:ext>
            </a:extLst>
          </p:cNvPr>
          <p:cNvSpPr>
            <a:spLocks noChangeArrowheads="1"/>
          </p:cNvSpPr>
          <p:nvPr/>
        </p:nvSpPr>
        <p:spPr bwMode="auto">
          <a:xfrm>
            <a:off x="301773" y="2044854"/>
            <a:ext cx="7170590" cy="3426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nSpc>
                <a:spcPts val="6500"/>
              </a:lnSpc>
              <a:spcBef>
                <a:spcPct val="0"/>
              </a:spcBef>
              <a:buNone/>
            </a:pPr>
            <a:r>
              <a:rPr lang="en-US" altLang="en-US" sz="6500" b="1" dirty="0">
                <a:latin typeface="Arial" charset="0"/>
              </a:rPr>
              <a:t>It Starts With One</a:t>
            </a:r>
          </a:p>
          <a:p>
            <a:pPr>
              <a:lnSpc>
                <a:spcPts val="6500"/>
              </a:lnSpc>
              <a:spcBef>
                <a:spcPct val="0"/>
              </a:spcBef>
              <a:buNone/>
            </a:pPr>
            <a:r>
              <a:rPr lang="en-US" altLang="en-US" sz="6500" b="1" dirty="0" err="1">
                <a:latin typeface="Arial" charset="0"/>
              </a:rPr>
              <a:t>Gregersen</a:t>
            </a:r>
            <a:r>
              <a:rPr lang="en-US" altLang="en-US" sz="6500" b="1" dirty="0">
                <a:latin typeface="Arial" charset="0"/>
              </a:rPr>
              <a:t> &amp;</a:t>
            </a:r>
          </a:p>
          <a:p>
            <a:pPr>
              <a:lnSpc>
                <a:spcPts val="6500"/>
              </a:lnSpc>
              <a:spcBef>
                <a:spcPct val="0"/>
              </a:spcBef>
              <a:buNone/>
            </a:pPr>
            <a:r>
              <a:rPr lang="en-US" altLang="en-US" sz="6500" b="1" dirty="0">
                <a:latin typeface="Arial" charset="0"/>
              </a:rPr>
              <a:t>Black </a:t>
            </a:r>
            <a:r>
              <a:rPr lang="en-US" altLang="en-US" b="1" dirty="0">
                <a:latin typeface="Arial" charset="0"/>
              </a:rPr>
              <a:t>(</a:t>
            </a:r>
            <a:r>
              <a:rPr lang="en-US" altLang="en-US" b="1" dirty="0">
                <a:latin typeface="Arial" charset="0"/>
                <a:hlinkClick r:id="rId4"/>
              </a:rPr>
              <a:t>here</a:t>
            </a:r>
            <a:r>
              <a:rPr lang="en-US" altLang="en-US" b="1" dirty="0">
                <a:latin typeface="Arial" charset="0"/>
              </a:rPr>
              <a:t>)</a:t>
            </a:r>
          </a:p>
          <a:p>
            <a:pPr>
              <a:lnSpc>
                <a:spcPts val="6500"/>
              </a:lnSpc>
              <a:spcBef>
                <a:spcPct val="0"/>
              </a:spcBef>
              <a:buNone/>
            </a:pPr>
            <a:endParaRPr lang="en-US" altLang="en-US" sz="6500" b="1" dirty="0">
              <a:latin typeface="Arial" charset="0"/>
            </a:endParaRPr>
          </a:p>
        </p:txBody>
      </p:sp>
      <p:sp>
        <p:nvSpPr>
          <p:cNvPr id="12" name="Rectangle 11">
            <a:extLst>
              <a:ext uri="{FF2B5EF4-FFF2-40B4-BE49-F238E27FC236}">
                <a16:creationId xmlns:a16="http://schemas.microsoft.com/office/drawing/2014/main" id="{C7AF64D5-B70C-1248-A042-6957FD96D884}"/>
              </a:ext>
            </a:extLst>
          </p:cNvPr>
          <p:cNvSpPr/>
          <p:nvPr/>
        </p:nvSpPr>
        <p:spPr>
          <a:xfrm>
            <a:off x="6043608" y="2679381"/>
            <a:ext cx="7837477" cy="3231654"/>
          </a:xfrm>
          <a:prstGeom prst="rect">
            <a:avLst/>
          </a:prstGeom>
        </p:spPr>
        <p:txBody>
          <a:bodyPr wrap="square">
            <a:spAutoFit/>
          </a:bodyPr>
          <a:lstStyle/>
          <a:p>
            <a:pPr lvl="2"/>
            <a:endParaRPr lang="en-US" sz="3200" dirty="0">
              <a:latin typeface="Arial" panose="020B0604020202020204" pitchFamily="34" charset="0"/>
              <a:cs typeface="Arial" panose="020B0604020202020204" pitchFamily="34" charset="0"/>
            </a:endParaRPr>
          </a:p>
          <a:p>
            <a:pPr marL="1428750" lvl="2" indent="-514350">
              <a:buFont typeface="+mj-lt"/>
              <a:buAutoNum type="arabicPeriod"/>
            </a:pPr>
            <a:r>
              <a:rPr lang="en-US" sz="3600" dirty="0">
                <a:latin typeface="Arial" panose="020B0604020202020204" pitchFamily="34" charset="0"/>
                <a:cs typeface="Arial" panose="020B0604020202020204" pitchFamily="34" charset="0"/>
              </a:rPr>
              <a:t>Failure to </a:t>
            </a:r>
            <a:r>
              <a:rPr lang="en-US" sz="3600" dirty="0">
                <a:solidFill>
                  <a:srgbClr val="FF0000"/>
                </a:solidFill>
                <a:latin typeface="Arial" panose="020B0604020202020204" pitchFamily="34" charset="0"/>
                <a:cs typeface="Arial" panose="020B0604020202020204" pitchFamily="34" charset="0"/>
              </a:rPr>
              <a:t>SEE</a:t>
            </a:r>
          </a:p>
          <a:p>
            <a:pPr marL="1428750" lvl="2" indent="-514350">
              <a:buFont typeface="+mj-lt"/>
              <a:buAutoNum type="arabicPeriod"/>
            </a:pPr>
            <a:r>
              <a:rPr lang="en-US" sz="3600" dirty="0">
                <a:latin typeface="Arial" panose="020B0604020202020204" pitchFamily="34" charset="0"/>
                <a:cs typeface="Arial" panose="020B0604020202020204" pitchFamily="34" charset="0"/>
              </a:rPr>
              <a:t>Failure to </a:t>
            </a:r>
            <a:r>
              <a:rPr lang="en-US" sz="3600" dirty="0">
                <a:solidFill>
                  <a:srgbClr val="FF0000"/>
                </a:solidFill>
                <a:latin typeface="Arial" panose="020B0604020202020204" pitchFamily="34" charset="0"/>
                <a:cs typeface="Arial" panose="020B0604020202020204" pitchFamily="34" charset="0"/>
              </a:rPr>
              <a:t>MOVE</a:t>
            </a:r>
          </a:p>
          <a:p>
            <a:pPr marL="1428750" lvl="2" indent="-514350">
              <a:buFont typeface="+mj-lt"/>
              <a:buAutoNum type="arabicPeriod"/>
            </a:pPr>
            <a:r>
              <a:rPr lang="en-US" sz="3600" dirty="0">
                <a:latin typeface="Arial" panose="020B0604020202020204" pitchFamily="34" charset="0"/>
                <a:cs typeface="Arial" panose="020B0604020202020204" pitchFamily="34" charset="0"/>
              </a:rPr>
              <a:t>Failure to </a:t>
            </a:r>
            <a:r>
              <a:rPr lang="en-US" sz="3600" dirty="0">
                <a:solidFill>
                  <a:srgbClr val="FF0000"/>
                </a:solidFill>
                <a:latin typeface="Arial" panose="020B0604020202020204" pitchFamily="34" charset="0"/>
                <a:cs typeface="Arial" panose="020B0604020202020204" pitchFamily="34" charset="0"/>
              </a:rPr>
              <a:t>FINISH</a:t>
            </a:r>
          </a:p>
          <a:p>
            <a:pPr marL="1428750" lvl="2" indent="-514350">
              <a:buFont typeface="+mj-lt"/>
              <a:buAutoNum type="arabicPeriod"/>
            </a:pPr>
            <a:endParaRPr lang="en-US" sz="3200" dirty="0">
              <a:latin typeface="Arial" panose="020B0604020202020204" pitchFamily="34" charset="0"/>
              <a:cs typeface="Arial" panose="020B0604020202020204" pitchFamily="34" charset="0"/>
            </a:endParaRPr>
          </a:p>
          <a:p>
            <a:pPr marL="1428750" lvl="2" indent="-514350">
              <a:buFont typeface="+mj-lt"/>
              <a:buAutoNum type="arabicPeriod"/>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0637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83709" y="2476835"/>
            <a:ext cx="3444088" cy="3026838"/>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448316" y="2476835"/>
            <a:ext cx="3444088" cy="3026838"/>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8272804" y="2476835"/>
            <a:ext cx="3444088" cy="3026838"/>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alphaModFix amt="17000"/>
          </a:blip>
          <a:stretch>
            <a:fillRect/>
          </a:stretch>
        </p:blipFill>
        <p:spPr>
          <a:xfrm>
            <a:off x="985839" y="1043400"/>
            <a:ext cx="9158287" cy="5218496"/>
          </a:xfrm>
          <a:prstGeom prst="rect">
            <a:avLst/>
          </a:prstGeom>
        </p:spPr>
      </p:pic>
      <p:grpSp>
        <p:nvGrpSpPr>
          <p:cNvPr id="6" name="Group 5"/>
          <p:cNvGrpSpPr/>
          <p:nvPr/>
        </p:nvGrpSpPr>
        <p:grpSpPr>
          <a:xfrm>
            <a:off x="1753789" y="1968539"/>
            <a:ext cx="822960" cy="822960"/>
            <a:chOff x="-3085300" y="5650127"/>
            <a:chExt cx="959175" cy="959175"/>
          </a:xfrm>
        </p:grpSpPr>
        <p:sp>
          <p:nvSpPr>
            <p:cNvPr id="7" name="Oval 6"/>
            <p:cNvSpPr/>
            <p:nvPr/>
          </p:nvSpPr>
          <p:spPr>
            <a:xfrm>
              <a:off x="-3085300" y="5650127"/>
              <a:ext cx="959175" cy="959175"/>
            </a:xfrm>
            <a:prstGeom prst="ellipse">
              <a:avLst/>
            </a:prstGeom>
            <a:solidFill>
              <a:srgbClr val="F3C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icons-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2913" y="5672514"/>
              <a:ext cx="914400" cy="914400"/>
            </a:xfrm>
            <a:prstGeom prst="rect">
              <a:avLst/>
            </a:prstGeom>
          </p:spPr>
        </p:pic>
      </p:grpSp>
      <p:grpSp>
        <p:nvGrpSpPr>
          <p:cNvPr id="9" name="Group 8"/>
          <p:cNvGrpSpPr/>
          <p:nvPr/>
        </p:nvGrpSpPr>
        <p:grpSpPr>
          <a:xfrm>
            <a:off x="5676187" y="1968540"/>
            <a:ext cx="822960" cy="822960"/>
            <a:chOff x="2827820" y="7704133"/>
            <a:chExt cx="959175" cy="959175"/>
          </a:xfrm>
        </p:grpSpPr>
        <p:sp>
          <p:nvSpPr>
            <p:cNvPr id="10" name="Oval 9"/>
            <p:cNvSpPr/>
            <p:nvPr/>
          </p:nvSpPr>
          <p:spPr>
            <a:xfrm>
              <a:off x="2827820" y="7704133"/>
              <a:ext cx="959175" cy="959175"/>
            </a:xfrm>
            <a:prstGeom prst="ellipse">
              <a:avLst/>
            </a:prstGeom>
            <a:solidFill>
              <a:srgbClr val="F3C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icons-0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0207" y="7726520"/>
              <a:ext cx="914400" cy="914400"/>
            </a:xfrm>
            <a:prstGeom prst="rect">
              <a:avLst/>
            </a:prstGeom>
          </p:spPr>
        </p:pic>
      </p:grpSp>
      <p:grpSp>
        <p:nvGrpSpPr>
          <p:cNvPr id="12" name="Group 11"/>
          <p:cNvGrpSpPr/>
          <p:nvPr/>
        </p:nvGrpSpPr>
        <p:grpSpPr>
          <a:xfrm>
            <a:off x="9588457" y="1968541"/>
            <a:ext cx="822960" cy="822960"/>
            <a:chOff x="-3085300" y="7704133"/>
            <a:chExt cx="959175" cy="959175"/>
          </a:xfrm>
        </p:grpSpPr>
        <p:sp>
          <p:nvSpPr>
            <p:cNvPr id="13" name="Oval 12"/>
            <p:cNvSpPr/>
            <p:nvPr/>
          </p:nvSpPr>
          <p:spPr>
            <a:xfrm>
              <a:off x="-3085300" y="7704133"/>
              <a:ext cx="959175" cy="959175"/>
            </a:xfrm>
            <a:prstGeom prst="ellipse">
              <a:avLst/>
            </a:prstGeom>
            <a:solidFill>
              <a:srgbClr val="F3C8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icons-0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62913" y="7726520"/>
              <a:ext cx="914400" cy="914400"/>
            </a:xfrm>
            <a:prstGeom prst="rect">
              <a:avLst/>
            </a:prstGeom>
          </p:spPr>
        </p:pic>
      </p:grpSp>
      <p:sp>
        <p:nvSpPr>
          <p:cNvPr id="15" name="TextBox 14"/>
          <p:cNvSpPr txBox="1"/>
          <p:nvPr/>
        </p:nvSpPr>
        <p:spPr>
          <a:xfrm>
            <a:off x="543312" y="3019148"/>
            <a:ext cx="3243914" cy="2062103"/>
          </a:xfrm>
          <a:prstGeom prst="rect">
            <a:avLst/>
          </a:prstGeom>
          <a:noFill/>
        </p:spPr>
        <p:txBody>
          <a:bodyPr wrap="square" rtlCol="0">
            <a:spAutoFit/>
          </a:bodyPr>
          <a:lstStyle/>
          <a:p>
            <a:pPr algn="ctr"/>
            <a:r>
              <a:rPr lang="en-US" sz="2200" i="1" dirty="0">
                <a:solidFill>
                  <a:schemeClr val="bg1"/>
                </a:solidFill>
                <a:latin typeface="Calibri" charset="0"/>
                <a:ea typeface="Calibri" charset="0"/>
                <a:cs typeface="Calibri" charset="0"/>
              </a:rPr>
              <a:t>Specialized</a:t>
            </a:r>
          </a:p>
          <a:p>
            <a:pPr algn="ctr"/>
            <a:r>
              <a:rPr lang="en-US" sz="4000" i="1" dirty="0">
                <a:solidFill>
                  <a:srgbClr val="FFC82E"/>
                </a:solidFill>
                <a:latin typeface="Calibri" charset="0"/>
                <a:ea typeface="Calibri" charset="0"/>
                <a:cs typeface="Calibri" charset="0"/>
              </a:rPr>
              <a:t> 30 credit</a:t>
            </a:r>
          </a:p>
          <a:p>
            <a:pPr algn="ctr"/>
            <a:r>
              <a:rPr lang="en-US" sz="2200" i="1" dirty="0">
                <a:solidFill>
                  <a:schemeClr val="bg1"/>
                </a:solidFill>
                <a:latin typeface="Calibri" charset="0"/>
                <a:ea typeface="Calibri" charset="0"/>
                <a:cs typeface="Calibri" charset="0"/>
              </a:rPr>
              <a:t> degree program, focused on applied leadership &amp; management</a:t>
            </a:r>
          </a:p>
        </p:txBody>
      </p:sp>
      <p:sp>
        <p:nvSpPr>
          <p:cNvPr id="16" name="TextBox 15"/>
          <p:cNvSpPr txBox="1"/>
          <p:nvPr/>
        </p:nvSpPr>
        <p:spPr>
          <a:xfrm>
            <a:off x="4525000" y="3010688"/>
            <a:ext cx="3148484" cy="1754326"/>
          </a:xfrm>
          <a:prstGeom prst="rect">
            <a:avLst/>
          </a:prstGeom>
          <a:noFill/>
        </p:spPr>
        <p:txBody>
          <a:bodyPr wrap="square" rtlCol="0">
            <a:spAutoFit/>
          </a:bodyPr>
          <a:lstStyle/>
          <a:p>
            <a:pPr algn="ctr"/>
            <a:r>
              <a:rPr lang="en-US" sz="2400" i="1" dirty="0">
                <a:solidFill>
                  <a:srgbClr val="FFFFFF"/>
                </a:solidFill>
                <a:latin typeface="Calibri" charset="0"/>
                <a:ea typeface="Calibri" charset="0"/>
                <a:cs typeface="Calibri" charset="0"/>
              </a:rPr>
              <a:t>Delivered in </a:t>
            </a:r>
          </a:p>
          <a:p>
            <a:pPr algn="ctr"/>
            <a:r>
              <a:rPr lang="en-US" sz="3600" i="1" dirty="0">
                <a:solidFill>
                  <a:srgbClr val="FFC82E"/>
                </a:solidFill>
                <a:latin typeface="Calibri" charset="0"/>
                <a:ea typeface="Calibri" charset="0"/>
                <a:cs typeface="Calibri" charset="0"/>
              </a:rPr>
              <a:t>Online format</a:t>
            </a:r>
          </a:p>
          <a:p>
            <a:pPr algn="ctr"/>
            <a:r>
              <a:rPr lang="en-US" sz="2400" i="1" dirty="0">
                <a:solidFill>
                  <a:srgbClr val="FFFFFF"/>
                </a:solidFill>
                <a:latin typeface="Calibri" charset="0"/>
                <a:ea typeface="Calibri" charset="0"/>
                <a:cs typeface="Calibri" charset="0"/>
              </a:rPr>
              <a:t>with optional </a:t>
            </a:r>
          </a:p>
          <a:p>
            <a:pPr algn="ctr"/>
            <a:r>
              <a:rPr lang="en-US" sz="2400" i="1" dirty="0">
                <a:solidFill>
                  <a:srgbClr val="FFFFFF"/>
                </a:solidFill>
                <a:latin typeface="Calibri" charset="0"/>
                <a:ea typeface="Calibri" charset="0"/>
                <a:cs typeface="Calibri" charset="0"/>
              </a:rPr>
              <a:t>in-person experiences</a:t>
            </a:r>
          </a:p>
        </p:txBody>
      </p:sp>
      <p:sp>
        <p:nvSpPr>
          <p:cNvPr id="17" name="TextBox 16"/>
          <p:cNvSpPr txBox="1"/>
          <p:nvPr/>
        </p:nvSpPr>
        <p:spPr>
          <a:xfrm>
            <a:off x="8409032" y="3030320"/>
            <a:ext cx="3171631" cy="2923877"/>
          </a:xfrm>
          <a:prstGeom prst="rect">
            <a:avLst/>
          </a:prstGeom>
          <a:noFill/>
        </p:spPr>
        <p:txBody>
          <a:bodyPr wrap="square" rtlCol="0">
            <a:spAutoFit/>
          </a:bodyPr>
          <a:lstStyle/>
          <a:p>
            <a:pPr algn="ctr"/>
            <a:r>
              <a:rPr lang="en-US" sz="2400" i="1" dirty="0">
                <a:solidFill>
                  <a:srgbClr val="FFFFFF"/>
                </a:solidFill>
                <a:latin typeface="Calibri" charset="0"/>
                <a:ea typeface="Calibri" charset="0"/>
                <a:cs typeface="Calibri" charset="0"/>
              </a:rPr>
              <a:t>Accessible price point</a:t>
            </a:r>
          </a:p>
          <a:p>
            <a:pPr algn="ctr"/>
            <a:r>
              <a:rPr lang="en-US" sz="4000" i="1" baseline="30000" dirty="0">
                <a:solidFill>
                  <a:srgbClr val="FFC82E"/>
                </a:solidFill>
                <a:latin typeface="Calibri" charset="0"/>
                <a:ea typeface="Calibri" charset="0"/>
                <a:cs typeface="Calibri" charset="0"/>
              </a:rPr>
              <a:t>$</a:t>
            </a:r>
            <a:r>
              <a:rPr lang="en-US" sz="4000" i="1" dirty="0">
                <a:solidFill>
                  <a:srgbClr val="FFC82E"/>
                </a:solidFill>
                <a:latin typeface="Calibri" charset="0"/>
                <a:ea typeface="Calibri" charset="0"/>
                <a:cs typeface="Calibri" charset="0"/>
              </a:rPr>
              <a:t>30,996</a:t>
            </a:r>
          </a:p>
          <a:p>
            <a:pPr algn="ctr"/>
            <a:r>
              <a:rPr lang="en-US" sz="2400" i="1" dirty="0">
                <a:solidFill>
                  <a:schemeClr val="bg1"/>
                </a:solidFill>
                <a:latin typeface="Calibri" charset="0"/>
                <a:ea typeface="Calibri" charset="0"/>
                <a:cs typeface="Calibri" charset="0"/>
              </a:rPr>
              <a:t>US/Canada</a:t>
            </a:r>
          </a:p>
          <a:p>
            <a:pPr algn="ctr"/>
            <a:r>
              <a:rPr lang="en-US" sz="4000" i="1" baseline="30000" dirty="0">
                <a:solidFill>
                  <a:srgbClr val="FFC82E"/>
                </a:solidFill>
                <a:latin typeface="Calibri" charset="0"/>
                <a:ea typeface="Calibri" charset="0"/>
                <a:cs typeface="Calibri" charset="0"/>
              </a:rPr>
              <a:t>$</a:t>
            </a:r>
            <a:r>
              <a:rPr lang="en-US" sz="4000" i="1" dirty="0">
                <a:solidFill>
                  <a:srgbClr val="FFC82E"/>
                </a:solidFill>
                <a:latin typeface="Calibri" charset="0"/>
                <a:ea typeface="Calibri" charset="0"/>
                <a:cs typeface="Calibri" charset="0"/>
              </a:rPr>
              <a:t>15,996</a:t>
            </a:r>
          </a:p>
          <a:p>
            <a:pPr algn="ctr"/>
            <a:r>
              <a:rPr lang="en-US" sz="2400" i="1" baseline="30000" dirty="0">
                <a:solidFill>
                  <a:schemeClr val="bg1"/>
                </a:solidFill>
                <a:latin typeface="Calibri" charset="0"/>
                <a:ea typeface="Calibri" charset="0"/>
                <a:cs typeface="Calibri" charset="0"/>
              </a:rPr>
              <a:t>Emerging Markets</a:t>
            </a:r>
          </a:p>
          <a:p>
            <a:pPr algn="ctr"/>
            <a:endParaRPr lang="en-US" sz="2400" i="1" baseline="30000" dirty="0">
              <a:solidFill>
                <a:schemeClr val="bg1"/>
              </a:solidFill>
              <a:latin typeface="Calibri" charset="0"/>
              <a:ea typeface="Calibri" charset="0"/>
              <a:cs typeface="Calibri" charset="0"/>
            </a:endParaRPr>
          </a:p>
          <a:p>
            <a:pPr algn="ctr"/>
            <a:endParaRPr lang="en-US" sz="2400" i="1" dirty="0">
              <a:solidFill>
                <a:srgbClr val="FFC82E"/>
              </a:solidFill>
              <a:latin typeface="Calibri" charset="0"/>
              <a:ea typeface="Calibri" charset="0"/>
              <a:cs typeface="Calibri" charset="0"/>
            </a:endParaRPr>
          </a:p>
        </p:txBody>
      </p:sp>
      <p:sp>
        <p:nvSpPr>
          <p:cNvPr id="22" name="Rectangle 21"/>
          <p:cNvSpPr/>
          <p:nvPr/>
        </p:nvSpPr>
        <p:spPr>
          <a:xfrm>
            <a:off x="101610" y="105308"/>
            <a:ext cx="11985615"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a:spLocks noGrp="1"/>
          </p:cNvSpPr>
          <p:nvPr>
            <p:ph type="title"/>
          </p:nvPr>
        </p:nvSpPr>
        <p:spPr>
          <a:xfrm>
            <a:off x="543311" y="121109"/>
            <a:ext cx="10581551" cy="1325563"/>
          </a:xfrm>
        </p:spPr>
        <p:txBody>
          <a:bodyPr>
            <a:normAutofit fontScale="90000"/>
          </a:bodyPr>
          <a:lstStyle/>
          <a:p>
            <a:pPr algn="l"/>
            <a:br>
              <a:rPr lang="en-US" i="1" dirty="0">
                <a:solidFill>
                  <a:schemeClr val="bg1">
                    <a:lumMod val="95000"/>
                  </a:schemeClr>
                </a:solidFill>
                <a:latin typeface="Calibri" charset="0"/>
                <a:ea typeface="Calibri" charset="0"/>
                <a:cs typeface="Calibri" charset="0"/>
              </a:rPr>
            </a:br>
            <a:r>
              <a:rPr lang="en-US" i="1" dirty="0">
                <a:solidFill>
                  <a:schemeClr val="bg1">
                    <a:lumMod val="95000"/>
                  </a:schemeClr>
                </a:solidFill>
                <a:latin typeface="Calibri" charset="0"/>
                <a:ea typeface="Calibri" charset="0"/>
                <a:cs typeface="Calibri" charset="0"/>
              </a:rPr>
              <a:t>Online Master Applied Leadership &amp; Management</a:t>
            </a:r>
            <a:br>
              <a:rPr lang="en-US" i="1" dirty="0">
                <a:solidFill>
                  <a:schemeClr val="bg1">
                    <a:lumMod val="95000"/>
                  </a:schemeClr>
                </a:solidFill>
                <a:latin typeface="Calibri" charset="0"/>
                <a:ea typeface="Calibri" charset="0"/>
                <a:cs typeface="Calibri" charset="0"/>
              </a:rPr>
            </a:br>
            <a:endParaRPr lang="en-US" i="1" dirty="0">
              <a:solidFill>
                <a:schemeClr val="bg1">
                  <a:lumMod val="95000"/>
                </a:schemeClr>
              </a:solidFill>
              <a:latin typeface="Calibri" charset="0"/>
              <a:ea typeface="Calibri" charset="0"/>
              <a:cs typeface="Calibri" charset="0"/>
            </a:endParaRPr>
          </a:p>
        </p:txBody>
      </p:sp>
      <p:grpSp>
        <p:nvGrpSpPr>
          <p:cNvPr id="27" name="Group 26"/>
          <p:cNvGrpSpPr/>
          <p:nvPr/>
        </p:nvGrpSpPr>
        <p:grpSpPr>
          <a:xfrm>
            <a:off x="0" y="5952066"/>
            <a:ext cx="12192000" cy="914400"/>
            <a:chOff x="0" y="5952066"/>
            <a:chExt cx="12192000" cy="914400"/>
          </a:xfrm>
        </p:grpSpPr>
        <p:sp>
          <p:nvSpPr>
            <p:cNvPr id="28" name="Rectangle 27"/>
            <p:cNvSpPr/>
            <p:nvPr/>
          </p:nvSpPr>
          <p:spPr>
            <a:xfrm>
              <a:off x="0" y="5952066"/>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4732871" y="6265334"/>
              <a:ext cx="6873332" cy="307777"/>
            </a:xfrm>
            <a:prstGeom prst="rect">
              <a:avLst/>
            </a:prstGeom>
            <a:noFill/>
          </p:spPr>
          <p:txBody>
            <a:bodyPr wrap="square" rtlCol="0">
              <a:spAutoFit/>
            </a:bodyPr>
            <a:lstStyle/>
            <a:p>
              <a:pPr algn="r"/>
              <a:r>
                <a:rPr lang="en-US" sz="1400" b="1" dirty="0">
                  <a:solidFill>
                    <a:srgbClr val="002E5F"/>
                  </a:solidFill>
                  <a:latin typeface="Calibri" charset="0"/>
                  <a:ea typeface="Calibri" charset="0"/>
                  <a:cs typeface="Calibri" charset="0"/>
                </a:rPr>
                <a:t>Master of Applied Leadership &amp; Management</a:t>
              </a:r>
              <a:endParaRPr lang="en-US" sz="1400" dirty="0">
                <a:solidFill>
                  <a:srgbClr val="002E5F"/>
                </a:solidFill>
                <a:latin typeface="Calibri" charset="0"/>
                <a:ea typeface="Calibri" charset="0"/>
                <a:cs typeface="Calibri" charset="0"/>
              </a:endParaRPr>
            </a:p>
          </p:txBody>
        </p:sp>
        <p:pic>
          <p:nvPicPr>
            <p:cNvPr id="30" name="Picture 29" descr="footer-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spTree>
    <p:extLst>
      <p:ext uri="{BB962C8B-B14F-4D97-AF65-F5344CB8AC3E}">
        <p14:creationId xmlns:p14="http://schemas.microsoft.com/office/powerpoint/2010/main" val="2510766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 y="0"/>
            <a:ext cx="12192001" cy="6056426"/>
          </a:xfrm>
          <a:prstGeom prst="rect">
            <a:avLst/>
          </a:prstGeom>
          <a:solidFill>
            <a:srgbClr val="002E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0" y="5952066"/>
            <a:ext cx="12192000" cy="914400"/>
            <a:chOff x="0" y="5952066"/>
            <a:chExt cx="12192000" cy="914400"/>
          </a:xfrm>
        </p:grpSpPr>
        <p:sp>
          <p:nvSpPr>
            <p:cNvPr id="5" name="Rectangle 4"/>
            <p:cNvSpPr/>
            <p:nvPr/>
          </p:nvSpPr>
          <p:spPr>
            <a:xfrm>
              <a:off x="0" y="5952066"/>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footer-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sp>
        <p:nvSpPr>
          <p:cNvPr id="8" name="TextBox 7"/>
          <p:cNvSpPr txBox="1"/>
          <p:nvPr/>
        </p:nvSpPr>
        <p:spPr>
          <a:xfrm>
            <a:off x="4845165" y="3741422"/>
            <a:ext cx="2632452" cy="769441"/>
          </a:xfrm>
          <a:prstGeom prst="rect">
            <a:avLst/>
          </a:prstGeom>
          <a:noFill/>
        </p:spPr>
        <p:txBody>
          <a:bodyPr wrap="none" rtlCol="0">
            <a:spAutoFit/>
          </a:bodyPr>
          <a:lstStyle/>
          <a:p>
            <a:r>
              <a:rPr lang="en-US" sz="4400" b="1" i="1" dirty="0">
                <a:solidFill>
                  <a:srgbClr val="FFC82E"/>
                </a:solidFill>
                <a:latin typeface="Calibri" charset="0"/>
                <a:ea typeface="Calibri" charset="0"/>
                <a:cs typeface="Calibri" charset="0"/>
              </a:rPr>
              <a:t>Borderless</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40968" y="1650394"/>
            <a:ext cx="2310063" cy="1852402"/>
          </a:xfrm>
          <a:prstGeom prst="rect">
            <a:avLst/>
          </a:prstGeom>
        </p:spPr>
      </p:pic>
    </p:spTree>
    <p:extLst>
      <p:ext uri="{BB962C8B-B14F-4D97-AF65-F5344CB8AC3E}">
        <p14:creationId xmlns:p14="http://schemas.microsoft.com/office/powerpoint/2010/main" val="2487009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656856D3-9E78-7B42-8893-71ED7D7E1F49}"/>
              </a:ext>
            </a:extLst>
          </p:cNvPr>
          <p:cNvSpPr txBox="1">
            <a:spLocks noChangeArrowheads="1"/>
          </p:cNvSpPr>
          <p:nvPr/>
        </p:nvSpPr>
        <p:spPr bwMode="auto">
          <a:xfrm>
            <a:off x="754063" y="2882900"/>
            <a:ext cx="6377670"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9" tIns="34295" rIns="68589" bIns="34295"/>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4400" b="1" dirty="0">
                <a:solidFill>
                  <a:srgbClr val="1B6EA1"/>
                </a:solidFill>
                <a:latin typeface="Arial" panose="020B0604020202020204" pitchFamily="34" charset="0"/>
                <a:cs typeface="Arial" panose="020B0604020202020204" pitchFamily="34" charset="0"/>
              </a:rPr>
              <a:t>QUESTION &amp; ANSWER</a:t>
            </a:r>
          </a:p>
        </p:txBody>
      </p:sp>
      <p:pic>
        <p:nvPicPr>
          <p:cNvPr id="8" name="Picture 1" descr="question graphic.png">
            <a:extLst>
              <a:ext uri="{FF2B5EF4-FFF2-40B4-BE49-F238E27FC236}">
                <a16:creationId xmlns:a16="http://schemas.microsoft.com/office/drawing/2014/main" id="{71AA7A9C-064E-9C4C-8A61-BE8E727069A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31733" y="504280"/>
            <a:ext cx="2957733" cy="5917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8" descr="gbsn-logo-big.png">
            <a:extLst>
              <a:ext uri="{FF2B5EF4-FFF2-40B4-BE49-F238E27FC236}">
                <a16:creationId xmlns:a16="http://schemas.microsoft.com/office/drawing/2014/main" id="{E2F9D1BC-F05A-CC4E-8010-74B515A9FCB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01414" y="6162209"/>
            <a:ext cx="1703388"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43262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gbsn-logo-big.png">
            <a:extLst>
              <a:ext uri="{FF2B5EF4-FFF2-40B4-BE49-F238E27FC236}">
                <a16:creationId xmlns:a16="http://schemas.microsoft.com/office/drawing/2014/main" id="{BC2B4C52-8DF7-AB4D-BF55-9F94EE54A39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01414" y="6162209"/>
            <a:ext cx="1703388"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2984D27C-61B2-2246-A369-80058A147C1D}"/>
              </a:ext>
            </a:extLst>
          </p:cNvPr>
          <p:cNvSpPr/>
          <p:nvPr/>
        </p:nvSpPr>
        <p:spPr>
          <a:xfrm>
            <a:off x="569619" y="469602"/>
            <a:ext cx="2964273" cy="861774"/>
          </a:xfrm>
          <a:prstGeom prst="rect">
            <a:avLst/>
          </a:prstGeom>
        </p:spPr>
        <p:txBody>
          <a:bodyPr wrap="none">
            <a:spAutoFit/>
          </a:bodyPr>
          <a:lstStyle/>
          <a:p>
            <a:r>
              <a:rPr lang="en-US" altLang="en-US" sz="5000" b="1" dirty="0">
                <a:solidFill>
                  <a:srgbClr val="1B6EA1"/>
                </a:solidFill>
                <a:latin typeface="Arial" panose="020B0604020202020204" pitchFamily="34" charset="0"/>
                <a:cs typeface="Arial" panose="020B0604020202020204" pitchFamily="34" charset="0"/>
              </a:rPr>
              <a:t>AGENDA</a:t>
            </a:r>
          </a:p>
        </p:txBody>
      </p:sp>
      <p:sp>
        <p:nvSpPr>
          <p:cNvPr id="4" name="Rectangle 3"/>
          <p:cNvSpPr/>
          <p:nvPr/>
        </p:nvSpPr>
        <p:spPr>
          <a:xfrm>
            <a:off x="464754" y="1531804"/>
            <a:ext cx="10355270" cy="4678203"/>
          </a:xfrm>
          <a:prstGeom prst="rect">
            <a:avLst/>
          </a:prstGeom>
        </p:spPr>
        <p:txBody>
          <a:bodyPr wrap="square">
            <a:spAutoFit/>
          </a:bodyPr>
          <a:lstStyle/>
          <a:p>
            <a:pPr marL="514350" indent="-514350">
              <a:buFont typeface="+mj-lt"/>
              <a:buAutoNum type="romanUcPeriod"/>
            </a:pPr>
            <a:r>
              <a:rPr lang="en-US" sz="3200" b="1" dirty="0">
                <a:latin typeface="Lato" panose="020F0502020204030203" pitchFamily="34" charset="0"/>
                <a:cs typeface="Lato" panose="020F0502020204030203" pitchFamily="34" charset="0"/>
              </a:rPr>
              <a:t>Overview of the Global Business School Network</a:t>
            </a:r>
          </a:p>
          <a:p>
            <a:endParaRPr lang="en-US" sz="3200" dirty="0">
              <a:latin typeface="Lato" panose="020F0502020204030203" pitchFamily="34" charset="0"/>
              <a:cs typeface="Lato" panose="020F0502020204030203" pitchFamily="34" charset="0"/>
            </a:endParaRPr>
          </a:p>
          <a:p>
            <a:pPr marL="514350" indent="-514350">
              <a:buFont typeface="+mj-lt"/>
              <a:buAutoNum type="romanUcPeriod"/>
            </a:pPr>
            <a:r>
              <a:rPr lang="en-US" sz="3200" b="1" dirty="0">
                <a:latin typeface="Lato" panose="020F0502020204030203" pitchFamily="34" charset="0"/>
                <a:cs typeface="Lato" panose="020F0502020204030203" pitchFamily="34" charset="0"/>
              </a:rPr>
              <a:t>Leading Global Change:</a:t>
            </a:r>
          </a:p>
          <a:p>
            <a:pPr marL="800100" lvl="1" indent="-342900">
              <a:buFont typeface="Wingdings" charset="2"/>
              <a:buChar char="§"/>
            </a:pPr>
            <a:r>
              <a:rPr lang="en-US" sz="3200" dirty="0">
                <a:latin typeface="Lato" panose="020F0502020204030203" pitchFamily="34" charset="0"/>
                <a:cs typeface="Lato" panose="020F0502020204030203" pitchFamily="34" charset="0"/>
              </a:rPr>
              <a:t>Fear of Globalization</a:t>
            </a:r>
          </a:p>
          <a:p>
            <a:pPr marL="800100" lvl="1" indent="-342900">
              <a:buFont typeface="Wingdings" charset="2"/>
              <a:buChar char="§"/>
            </a:pPr>
            <a:r>
              <a:rPr lang="en-US" sz="3200" dirty="0">
                <a:latin typeface="Lato" panose="020F0502020204030203" pitchFamily="34" charset="0"/>
                <a:cs typeface="Lato" panose="020F0502020204030203" pitchFamily="34" charset="0"/>
              </a:rPr>
              <a:t>Change Models</a:t>
            </a:r>
          </a:p>
          <a:p>
            <a:pPr marL="800100" lvl="1" indent="-342900">
              <a:buFont typeface="Wingdings" charset="2"/>
              <a:buChar char="§"/>
            </a:pPr>
            <a:r>
              <a:rPr lang="en-US" sz="3200" dirty="0">
                <a:latin typeface="Lato" panose="020F0502020204030203" pitchFamily="34" charset="0"/>
                <a:cs typeface="Lato" panose="020F0502020204030203" pitchFamily="34" charset="0"/>
              </a:rPr>
              <a:t>Barriers to Change &amp; How to Overcome Them</a:t>
            </a:r>
          </a:p>
          <a:p>
            <a:endParaRPr lang="en-US" sz="3200" b="1" dirty="0">
              <a:latin typeface="Lato" panose="020F0502020204030203" pitchFamily="34" charset="0"/>
              <a:cs typeface="Lato" panose="020F0502020204030203" pitchFamily="34" charset="0"/>
            </a:endParaRPr>
          </a:p>
          <a:p>
            <a:r>
              <a:rPr lang="en-US" sz="3200" b="1" dirty="0">
                <a:latin typeface="Lato" panose="020F0502020204030203" pitchFamily="34" charset="0"/>
                <a:cs typeface="Lato" panose="020F0502020204030203" pitchFamily="34" charset="0"/>
              </a:rPr>
              <a:t>III.   Question &amp; Answer </a:t>
            </a:r>
          </a:p>
          <a:p>
            <a:endParaRPr lang="en-US" sz="2400" dirty="0">
              <a:latin typeface="Lato" panose="020F0502020204030203" pitchFamily="34" charset="0"/>
              <a:cs typeface="Lato" panose="020F0502020204030203" pitchFamily="34" charset="0"/>
            </a:endParaRPr>
          </a:p>
          <a:p>
            <a:endParaRPr lang="de-DE" dirty="0"/>
          </a:p>
        </p:txBody>
      </p:sp>
    </p:spTree>
    <p:extLst>
      <p:ext uri="{BB962C8B-B14F-4D97-AF65-F5344CB8AC3E}">
        <p14:creationId xmlns:p14="http://schemas.microsoft.com/office/powerpoint/2010/main" val="4190938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D194CE5-EB75-E848-A528-1EB00D81F79C}"/>
              </a:ext>
            </a:extLst>
          </p:cNvPr>
          <p:cNvSpPr>
            <a:spLocks noGrp="1"/>
          </p:cNvSpPr>
          <p:nvPr>
            <p:ph type="title"/>
          </p:nvPr>
        </p:nvSpPr>
        <p:spPr>
          <a:xfrm>
            <a:off x="1767155" y="179476"/>
            <a:ext cx="9185953" cy="857250"/>
          </a:xfrm>
        </p:spPr>
        <p:txBody>
          <a:bodyPr>
            <a:normAutofit fontScale="90000"/>
          </a:bodyPr>
          <a:lstStyle/>
          <a:p>
            <a:r>
              <a:rPr lang="en-US" altLang="en-US" b="1" dirty="0">
                <a:solidFill>
                  <a:srgbClr val="1B6EA1"/>
                </a:solidFill>
                <a:latin typeface="Arial" panose="020B0604020202020204" pitchFamily="34" charset="0"/>
                <a:cs typeface="Arial" panose="020B0604020202020204" pitchFamily="34" charset="0"/>
              </a:rPr>
              <a:t>GBSN: 73 Members in 40 Countries</a:t>
            </a:r>
          </a:p>
        </p:txBody>
      </p:sp>
      <p:sp>
        <p:nvSpPr>
          <p:cNvPr id="7" name="Content Placeholder 2">
            <a:extLst>
              <a:ext uri="{FF2B5EF4-FFF2-40B4-BE49-F238E27FC236}">
                <a16:creationId xmlns:a16="http://schemas.microsoft.com/office/drawing/2014/main" id="{C1E1FD2B-047E-714B-AA4D-83BF843964BA}"/>
              </a:ext>
            </a:extLst>
          </p:cNvPr>
          <p:cNvSpPr txBox="1">
            <a:spLocks noChangeArrowheads="1"/>
          </p:cNvSpPr>
          <p:nvPr/>
        </p:nvSpPr>
        <p:spPr bwMode="auto">
          <a:xfrm>
            <a:off x="529975" y="1345842"/>
            <a:ext cx="4005263"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9" tIns="34295" rIns="68589" bIns="34295"/>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1600" b="1" dirty="0">
                <a:solidFill>
                  <a:srgbClr val="CB6841"/>
                </a:solidFill>
                <a:latin typeface="Lato Regular" panose="020F0502020204030203" pitchFamily="34" charset="0"/>
                <a:cs typeface="Lato Regular" panose="020F0502020204030203" pitchFamily="34" charset="0"/>
              </a:rPr>
              <a:t>Mission:</a:t>
            </a:r>
          </a:p>
          <a:p>
            <a:pPr eaLnBrk="1" hangingPunct="1">
              <a:buFont typeface="Arial" panose="020B0604020202020204" pitchFamily="34" charset="0"/>
              <a:buNone/>
            </a:pPr>
            <a:r>
              <a:rPr lang="en-US" altLang="en-US" sz="1500" dirty="0">
                <a:latin typeface="Lato Regular" panose="020F0502020204030203" pitchFamily="34" charset="0"/>
                <a:cs typeface="Lato Regular" panose="020F0502020204030203" pitchFamily="34" charset="0"/>
              </a:rPr>
              <a:t>Improve access to quality, locally relevant management education for the developing world. </a:t>
            </a:r>
          </a:p>
          <a:p>
            <a:pPr eaLnBrk="1" hangingPunct="1">
              <a:buFont typeface="Arial" panose="020B0604020202020204" pitchFamily="34" charset="0"/>
              <a:buNone/>
            </a:pPr>
            <a:endParaRPr lang="en-US" altLang="en-US" sz="1500" dirty="0">
              <a:solidFill>
                <a:srgbClr val="3172C4"/>
              </a:solidFill>
              <a:latin typeface="Lato Regular" panose="020F0502020204030203" pitchFamily="34" charset="0"/>
              <a:cs typeface="Lato Regular" panose="020F0502020204030203" pitchFamily="34" charset="0"/>
            </a:endParaRPr>
          </a:p>
          <a:p>
            <a:pPr eaLnBrk="1" hangingPunct="1">
              <a:buFont typeface="Arial" panose="020B0604020202020204" pitchFamily="34" charset="0"/>
              <a:buNone/>
            </a:pPr>
            <a:r>
              <a:rPr lang="en-US" altLang="en-US" sz="1500" b="1" dirty="0">
                <a:solidFill>
                  <a:srgbClr val="CB6841"/>
                </a:solidFill>
                <a:latin typeface="Lato Regular" panose="020F0502020204030203" pitchFamily="34" charset="0"/>
                <a:cs typeface="Lato Regular" panose="020F0502020204030203" pitchFamily="34" charset="0"/>
              </a:rPr>
              <a:t>What We Do:</a:t>
            </a:r>
          </a:p>
          <a:p>
            <a:pPr eaLnBrk="1" hangingPunct="1">
              <a:buFont typeface="Arial" panose="020B0604020202020204" pitchFamily="34" charset="0"/>
              <a:buNone/>
            </a:pPr>
            <a:endParaRPr lang="en-US" altLang="en-US" sz="1500" dirty="0">
              <a:solidFill>
                <a:srgbClr val="3172C4"/>
              </a:solidFill>
              <a:latin typeface="Lato Regular" panose="020F0502020204030203" pitchFamily="34" charset="0"/>
              <a:cs typeface="Lato Regular" panose="020F0502020204030203" pitchFamily="34" charset="0"/>
            </a:endParaRPr>
          </a:p>
          <a:p>
            <a:pPr eaLnBrk="1" hangingPunct="1">
              <a:buFont typeface="Arial" panose="020B0604020202020204" pitchFamily="34" charset="0"/>
              <a:buNone/>
            </a:pPr>
            <a:endParaRPr lang="en-US" altLang="en-US" sz="1500" dirty="0">
              <a:solidFill>
                <a:srgbClr val="3172C4"/>
              </a:solidFill>
              <a:latin typeface="Lato Regular" panose="020F0502020204030203" pitchFamily="34" charset="0"/>
              <a:cs typeface="Lato Regular" panose="020F0502020204030203" pitchFamily="34" charset="0"/>
            </a:endParaRPr>
          </a:p>
        </p:txBody>
      </p:sp>
      <p:graphicFrame>
        <p:nvGraphicFramePr>
          <p:cNvPr id="8" name="Content Placeholder 9">
            <a:extLst>
              <a:ext uri="{FF2B5EF4-FFF2-40B4-BE49-F238E27FC236}">
                <a16:creationId xmlns:a16="http://schemas.microsoft.com/office/drawing/2014/main" id="{F6390556-D124-7B4D-B815-60BDFE33A515}"/>
              </a:ext>
            </a:extLst>
          </p:cNvPr>
          <p:cNvGraphicFramePr>
            <a:graphicFrameLocks/>
          </p:cNvGraphicFramePr>
          <p:nvPr>
            <p:extLst/>
          </p:nvPr>
        </p:nvGraphicFramePr>
        <p:xfrm>
          <a:off x="-263704" y="3042880"/>
          <a:ext cx="5008765" cy="3052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Content Placeholder 4">
            <a:extLst>
              <a:ext uri="{FF2B5EF4-FFF2-40B4-BE49-F238E27FC236}">
                <a16:creationId xmlns:a16="http://schemas.microsoft.com/office/drawing/2014/main" id="{7D8AC500-13F8-C442-A29E-482AFE3BF7C2}"/>
              </a:ext>
            </a:extLst>
          </p:cNvPr>
          <p:cNvPicPr>
            <a:picLocks noGrp="1" noChangeAspect="1" noChangeArrowheads="1"/>
          </p:cNvPicPr>
          <p:nvPr>
            <p:ph idx="1"/>
          </p:nvPr>
        </p:nvPicPr>
        <p:blipFill>
          <a:blip r:embed="rId7" cstate="screen">
            <a:extLst>
              <a:ext uri="{28A0092B-C50C-407E-A947-70E740481C1C}">
                <a14:useLocalDpi xmlns:a14="http://schemas.microsoft.com/office/drawing/2010/main"/>
              </a:ext>
            </a:extLst>
          </a:blip>
          <a:srcRect/>
          <a:stretch>
            <a:fillRect/>
          </a:stretch>
        </p:blipFill>
        <p:spPr>
          <a:xfrm>
            <a:off x="4336766" y="1176088"/>
            <a:ext cx="7855234" cy="4094555"/>
          </a:xfrm>
        </p:spPr>
      </p:pic>
      <p:sp>
        <p:nvSpPr>
          <p:cNvPr id="10" name="TextBox 2">
            <a:extLst>
              <a:ext uri="{FF2B5EF4-FFF2-40B4-BE49-F238E27FC236}">
                <a16:creationId xmlns:a16="http://schemas.microsoft.com/office/drawing/2014/main" id="{78C002AF-5136-0B4A-8CD2-93FC4D04C43F}"/>
              </a:ext>
            </a:extLst>
          </p:cNvPr>
          <p:cNvSpPr txBox="1">
            <a:spLocks noChangeArrowheads="1"/>
          </p:cNvSpPr>
          <p:nvPr/>
        </p:nvSpPr>
        <p:spPr bwMode="auto">
          <a:xfrm>
            <a:off x="3756061" y="5922496"/>
            <a:ext cx="4589463" cy="68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9" tIns="34295" rIns="68589" bIns="3429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sz="4000" b="1" dirty="0">
                <a:solidFill>
                  <a:srgbClr val="CB6841"/>
                </a:solidFill>
                <a:latin typeface="Lato Regular" panose="020F0502020204030203" pitchFamily="34" charset="0"/>
                <a:cs typeface="Lato Regular" panose="020F0502020204030203" pitchFamily="34" charset="0"/>
              </a:rPr>
              <a:t>More info</a:t>
            </a:r>
            <a:r>
              <a:rPr lang="en-US" altLang="en-US" sz="4000" b="1" dirty="0">
                <a:latin typeface="Lato Regular" panose="020F0502020204030203" pitchFamily="34" charset="0"/>
                <a:cs typeface="Lato Regular" panose="020F0502020204030203" pitchFamily="34" charset="0"/>
              </a:rPr>
              <a:t>: </a:t>
            </a:r>
            <a:r>
              <a:rPr lang="en-US" altLang="en-US" sz="4000" b="1" dirty="0" err="1">
                <a:latin typeface="Lato Regular" panose="020F0502020204030203" pitchFamily="34" charset="0"/>
                <a:cs typeface="Lato Regular" panose="020F0502020204030203" pitchFamily="34" charset="0"/>
              </a:rPr>
              <a:t>gbsn.org</a:t>
            </a:r>
            <a:r>
              <a:rPr lang="en-US" altLang="en-US" sz="4000" dirty="0">
                <a:latin typeface="Lato Regular" panose="020F0502020204030203" pitchFamily="34" charset="0"/>
                <a:cs typeface="Lato Regular" panose="020F0502020204030203" pitchFamily="34" charset="0"/>
              </a:rPr>
              <a:t> </a:t>
            </a:r>
          </a:p>
        </p:txBody>
      </p:sp>
      <p:pic>
        <p:nvPicPr>
          <p:cNvPr id="11" name="Picture 8" descr="gbsn-logo-big.png">
            <a:extLst>
              <a:ext uri="{FF2B5EF4-FFF2-40B4-BE49-F238E27FC236}">
                <a16:creationId xmlns:a16="http://schemas.microsoft.com/office/drawing/2014/main" id="{AB276D88-6DDA-2D4A-806C-EE1794AFEA1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101414" y="6162209"/>
            <a:ext cx="1703388"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4159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p:cNvSpPr/>
          <p:nvPr/>
        </p:nvSpPr>
        <p:spPr>
          <a:xfrm>
            <a:off x="0" y="3412503"/>
            <a:ext cx="8352148" cy="1536569"/>
          </a:xfrm>
          <a:prstGeom prst="rect">
            <a:avLst/>
          </a:prstGeom>
          <a:solidFill>
            <a:srgbClr val="FFC8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8418137" y="3412503"/>
            <a:ext cx="3773863" cy="15365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10365" y="3519260"/>
            <a:ext cx="3374908" cy="1391777"/>
          </a:xfrm>
          <a:prstGeom prst="rect">
            <a:avLst/>
          </a:prstGeom>
        </p:spPr>
      </p:pic>
      <p:sp>
        <p:nvSpPr>
          <p:cNvPr id="2" name="Title 1"/>
          <p:cNvSpPr>
            <a:spLocks noGrp="1"/>
          </p:cNvSpPr>
          <p:nvPr>
            <p:ph type="ctrTitle"/>
          </p:nvPr>
        </p:nvSpPr>
        <p:spPr>
          <a:xfrm>
            <a:off x="0" y="3205516"/>
            <a:ext cx="8352148" cy="1875126"/>
          </a:xfrm>
        </p:spPr>
        <p:txBody>
          <a:bodyPr>
            <a:normAutofit/>
          </a:bodyPr>
          <a:lstStyle/>
          <a:p>
            <a:r>
              <a:rPr lang="en-US" sz="3600" i="1" dirty="0">
                <a:solidFill>
                  <a:srgbClr val="002E5F"/>
                </a:solidFill>
                <a:latin typeface="Calibri" charset="0"/>
                <a:ea typeface="Calibri" charset="0"/>
                <a:cs typeface="Calibri" charset="0"/>
              </a:rPr>
              <a:t>Leading Change</a:t>
            </a:r>
            <a:br>
              <a:rPr lang="en-US" sz="3600" i="1" dirty="0">
                <a:solidFill>
                  <a:srgbClr val="002E5F"/>
                </a:solidFill>
                <a:latin typeface="Calibri" charset="0"/>
                <a:ea typeface="Calibri" charset="0"/>
                <a:cs typeface="Calibri" charset="0"/>
              </a:rPr>
            </a:br>
            <a:r>
              <a:rPr lang="en-US" sz="3600" i="1" dirty="0">
                <a:solidFill>
                  <a:schemeClr val="bg1"/>
                </a:solidFill>
                <a:latin typeface="Calibri" charset="0"/>
                <a:ea typeface="Calibri" charset="0"/>
                <a:cs typeface="Calibri" charset="0"/>
              </a:rPr>
              <a:t>Dr. Ted Cross </a:t>
            </a:r>
            <a:endParaRPr lang="en-US" sz="2400" i="1"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1353702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The Problem(s)</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pic>
        <p:nvPicPr>
          <p:cNvPr id="3" name="Picture 2">
            <a:extLst>
              <a:ext uri="{FF2B5EF4-FFF2-40B4-BE49-F238E27FC236}">
                <a16:creationId xmlns:a16="http://schemas.microsoft.com/office/drawing/2014/main" id="{6FA60950-F330-1144-9EE1-A415CCFC6470}"/>
              </a:ext>
            </a:extLst>
          </p:cNvPr>
          <p:cNvPicPr>
            <a:picLocks noChangeAspect="1"/>
          </p:cNvPicPr>
          <p:nvPr/>
        </p:nvPicPr>
        <p:blipFill>
          <a:blip r:embed="rId4"/>
          <a:stretch>
            <a:fillRect/>
          </a:stretch>
        </p:blipFill>
        <p:spPr>
          <a:xfrm>
            <a:off x="196273" y="1850979"/>
            <a:ext cx="6167663" cy="3471863"/>
          </a:xfrm>
          <a:prstGeom prst="rect">
            <a:avLst/>
          </a:prstGeom>
        </p:spPr>
      </p:pic>
      <p:sp>
        <p:nvSpPr>
          <p:cNvPr id="12" name="Rectangle 3">
            <a:extLst>
              <a:ext uri="{FF2B5EF4-FFF2-40B4-BE49-F238E27FC236}">
                <a16:creationId xmlns:a16="http://schemas.microsoft.com/office/drawing/2014/main" id="{BDC497FB-4704-F14B-BBC1-91D452EA0DB2}"/>
              </a:ext>
            </a:extLst>
          </p:cNvPr>
          <p:cNvSpPr>
            <a:spLocks noChangeArrowheads="1"/>
          </p:cNvSpPr>
          <p:nvPr/>
        </p:nvSpPr>
        <p:spPr bwMode="auto">
          <a:xfrm>
            <a:off x="6561093" y="2193732"/>
            <a:ext cx="5880289" cy="2593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nSpc>
                <a:spcPts val="6500"/>
              </a:lnSpc>
              <a:spcBef>
                <a:spcPct val="0"/>
              </a:spcBef>
              <a:buNone/>
            </a:pPr>
            <a:r>
              <a:rPr lang="en-US" altLang="en-US" sz="6500" b="1" dirty="0">
                <a:latin typeface="Arial" charset="0"/>
              </a:rPr>
              <a:t>Globalization</a:t>
            </a:r>
          </a:p>
          <a:p>
            <a:pPr>
              <a:lnSpc>
                <a:spcPts val="6500"/>
              </a:lnSpc>
              <a:spcBef>
                <a:spcPct val="0"/>
              </a:spcBef>
              <a:buNone/>
            </a:pPr>
            <a:r>
              <a:rPr lang="en-US" altLang="en-US" sz="6500" b="1" dirty="0">
                <a:latin typeface="Arial" charset="0"/>
              </a:rPr>
              <a:t>has an image problem</a:t>
            </a:r>
          </a:p>
        </p:txBody>
      </p:sp>
    </p:spTree>
    <p:extLst>
      <p:ext uri="{BB962C8B-B14F-4D97-AF65-F5344CB8AC3E}">
        <p14:creationId xmlns:p14="http://schemas.microsoft.com/office/powerpoint/2010/main" val="1798991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143" y="105308"/>
            <a:ext cx="12022657" cy="6752692"/>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30" name="Rectangle 3"/>
          <p:cNvSpPr>
            <a:spLocks noChangeArrowheads="1"/>
          </p:cNvSpPr>
          <p:nvPr/>
        </p:nvSpPr>
        <p:spPr bwMode="auto">
          <a:xfrm>
            <a:off x="2280046" y="916881"/>
            <a:ext cx="8064500" cy="5927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nSpc>
                <a:spcPts val="6500"/>
              </a:lnSpc>
              <a:spcBef>
                <a:spcPct val="0"/>
              </a:spcBef>
              <a:buNone/>
            </a:pPr>
            <a:r>
              <a:rPr lang="en-US" altLang="en-US" sz="6500" b="1" dirty="0">
                <a:solidFill>
                  <a:schemeClr val="bg1"/>
                </a:solidFill>
                <a:latin typeface="Arial" charset="0"/>
              </a:rPr>
              <a:t>People hear the word </a:t>
            </a:r>
            <a:r>
              <a:rPr lang="en-US" altLang="en-US" sz="6500" b="1" dirty="0">
                <a:solidFill>
                  <a:srgbClr val="FFB310"/>
                </a:solidFill>
                <a:latin typeface="Arial" charset="0"/>
              </a:rPr>
              <a:t>globalization</a:t>
            </a:r>
            <a:r>
              <a:rPr lang="en-US" altLang="en-US" sz="6500" b="1" dirty="0">
                <a:solidFill>
                  <a:schemeClr val="bg1"/>
                </a:solidFill>
                <a:latin typeface="Arial" charset="0"/>
              </a:rPr>
              <a:t> and think about loosing their </a:t>
            </a:r>
            <a:r>
              <a:rPr lang="en-US" altLang="en-US" sz="6500" b="1" dirty="0">
                <a:solidFill>
                  <a:srgbClr val="FFB310"/>
                </a:solidFill>
                <a:latin typeface="Arial" charset="0"/>
              </a:rPr>
              <a:t>jobs identities, and wealth</a:t>
            </a:r>
            <a:r>
              <a:rPr lang="en-US" altLang="en-US" sz="6500" b="1" dirty="0">
                <a:solidFill>
                  <a:schemeClr val="bg1"/>
                </a:solidFill>
                <a:latin typeface="Arial" charset="0"/>
              </a:rPr>
              <a:t>.</a:t>
            </a:r>
          </a:p>
          <a:p>
            <a:pPr>
              <a:lnSpc>
                <a:spcPts val="6500"/>
              </a:lnSpc>
              <a:spcBef>
                <a:spcPct val="0"/>
              </a:spcBef>
              <a:buNone/>
            </a:pPr>
            <a:endParaRPr lang="en-US" altLang="en-US" sz="6500" b="1" dirty="0">
              <a:solidFill>
                <a:schemeClr val="bg1"/>
              </a:solidFill>
              <a:latin typeface="Arial" charset="0"/>
            </a:endParaRPr>
          </a:p>
        </p:txBody>
      </p:sp>
    </p:spTree>
    <p:extLst>
      <p:ext uri="{BB962C8B-B14F-4D97-AF65-F5344CB8AC3E}">
        <p14:creationId xmlns:p14="http://schemas.microsoft.com/office/powerpoint/2010/main" val="3246378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asu</a:t>
            </a:r>
            <a:r>
              <a:rPr lang="en-US" dirty="0"/>
              <a:t> and thunderbird</a:t>
            </a:r>
          </a:p>
        </p:txBody>
      </p:sp>
      <p:sp>
        <p:nvSpPr>
          <p:cNvPr id="4" name="Rectangle 3"/>
          <p:cNvSpPr/>
          <p:nvPr/>
        </p:nvSpPr>
        <p:spPr>
          <a:xfrm>
            <a:off x="93143" y="105308"/>
            <a:ext cx="12022657" cy="1401761"/>
          </a:xfrm>
          <a:prstGeom prst="rect">
            <a:avLst/>
          </a:prstGeom>
          <a:solidFill>
            <a:srgbClr val="002E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01133" y="235148"/>
            <a:ext cx="10972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200" i="1" dirty="0">
                <a:solidFill>
                  <a:schemeClr val="bg1"/>
                </a:solidFill>
                <a:latin typeface="Calibri" charset="0"/>
                <a:ea typeface="Calibri" charset="0"/>
                <a:cs typeface="Calibri" charset="0"/>
              </a:rPr>
              <a:t>Headlines</a:t>
            </a:r>
          </a:p>
        </p:txBody>
      </p:sp>
      <p:grpSp>
        <p:nvGrpSpPr>
          <p:cNvPr id="6" name="Group 5"/>
          <p:cNvGrpSpPr/>
          <p:nvPr/>
        </p:nvGrpSpPr>
        <p:grpSpPr>
          <a:xfrm>
            <a:off x="0" y="5952066"/>
            <a:ext cx="12192000" cy="914400"/>
            <a:chOff x="0" y="5970920"/>
            <a:chExt cx="12192000" cy="914400"/>
          </a:xfrm>
        </p:grpSpPr>
        <p:sp>
          <p:nvSpPr>
            <p:cNvPr id="7" name="Rectangle 6"/>
            <p:cNvSpPr/>
            <p:nvPr/>
          </p:nvSpPr>
          <p:spPr>
            <a:xfrm>
              <a:off x="0" y="5970920"/>
              <a:ext cx="12192000" cy="914400"/>
            </a:xfrm>
            <a:prstGeom prst="rect">
              <a:avLst/>
            </a:prstGeom>
            <a:solidFill>
              <a:schemeClr val="bg1"/>
            </a:solidFill>
            <a:ln>
              <a:noFill/>
            </a:ln>
            <a:effectLst>
              <a:outerShdw blurRad="152400" dist="23000" dir="5400000" rotWithShape="0">
                <a:srgbClr val="000000">
                  <a:alpha val="2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131" y="6056426"/>
              <a:ext cx="3499555" cy="745129"/>
            </a:xfrm>
            <a:prstGeom prst="rect">
              <a:avLst/>
            </a:prstGeom>
          </p:spPr>
        </p:pic>
      </p:grpSp>
      <p:pic>
        <p:nvPicPr>
          <p:cNvPr id="17" name="Picture 16">
            <a:extLst>
              <a:ext uri="{FF2B5EF4-FFF2-40B4-BE49-F238E27FC236}">
                <a16:creationId xmlns:a16="http://schemas.microsoft.com/office/drawing/2014/main" id="{AA3F7235-355A-F548-8371-739DECCC9C15}"/>
              </a:ext>
            </a:extLst>
          </p:cNvPr>
          <p:cNvPicPr>
            <a:picLocks noChangeAspect="1"/>
          </p:cNvPicPr>
          <p:nvPr/>
        </p:nvPicPr>
        <p:blipFill>
          <a:blip r:embed="rId4"/>
          <a:stretch>
            <a:fillRect/>
          </a:stretch>
        </p:blipFill>
        <p:spPr>
          <a:xfrm>
            <a:off x="1052945" y="1607123"/>
            <a:ext cx="10339316" cy="4270409"/>
          </a:xfrm>
          <a:prstGeom prst="rect">
            <a:avLst/>
          </a:prstGeom>
        </p:spPr>
      </p:pic>
    </p:spTree>
    <p:extLst>
      <p:ext uri="{BB962C8B-B14F-4D97-AF65-F5344CB8AC3E}">
        <p14:creationId xmlns:p14="http://schemas.microsoft.com/office/powerpoint/2010/main" val="42377757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849</TotalTime>
  <Words>2472</Words>
  <Application>Microsoft Macintosh PowerPoint</Application>
  <PresentationFormat>Widescreen</PresentationFormat>
  <Paragraphs>276</Paragraphs>
  <Slides>37</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MS PGothic</vt:lpstr>
      <vt:lpstr>Arial</vt:lpstr>
      <vt:lpstr>Calibri</vt:lpstr>
      <vt:lpstr>Calibri Light</vt:lpstr>
      <vt:lpstr>Lato</vt:lpstr>
      <vt:lpstr>Lato Regular</vt:lpstr>
      <vt:lpstr>Mangal</vt:lpstr>
      <vt:lpstr>Wingdings</vt:lpstr>
      <vt:lpstr>Office Theme</vt:lpstr>
      <vt:lpstr>PowerPoint Presentation</vt:lpstr>
      <vt:lpstr>PowerPoint Presentation</vt:lpstr>
      <vt:lpstr>PowerPoint Presentation</vt:lpstr>
      <vt:lpstr>PowerPoint Presentation</vt:lpstr>
      <vt:lpstr>GBSN: 73 Members in 40 Countries</vt:lpstr>
      <vt:lpstr>Leading Change Dr. Ted Cross </vt:lpstr>
      <vt:lpstr>Why asu and thunderbird</vt:lpstr>
      <vt:lpstr>PowerPoint Presentation</vt:lpstr>
      <vt:lpstr>Why asu and thunderbird</vt:lpstr>
      <vt:lpstr>PowerPoint Presentation</vt:lpstr>
      <vt:lpstr>Why asu and thunderbird</vt:lpstr>
      <vt:lpstr>Why asu and thunderbird</vt:lpstr>
      <vt:lpstr>Why asu and thunderbird</vt:lpstr>
      <vt:lpstr>Why asu and thunderbird</vt:lpstr>
      <vt:lpstr>Why asu and thunderbird</vt:lpstr>
      <vt:lpstr>Why asu and thunderbird</vt:lpstr>
      <vt:lpstr>Why asu and thunderbird</vt:lpstr>
      <vt:lpstr>PowerPoint Presentation</vt:lpstr>
      <vt:lpstr>Why asu and thunderbird</vt:lpstr>
      <vt:lpstr>Why asu and thunderbird</vt:lpstr>
      <vt:lpstr>PowerPoint Presentation</vt:lpstr>
      <vt:lpstr>PowerPoint Presentation</vt:lpstr>
      <vt:lpstr>Why asu and thunderbird</vt:lpstr>
      <vt:lpstr>Why asu and thunderbird</vt:lpstr>
      <vt:lpstr>Why asu and thunderbird</vt:lpstr>
      <vt:lpstr>PowerPoint Presentation</vt:lpstr>
      <vt:lpstr>Why asu and thunderbird</vt:lpstr>
      <vt:lpstr>Why asu and thunderbird</vt:lpstr>
      <vt:lpstr>Why asu and thunderbird</vt:lpstr>
      <vt:lpstr>PowerPoint Presentation</vt:lpstr>
      <vt:lpstr>Why asu and thunderbird</vt:lpstr>
      <vt:lpstr>Why asu and thunderbird</vt:lpstr>
      <vt:lpstr>Why asu and thunderbird</vt:lpstr>
      <vt:lpstr>Why asu and thunderbird</vt:lpstr>
      <vt:lpstr> Online Master Applied Leadership &amp; Management </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the Best Tech-MBA for the 4th Industrial Revolution</dc:title>
  <dc:creator>Wim Naudé</dc:creator>
  <cp:lastModifiedBy>Nicole Zefran</cp:lastModifiedBy>
  <cp:revision>186</cp:revision>
  <cp:lastPrinted>2018-09-27T11:10:33Z</cp:lastPrinted>
  <dcterms:created xsi:type="dcterms:W3CDTF">2018-08-30T16:19:07Z</dcterms:created>
  <dcterms:modified xsi:type="dcterms:W3CDTF">2018-10-18T22:31:10Z</dcterms:modified>
</cp:coreProperties>
</file>