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60"/>
  </p:notesMasterIdLst>
  <p:sldIdLst>
    <p:sldId id="969" r:id="rId2"/>
    <p:sldId id="970" r:id="rId3"/>
    <p:sldId id="972" r:id="rId4"/>
    <p:sldId id="258" r:id="rId5"/>
    <p:sldId id="2128751650" r:id="rId6"/>
    <p:sldId id="974" r:id="rId7"/>
    <p:sldId id="975" r:id="rId8"/>
    <p:sldId id="966" r:id="rId9"/>
    <p:sldId id="263" r:id="rId10"/>
    <p:sldId id="2128751649" r:id="rId11"/>
    <p:sldId id="265" r:id="rId12"/>
    <p:sldId id="266" r:id="rId13"/>
    <p:sldId id="977" r:id="rId14"/>
    <p:sldId id="978" r:id="rId15"/>
    <p:sldId id="979" r:id="rId16"/>
    <p:sldId id="267" r:id="rId17"/>
    <p:sldId id="980" r:id="rId18"/>
    <p:sldId id="299" r:id="rId19"/>
    <p:sldId id="268" r:id="rId20"/>
    <p:sldId id="271" r:id="rId21"/>
    <p:sldId id="269" r:id="rId22"/>
    <p:sldId id="270" r:id="rId23"/>
    <p:sldId id="302" r:id="rId24"/>
    <p:sldId id="941" r:id="rId25"/>
    <p:sldId id="301" r:id="rId26"/>
    <p:sldId id="273" r:id="rId27"/>
    <p:sldId id="272" r:id="rId28"/>
    <p:sldId id="2128751653" r:id="rId29"/>
    <p:sldId id="2128751654" r:id="rId30"/>
    <p:sldId id="2128751655" r:id="rId31"/>
    <p:sldId id="2128751656" r:id="rId32"/>
    <p:sldId id="2128751657" r:id="rId33"/>
    <p:sldId id="2128751658" r:id="rId34"/>
    <p:sldId id="2128751659" r:id="rId35"/>
    <p:sldId id="2128751660" r:id="rId36"/>
    <p:sldId id="2128751661" r:id="rId37"/>
    <p:sldId id="2128751662" r:id="rId38"/>
    <p:sldId id="2128751663" r:id="rId39"/>
    <p:sldId id="2128751664" r:id="rId40"/>
    <p:sldId id="2128751665" r:id="rId41"/>
    <p:sldId id="2128751666" r:id="rId42"/>
    <p:sldId id="2128751667" r:id="rId43"/>
    <p:sldId id="2128751668" r:id="rId44"/>
    <p:sldId id="2128751669" r:id="rId45"/>
    <p:sldId id="2128751670" r:id="rId46"/>
    <p:sldId id="2128751671" r:id="rId47"/>
    <p:sldId id="2128751672" r:id="rId48"/>
    <p:sldId id="2128751673" r:id="rId49"/>
    <p:sldId id="2128751674" r:id="rId50"/>
    <p:sldId id="2128751675" r:id="rId51"/>
    <p:sldId id="2128751676" r:id="rId52"/>
    <p:sldId id="2128751677" r:id="rId53"/>
    <p:sldId id="2128751678" r:id="rId54"/>
    <p:sldId id="2128751679" r:id="rId55"/>
    <p:sldId id="2128751681" r:id="rId56"/>
    <p:sldId id="2128751682" r:id="rId57"/>
    <p:sldId id="2128751684" r:id="rId58"/>
    <p:sldId id="981" r:id="rId59"/>
  </p:sldIdLst>
  <p:sldSz cx="12192000" cy="6858000"/>
  <p:notesSz cx="6811963" cy="9942513"/>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4F3BDF-8E6D-55B7-526E-08C1530AE2DB}" name="Berit Knaak" initials="BK" userId="S::Berit.Knaak@unige.ch::48e7d791-0728-4fed-ad90-821a8e0f9ff7" providerId="AD"/>
  <p188:author id="{58FD07EF-D627-D640-7A36-553576AD74ED}" name="M" initials="M" userId="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A1A4AC"/>
    <a:srgbClr val="FCC800"/>
    <a:srgbClr val="247BA1"/>
    <a:srgbClr val="FFFFFF"/>
    <a:srgbClr val="445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CC431-F75A-4AB0-AECF-03697478F6C5}" v="8" dt="2025-05-15T09:46:55.512"/>
  </p1510:revLst>
</p1510:revInfo>
</file>

<file path=ppt/tableStyles.xml><?xml version="1.0" encoding="utf-8"?>
<a:tblStyleLst xmlns:a="http://schemas.openxmlformats.org/drawingml/2006/main" def="{8799B23B-EC83-4686-B30A-512413B5E67A}">
  <a:tblStyle styleId="{8799B23B-EC83-4686-B30A-512413B5E67A}" styleName="Light Style 3 - Accent 3">
    <a:wholeTbl>
      <a:tcTxStyle>
        <a:fontRef idx="minor">
          <a:prstClr val="black"/>
        </a:fontRef>
        <a:schemeClr val="dk1"/>
      </a:tcTxStyle>
      <a:tcStyle>
        <a:tcBdr>
          <a:left>
            <a:ln w="12700">
              <a:solidFill>
                <a:schemeClr val="accent3"/>
              </a:solidFill>
            </a:ln>
          </a:left>
          <a:right>
            <a:ln w="12700">
              <a:solidFill>
                <a:schemeClr val="accent3"/>
              </a:solidFill>
            </a:ln>
          </a:right>
          <a:top>
            <a:ln w="12700">
              <a:solidFill>
                <a:schemeClr val="accent3"/>
              </a:solidFill>
            </a:ln>
          </a:top>
          <a:bottom>
            <a:ln w="12700">
              <a:solidFill>
                <a:schemeClr val="accent3"/>
              </a:solidFill>
            </a:ln>
          </a:bottom>
          <a:insideH>
            <a:ln w="12700">
              <a:solidFill>
                <a:schemeClr val="accent3"/>
              </a:solidFill>
            </a:ln>
          </a:insideH>
          <a:insideV>
            <a:ln w="12700">
              <a:solidFill>
                <a:schemeClr val="accent3"/>
              </a:solid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3"/>
              </a:solidFill>
            </a:ln>
          </a:top>
        </a:tcBdr>
      </a:tcStyle>
    </a:lastRow>
    <a:seCell>
      <a:tcStyle>
        <a:tcBdr/>
      </a:tcStyle>
    </a:seCell>
    <a:swCell>
      <a:tcStyle>
        <a:tcBdr/>
      </a:tcStyle>
    </a:swCell>
    <a:firstRow>
      <a:tcTxStyle b="on">
        <a:fontRef idx="minor">
          <a:prstClr val="black"/>
        </a:fontRef>
        <a:schemeClr val="dk1"/>
      </a:tcTxStyle>
      <a:tcStyle>
        <a:tcBdr>
          <a:bottom>
            <a:ln w="38100">
              <a:solidFill>
                <a:schemeClr val="accent3"/>
              </a:solidFill>
            </a:ln>
          </a:bottom>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9871" autoAdjust="0"/>
  </p:normalViewPr>
  <p:slideViewPr>
    <p:cSldViewPr snapToGrid="0">
      <p:cViewPr varScale="1">
        <p:scale>
          <a:sx n="85" d="100"/>
          <a:sy n="85" d="100"/>
        </p:scale>
        <p:origin x="1146" y="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4" d="100"/>
          <a:sy n="84" d="100"/>
        </p:scale>
        <p:origin x="2864"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it Knaak" userId="48e7d791-0728-4fed-ad90-821a8e0f9ff7" providerId="ADAL" clId="{256CC431-F75A-4AB0-AECF-03697478F6C5}"/>
    <pc:docChg chg="undo custSel addSld delSld modSld sldOrd modMainMaster">
      <pc:chgData name="Berit Knaak" userId="48e7d791-0728-4fed-ad90-821a8e0f9ff7" providerId="ADAL" clId="{256CC431-F75A-4AB0-AECF-03697478F6C5}" dt="2025-05-15T10:00:32.142" v="341" actId="20577"/>
      <pc:docMkLst>
        <pc:docMk/>
      </pc:docMkLst>
      <pc:sldChg chg="del">
        <pc:chgData name="Berit Knaak" userId="48e7d791-0728-4fed-ad90-821a8e0f9ff7" providerId="ADAL" clId="{256CC431-F75A-4AB0-AECF-03697478F6C5}" dt="2025-05-15T09:42:53.360" v="2" actId="47"/>
        <pc:sldMkLst>
          <pc:docMk/>
          <pc:sldMk cId="0" sldId="256"/>
        </pc:sldMkLst>
      </pc:sldChg>
      <pc:sldChg chg="del">
        <pc:chgData name="Berit Knaak" userId="48e7d791-0728-4fed-ad90-821a8e0f9ff7" providerId="ADAL" clId="{256CC431-F75A-4AB0-AECF-03697478F6C5}" dt="2025-05-15T09:42:53.360" v="2" actId="47"/>
        <pc:sldMkLst>
          <pc:docMk/>
          <pc:sldMk cId="0" sldId="257"/>
        </pc:sldMkLst>
      </pc:sldChg>
      <pc:sldChg chg="del">
        <pc:chgData name="Berit Knaak" userId="48e7d791-0728-4fed-ad90-821a8e0f9ff7" providerId="ADAL" clId="{256CC431-F75A-4AB0-AECF-03697478F6C5}" dt="2025-05-15T09:42:53.360" v="2" actId="47"/>
        <pc:sldMkLst>
          <pc:docMk/>
          <pc:sldMk cId="0" sldId="261"/>
        </pc:sldMkLst>
      </pc:sldChg>
      <pc:sldChg chg="del">
        <pc:chgData name="Berit Knaak" userId="48e7d791-0728-4fed-ad90-821a8e0f9ff7" providerId="ADAL" clId="{256CC431-F75A-4AB0-AECF-03697478F6C5}" dt="2025-05-15T09:42:53.360" v="2" actId="47"/>
        <pc:sldMkLst>
          <pc:docMk/>
          <pc:sldMk cId="0" sldId="262"/>
        </pc:sldMkLst>
      </pc:sldChg>
      <pc:sldChg chg="modNotesTx">
        <pc:chgData name="Berit Knaak" userId="48e7d791-0728-4fed-ad90-821a8e0f9ff7" providerId="ADAL" clId="{256CC431-F75A-4AB0-AECF-03697478F6C5}" dt="2025-05-15T09:51:08.527" v="188" actId="12"/>
        <pc:sldMkLst>
          <pc:docMk/>
          <pc:sldMk cId="1995158454" sldId="265"/>
        </pc:sldMkLst>
      </pc:sldChg>
      <pc:sldChg chg="modNotesTx">
        <pc:chgData name="Berit Knaak" userId="48e7d791-0728-4fed-ad90-821a8e0f9ff7" providerId="ADAL" clId="{256CC431-F75A-4AB0-AECF-03697478F6C5}" dt="2025-05-15T09:52:05.170" v="212" actId="5793"/>
        <pc:sldMkLst>
          <pc:docMk/>
          <pc:sldMk cId="2100321412" sldId="268"/>
        </pc:sldMkLst>
      </pc:sldChg>
      <pc:sldChg chg="del">
        <pc:chgData name="Berit Knaak" userId="48e7d791-0728-4fed-ad90-821a8e0f9ff7" providerId="ADAL" clId="{256CC431-F75A-4AB0-AECF-03697478F6C5}" dt="2025-05-15T09:43:29.555" v="6" actId="47"/>
        <pc:sldMkLst>
          <pc:docMk/>
          <pc:sldMk cId="2968339967" sldId="294"/>
        </pc:sldMkLst>
      </pc:sldChg>
      <pc:sldChg chg="del">
        <pc:chgData name="Berit Knaak" userId="48e7d791-0728-4fed-ad90-821a8e0f9ff7" providerId="ADAL" clId="{256CC431-F75A-4AB0-AECF-03697478F6C5}" dt="2025-05-15T09:43:19.574" v="5" actId="47"/>
        <pc:sldMkLst>
          <pc:docMk/>
          <pc:sldMk cId="0" sldId="325"/>
        </pc:sldMkLst>
      </pc:sldChg>
      <pc:sldChg chg="modNotesTx">
        <pc:chgData name="Berit Knaak" userId="48e7d791-0728-4fed-ad90-821a8e0f9ff7" providerId="ADAL" clId="{256CC431-F75A-4AB0-AECF-03697478F6C5}" dt="2025-05-15T09:50:36.771" v="183" actId="20577"/>
        <pc:sldMkLst>
          <pc:docMk/>
          <pc:sldMk cId="3393950197" sldId="966"/>
        </pc:sldMkLst>
      </pc:sldChg>
      <pc:sldChg chg="addSp delSp modSp mod">
        <pc:chgData name="Berit Knaak" userId="48e7d791-0728-4fed-ad90-821a8e0f9ff7" providerId="ADAL" clId="{256CC431-F75A-4AB0-AECF-03697478F6C5}" dt="2025-05-15T09:46:55.512" v="23" actId="164"/>
        <pc:sldMkLst>
          <pc:docMk/>
          <pc:sldMk cId="155185467" sldId="969"/>
        </pc:sldMkLst>
        <pc:spChg chg="add mod ord">
          <ac:chgData name="Berit Knaak" userId="48e7d791-0728-4fed-ad90-821a8e0f9ff7" providerId="ADAL" clId="{256CC431-F75A-4AB0-AECF-03697478F6C5}" dt="2025-05-15T09:46:15.429" v="18" actId="1076"/>
          <ac:spMkLst>
            <pc:docMk/>
            <pc:sldMk cId="155185467" sldId="969"/>
            <ac:spMk id="3" creationId="{F04EA260-422F-E260-B868-AE8A2F4F2CFC}"/>
          </ac:spMkLst>
        </pc:spChg>
        <pc:spChg chg="add del mod">
          <ac:chgData name="Berit Knaak" userId="48e7d791-0728-4fed-ad90-821a8e0f9ff7" providerId="ADAL" clId="{256CC431-F75A-4AB0-AECF-03697478F6C5}" dt="2025-05-15T09:46:48.849" v="21" actId="478"/>
          <ac:spMkLst>
            <pc:docMk/>
            <pc:sldMk cId="155185467" sldId="969"/>
            <ac:spMk id="4" creationId="{223D64CA-D609-1406-C393-9F49DFCFB43C}"/>
          </ac:spMkLst>
        </pc:spChg>
        <pc:spChg chg="add mod">
          <ac:chgData name="Berit Knaak" userId="48e7d791-0728-4fed-ad90-821a8e0f9ff7" providerId="ADAL" clId="{256CC431-F75A-4AB0-AECF-03697478F6C5}" dt="2025-05-15T09:46:55.512" v="23" actId="164"/>
          <ac:spMkLst>
            <pc:docMk/>
            <pc:sldMk cId="155185467" sldId="969"/>
            <ac:spMk id="5" creationId="{36EFD20C-2416-0D14-5B42-B26B78CA3FC4}"/>
          </ac:spMkLst>
        </pc:spChg>
        <pc:spChg chg="add mod">
          <ac:chgData name="Berit Knaak" userId="48e7d791-0728-4fed-ad90-821a8e0f9ff7" providerId="ADAL" clId="{256CC431-F75A-4AB0-AECF-03697478F6C5}" dt="2025-05-15T09:46:55.512" v="23" actId="164"/>
          <ac:spMkLst>
            <pc:docMk/>
            <pc:sldMk cId="155185467" sldId="969"/>
            <ac:spMk id="6" creationId="{9AA60941-0848-C5D6-FAE4-0735372140C9}"/>
          </ac:spMkLst>
        </pc:spChg>
        <pc:spChg chg="ord">
          <ac:chgData name="Berit Knaak" userId="48e7d791-0728-4fed-ad90-821a8e0f9ff7" providerId="ADAL" clId="{256CC431-F75A-4AB0-AECF-03697478F6C5}" dt="2025-05-15T09:45:54.353" v="13" actId="166"/>
          <ac:spMkLst>
            <pc:docMk/>
            <pc:sldMk cId="155185467" sldId="969"/>
            <ac:spMk id="14" creationId="{4776BB23-1FE3-1DBA-D317-51155881F9EF}"/>
          </ac:spMkLst>
        </pc:spChg>
        <pc:grpChg chg="add mod">
          <ac:chgData name="Berit Knaak" userId="48e7d791-0728-4fed-ad90-821a8e0f9ff7" providerId="ADAL" clId="{256CC431-F75A-4AB0-AECF-03697478F6C5}" dt="2025-05-15T09:46:55.512" v="23" actId="164"/>
          <ac:grpSpMkLst>
            <pc:docMk/>
            <pc:sldMk cId="155185467" sldId="969"/>
            <ac:grpSpMk id="7" creationId="{034BB22C-7201-877E-A126-F9DC1AD3FCBB}"/>
          </ac:grpSpMkLst>
        </pc:grpChg>
      </pc:sldChg>
      <pc:sldChg chg="modSp mod modNotesTx">
        <pc:chgData name="Berit Knaak" userId="48e7d791-0728-4fed-ad90-821a8e0f9ff7" providerId="ADAL" clId="{256CC431-F75A-4AB0-AECF-03697478F6C5}" dt="2025-05-15T10:00:32.142" v="341" actId="20577"/>
        <pc:sldMkLst>
          <pc:docMk/>
          <pc:sldMk cId="3650873449" sldId="970"/>
        </pc:sldMkLst>
        <pc:spChg chg="mod">
          <ac:chgData name="Berit Knaak" userId="48e7d791-0728-4fed-ad90-821a8e0f9ff7" providerId="ADAL" clId="{256CC431-F75A-4AB0-AECF-03697478F6C5}" dt="2025-05-15T10:00:32.142" v="341" actId="20577"/>
          <ac:spMkLst>
            <pc:docMk/>
            <pc:sldMk cId="3650873449" sldId="970"/>
            <ac:spMk id="5" creationId="{1D7EB529-08EA-8E75-4943-00E09F0A07A7}"/>
          </ac:spMkLst>
        </pc:spChg>
      </pc:sldChg>
      <pc:sldChg chg="modNotesTx">
        <pc:chgData name="Berit Knaak" userId="48e7d791-0728-4fed-ad90-821a8e0f9ff7" providerId="ADAL" clId="{256CC431-F75A-4AB0-AECF-03697478F6C5}" dt="2025-05-15T09:48:21.441" v="74" actId="20577"/>
        <pc:sldMkLst>
          <pc:docMk/>
          <pc:sldMk cId="3805908306" sldId="972"/>
        </pc:sldMkLst>
      </pc:sldChg>
      <pc:sldChg chg="modNotesTx">
        <pc:chgData name="Berit Knaak" userId="48e7d791-0728-4fed-ad90-821a8e0f9ff7" providerId="ADAL" clId="{256CC431-F75A-4AB0-AECF-03697478F6C5}" dt="2025-05-15T09:50:11.700" v="174" actId="6549"/>
        <pc:sldMkLst>
          <pc:docMk/>
          <pc:sldMk cId="996794992" sldId="975"/>
        </pc:sldMkLst>
      </pc:sldChg>
      <pc:sldChg chg="del">
        <pc:chgData name="Berit Knaak" userId="48e7d791-0728-4fed-ad90-821a8e0f9ff7" providerId="ADAL" clId="{256CC431-F75A-4AB0-AECF-03697478F6C5}" dt="2025-05-15T09:42:53.360" v="2" actId="47"/>
        <pc:sldMkLst>
          <pc:docMk/>
          <pc:sldMk cId="1839331661" sldId="2128751652"/>
        </pc:sldMkLst>
      </pc:sldChg>
      <pc:sldChg chg="modNotesTx">
        <pc:chgData name="Berit Knaak" userId="48e7d791-0728-4fed-ad90-821a8e0f9ff7" providerId="ADAL" clId="{256CC431-F75A-4AB0-AECF-03697478F6C5}" dt="2025-05-15T09:52:49.119" v="228" actId="20577"/>
        <pc:sldMkLst>
          <pc:docMk/>
          <pc:sldMk cId="3981554362" sldId="2128751653"/>
        </pc:sldMkLst>
      </pc:sldChg>
      <pc:sldChg chg="modNotesTx">
        <pc:chgData name="Berit Knaak" userId="48e7d791-0728-4fed-ad90-821a8e0f9ff7" providerId="ADAL" clId="{256CC431-F75A-4AB0-AECF-03697478F6C5}" dt="2025-05-15T09:53:08.292" v="229" actId="6549"/>
        <pc:sldMkLst>
          <pc:docMk/>
          <pc:sldMk cId="1642615648" sldId="2128751656"/>
        </pc:sldMkLst>
      </pc:sldChg>
      <pc:sldChg chg="modNotesTx">
        <pc:chgData name="Berit Knaak" userId="48e7d791-0728-4fed-ad90-821a8e0f9ff7" providerId="ADAL" clId="{256CC431-F75A-4AB0-AECF-03697478F6C5}" dt="2025-05-15T09:53:18.436" v="231" actId="15"/>
        <pc:sldMkLst>
          <pc:docMk/>
          <pc:sldMk cId="658944638" sldId="2128751657"/>
        </pc:sldMkLst>
      </pc:sldChg>
      <pc:sldChg chg="modNotesTx">
        <pc:chgData name="Berit Knaak" userId="48e7d791-0728-4fed-ad90-821a8e0f9ff7" providerId="ADAL" clId="{256CC431-F75A-4AB0-AECF-03697478F6C5}" dt="2025-05-15T09:54:16.376" v="238" actId="15"/>
        <pc:sldMkLst>
          <pc:docMk/>
          <pc:sldMk cId="2328477621" sldId="2128751665"/>
        </pc:sldMkLst>
      </pc:sldChg>
      <pc:sldChg chg="modNotesTx">
        <pc:chgData name="Berit Knaak" userId="48e7d791-0728-4fed-ad90-821a8e0f9ff7" providerId="ADAL" clId="{256CC431-F75A-4AB0-AECF-03697478F6C5}" dt="2025-05-15T09:55:10.483" v="310" actId="6549"/>
        <pc:sldMkLst>
          <pc:docMk/>
          <pc:sldMk cId="2463899856" sldId="2128751673"/>
        </pc:sldMkLst>
      </pc:sldChg>
      <pc:sldChg chg="modNotesTx">
        <pc:chgData name="Berit Knaak" userId="48e7d791-0728-4fed-ad90-821a8e0f9ff7" providerId="ADAL" clId="{256CC431-F75A-4AB0-AECF-03697478F6C5}" dt="2025-05-15T09:55:34.293" v="312" actId="14"/>
        <pc:sldMkLst>
          <pc:docMk/>
          <pc:sldMk cId="3939157586" sldId="2128751676"/>
        </pc:sldMkLst>
      </pc:sldChg>
      <pc:sldChg chg="modSp mod modNotesTx">
        <pc:chgData name="Berit Knaak" userId="48e7d791-0728-4fed-ad90-821a8e0f9ff7" providerId="ADAL" clId="{256CC431-F75A-4AB0-AECF-03697478F6C5}" dt="2025-05-15T09:56:48.045" v="340" actId="947"/>
        <pc:sldMkLst>
          <pc:docMk/>
          <pc:sldMk cId="3805127810" sldId="2128751678"/>
        </pc:sldMkLst>
        <pc:graphicFrameChg chg="modGraphic">
          <ac:chgData name="Berit Knaak" userId="48e7d791-0728-4fed-ad90-821a8e0f9ff7" providerId="ADAL" clId="{256CC431-F75A-4AB0-AECF-03697478F6C5}" dt="2025-05-15T09:56:09.073" v="319" actId="20577"/>
          <ac:graphicFrameMkLst>
            <pc:docMk/>
            <pc:sldMk cId="3805127810" sldId="2128751678"/>
            <ac:graphicFrameMk id="8" creationId="{55885F99-52BE-3DCE-8F15-DCC2C69F664C}"/>
          </ac:graphicFrameMkLst>
        </pc:graphicFrameChg>
      </pc:sldChg>
      <pc:sldChg chg="modSp add del mod ord">
        <pc:chgData name="Berit Knaak" userId="48e7d791-0728-4fed-ad90-821a8e0f9ff7" providerId="ADAL" clId="{256CC431-F75A-4AB0-AECF-03697478F6C5}" dt="2025-05-15T09:45:26.720" v="11" actId="47"/>
        <pc:sldMkLst>
          <pc:docMk/>
          <pc:sldMk cId="1835774691" sldId="2128751685"/>
        </pc:sldMkLst>
        <pc:spChg chg="mod">
          <ac:chgData name="Berit Knaak" userId="48e7d791-0728-4fed-ad90-821a8e0f9ff7" providerId="ADAL" clId="{256CC431-F75A-4AB0-AECF-03697478F6C5}" dt="2025-05-15T09:42:40.938" v="1" actId="27636"/>
          <ac:spMkLst>
            <pc:docMk/>
            <pc:sldMk cId="1835774691" sldId="2128751685"/>
            <ac:spMk id="3" creationId="{7F48877C-11CE-C100-006B-16AE21BF166B}"/>
          </ac:spMkLst>
        </pc:spChg>
      </pc:sldChg>
      <pc:sldMasterChg chg="delSp mod modSldLayout sldLayoutOrd">
        <pc:chgData name="Berit Knaak" userId="48e7d791-0728-4fed-ad90-821a8e0f9ff7" providerId="ADAL" clId="{256CC431-F75A-4AB0-AECF-03697478F6C5}" dt="2025-05-15T09:46:38.776" v="20" actId="164"/>
        <pc:sldMasterMkLst>
          <pc:docMk/>
          <pc:sldMasterMk cId="0" sldId="2147483648"/>
        </pc:sldMasterMkLst>
        <pc:picChg chg="del">
          <ac:chgData name="Berit Knaak" userId="48e7d791-0728-4fed-ad90-821a8e0f9ff7" providerId="ADAL" clId="{256CC431-F75A-4AB0-AECF-03697478F6C5}" dt="2025-05-15T09:44:37.378" v="9" actId="478"/>
          <ac:picMkLst>
            <pc:docMk/>
            <pc:sldMasterMk cId="0" sldId="2147483648"/>
            <ac:picMk id="14" creationId="{00000000-0000-0000-0000-000000000000}"/>
          </ac:picMkLst>
        </pc:picChg>
        <pc:picChg chg="del">
          <ac:chgData name="Berit Knaak" userId="48e7d791-0728-4fed-ad90-821a8e0f9ff7" providerId="ADAL" clId="{256CC431-F75A-4AB0-AECF-03697478F6C5}" dt="2025-05-15T09:43:51.989" v="7" actId="478"/>
          <ac:picMkLst>
            <pc:docMk/>
            <pc:sldMasterMk cId="0" sldId="2147483648"/>
            <ac:picMk id="15" creationId="{00000000-0000-0000-0000-000000000000}"/>
          </ac:picMkLst>
        </pc:picChg>
        <pc:sldLayoutChg chg="addSp modSp ord">
          <pc:chgData name="Berit Knaak" userId="48e7d791-0728-4fed-ad90-821a8e0f9ff7" providerId="ADAL" clId="{256CC431-F75A-4AB0-AECF-03697478F6C5}" dt="2025-05-15T09:46:38.776" v="20" actId="164"/>
          <pc:sldLayoutMkLst>
            <pc:docMk/>
            <pc:sldMasterMk cId="0" sldId="2147483648"/>
            <pc:sldLayoutMk cId="4107861754" sldId="2147483676"/>
          </pc:sldLayoutMkLst>
          <pc:spChg chg="mod">
            <ac:chgData name="Berit Knaak" userId="48e7d791-0728-4fed-ad90-821a8e0f9ff7" providerId="ADAL" clId="{256CC431-F75A-4AB0-AECF-03697478F6C5}" dt="2025-05-15T09:46:38.776" v="20" actId="164"/>
            <ac:spMkLst>
              <pc:docMk/>
              <pc:sldMasterMk cId="0" sldId="2147483648"/>
              <pc:sldLayoutMk cId="4107861754" sldId="2147483676"/>
              <ac:spMk id="4" creationId="{B71D4E57-C711-C505-28BF-167D1EC44D15}"/>
            </ac:spMkLst>
          </pc:spChg>
          <pc:spChg chg="mod">
            <ac:chgData name="Berit Knaak" userId="48e7d791-0728-4fed-ad90-821a8e0f9ff7" providerId="ADAL" clId="{256CC431-F75A-4AB0-AECF-03697478F6C5}" dt="2025-05-15T09:46:38.776" v="20" actId="164"/>
            <ac:spMkLst>
              <pc:docMk/>
              <pc:sldMasterMk cId="0" sldId="2147483648"/>
              <pc:sldLayoutMk cId="4107861754" sldId="2147483676"/>
              <ac:spMk id="5" creationId="{CEC7051D-19B7-4FC1-5D93-E0509F64681D}"/>
            </ac:spMkLst>
          </pc:spChg>
          <pc:spChg chg="mod">
            <ac:chgData name="Berit Knaak" userId="48e7d791-0728-4fed-ad90-821a8e0f9ff7" providerId="ADAL" clId="{256CC431-F75A-4AB0-AECF-03697478F6C5}" dt="2025-05-15T09:46:38.776" v="20" actId="164"/>
            <ac:spMkLst>
              <pc:docMk/>
              <pc:sldMasterMk cId="0" sldId="2147483648"/>
              <pc:sldLayoutMk cId="4107861754" sldId="2147483676"/>
              <ac:spMk id="39" creationId="{20A4DB67-5F87-90C9-B972-923306323037}"/>
            </ac:spMkLst>
          </pc:spChg>
          <pc:spChg chg="mod">
            <ac:chgData name="Berit Knaak" userId="48e7d791-0728-4fed-ad90-821a8e0f9ff7" providerId="ADAL" clId="{256CC431-F75A-4AB0-AECF-03697478F6C5}" dt="2025-05-15T09:46:38.776" v="20" actId="164"/>
            <ac:spMkLst>
              <pc:docMk/>
              <pc:sldMasterMk cId="0" sldId="2147483648"/>
              <pc:sldLayoutMk cId="4107861754" sldId="2147483676"/>
              <ac:spMk id="42" creationId="{F3922DA8-872A-CFC4-8A15-CD18EF770D08}"/>
            </ac:spMkLst>
          </pc:spChg>
          <pc:grpChg chg="add mod">
            <ac:chgData name="Berit Knaak" userId="48e7d791-0728-4fed-ad90-821a8e0f9ff7" providerId="ADAL" clId="{256CC431-F75A-4AB0-AECF-03697478F6C5}" dt="2025-05-15T09:46:38.776" v="20" actId="164"/>
            <ac:grpSpMkLst>
              <pc:docMk/>
              <pc:sldMasterMk cId="0" sldId="2147483648"/>
              <pc:sldLayoutMk cId="4107861754" sldId="2147483676"/>
              <ac:grpSpMk id="2" creationId="{FA6B4AAE-7DAB-14F5-327B-9F8DE0C627B8}"/>
            </ac:grpSpMkLst>
          </pc:grpChg>
          <pc:picChg chg="mod">
            <ac:chgData name="Berit Knaak" userId="48e7d791-0728-4fed-ad90-821a8e0f9ff7" providerId="ADAL" clId="{256CC431-F75A-4AB0-AECF-03697478F6C5}" dt="2025-05-15T09:45:03.949" v="10" actId="1076"/>
            <ac:picMkLst>
              <pc:docMk/>
              <pc:sldMasterMk cId="0" sldId="2147483648"/>
              <pc:sldLayoutMk cId="4107861754" sldId="2147483676"/>
              <ac:picMk id="6" creationId="{3FF79A31-2132-BAFE-7BE5-C62C4F878688}"/>
            </ac:picMkLst>
          </pc:picChg>
          <pc:picChg chg="mod">
            <ac:chgData name="Berit Knaak" userId="48e7d791-0728-4fed-ad90-821a8e0f9ff7" providerId="ADAL" clId="{256CC431-F75A-4AB0-AECF-03697478F6C5}" dt="2025-05-15T09:45:03.949" v="10" actId="1076"/>
            <ac:picMkLst>
              <pc:docMk/>
              <pc:sldMasterMk cId="0" sldId="2147483648"/>
              <pc:sldLayoutMk cId="4107861754" sldId="2147483676"/>
              <ac:picMk id="13" creationId="{B623927E-4C79-3A96-56B3-80ED6E3F88D4}"/>
            </ac:picMkLst>
          </pc:picChg>
          <pc:picChg chg="mod">
            <ac:chgData name="Berit Knaak" userId="48e7d791-0728-4fed-ad90-821a8e0f9ff7" providerId="ADAL" clId="{256CC431-F75A-4AB0-AECF-03697478F6C5}" dt="2025-05-15T09:45:03.949" v="10" actId="1076"/>
            <ac:picMkLst>
              <pc:docMk/>
              <pc:sldMasterMk cId="0" sldId="2147483648"/>
              <pc:sldLayoutMk cId="4107861754" sldId="2147483676"/>
              <ac:picMk id="16" creationId="{62516936-58E1-B7B3-AAE5-F5515FC97C84}"/>
            </ac:picMkLst>
          </pc:picChg>
        </pc:sldLayoutChg>
      </pc:sldMasterChg>
    </pc:docChg>
  </pc:docChgLst>
  <pc:docChgLst>
    <pc:chgData name="Berit Knaak" userId="48e7d791-0728-4fed-ad90-821a8e0f9ff7" providerId="ADAL" clId="{3DBCC425-C0E5-4F6E-8A99-8DF0ED5492AC}"/>
    <pc:docChg chg="undo redo custSel addSld delSld modSld sldOrd modNotesMaster">
      <pc:chgData name="Berit Knaak" userId="48e7d791-0728-4fed-ad90-821a8e0f9ff7" providerId="ADAL" clId="{3DBCC425-C0E5-4F6E-8A99-8DF0ED5492AC}" dt="2024-10-10T16:13:37.125" v="7225" actId="47"/>
      <pc:docMkLst>
        <pc:docMk/>
      </pc:docMkLst>
      <pc:sldChg chg="modNotes">
        <pc:chgData name="Berit Knaak" userId="48e7d791-0728-4fed-ad90-821a8e0f9ff7" providerId="ADAL" clId="{3DBCC425-C0E5-4F6E-8A99-8DF0ED5492AC}" dt="2024-10-10T09:38:05.836" v="7063"/>
        <pc:sldMkLst>
          <pc:docMk/>
          <pc:sldMk cId="0" sldId="256"/>
        </pc:sldMkLst>
      </pc:sldChg>
      <pc:sldChg chg="modNotes">
        <pc:chgData name="Berit Knaak" userId="48e7d791-0728-4fed-ad90-821a8e0f9ff7" providerId="ADAL" clId="{3DBCC425-C0E5-4F6E-8A99-8DF0ED5492AC}" dt="2024-10-10T09:38:05.836" v="7063"/>
        <pc:sldMkLst>
          <pc:docMk/>
          <pc:sldMk cId="0" sldId="257"/>
        </pc:sldMkLst>
      </pc:sldChg>
      <pc:sldChg chg="modNotes">
        <pc:chgData name="Berit Knaak" userId="48e7d791-0728-4fed-ad90-821a8e0f9ff7" providerId="ADAL" clId="{3DBCC425-C0E5-4F6E-8A99-8DF0ED5492AC}" dt="2024-10-10T09:38:05.836" v="7063"/>
        <pc:sldMkLst>
          <pc:docMk/>
          <pc:sldMk cId="3790221374" sldId="258"/>
        </pc:sldMkLst>
      </pc:sldChg>
      <pc:sldChg chg="del">
        <pc:chgData name="Berit Knaak" userId="48e7d791-0728-4fed-ad90-821a8e0f9ff7" providerId="ADAL" clId="{3DBCC425-C0E5-4F6E-8A99-8DF0ED5492AC}" dt="2024-10-09T20:52:43.544" v="1243" actId="47"/>
        <pc:sldMkLst>
          <pc:docMk/>
          <pc:sldMk cId="1238722923" sldId="260"/>
        </pc:sldMkLst>
      </pc:sldChg>
      <pc:sldChg chg="modNotes">
        <pc:chgData name="Berit Knaak" userId="48e7d791-0728-4fed-ad90-821a8e0f9ff7" providerId="ADAL" clId="{3DBCC425-C0E5-4F6E-8A99-8DF0ED5492AC}" dt="2024-10-10T09:38:05.836" v="7063"/>
        <pc:sldMkLst>
          <pc:docMk/>
          <pc:sldMk cId="0" sldId="261"/>
        </pc:sldMkLst>
      </pc:sldChg>
      <pc:sldChg chg="modNotes">
        <pc:chgData name="Berit Knaak" userId="48e7d791-0728-4fed-ad90-821a8e0f9ff7" providerId="ADAL" clId="{3DBCC425-C0E5-4F6E-8A99-8DF0ED5492AC}" dt="2024-10-10T09:38:05.836" v="7063"/>
        <pc:sldMkLst>
          <pc:docMk/>
          <pc:sldMk cId="0" sldId="262"/>
        </pc:sldMkLst>
      </pc:sldChg>
      <pc:sldChg chg="modNotes">
        <pc:chgData name="Berit Knaak" userId="48e7d791-0728-4fed-ad90-821a8e0f9ff7" providerId="ADAL" clId="{3DBCC425-C0E5-4F6E-8A99-8DF0ED5492AC}" dt="2024-10-10T09:38:05.836" v="7063"/>
        <pc:sldMkLst>
          <pc:docMk/>
          <pc:sldMk cId="1130429033" sldId="263"/>
        </pc:sldMkLst>
      </pc:sldChg>
      <pc:sldChg chg="modNotes">
        <pc:chgData name="Berit Knaak" userId="48e7d791-0728-4fed-ad90-821a8e0f9ff7" providerId="ADAL" clId="{3DBCC425-C0E5-4F6E-8A99-8DF0ED5492AC}" dt="2024-10-10T09:38:05.836" v="7063"/>
        <pc:sldMkLst>
          <pc:docMk/>
          <pc:sldMk cId="1995158454" sldId="265"/>
        </pc:sldMkLst>
      </pc:sldChg>
      <pc:sldChg chg="modNotes">
        <pc:chgData name="Berit Knaak" userId="48e7d791-0728-4fed-ad90-821a8e0f9ff7" providerId="ADAL" clId="{3DBCC425-C0E5-4F6E-8A99-8DF0ED5492AC}" dt="2024-10-10T09:38:05.836" v="7063"/>
        <pc:sldMkLst>
          <pc:docMk/>
          <pc:sldMk cId="1489079675" sldId="266"/>
        </pc:sldMkLst>
      </pc:sldChg>
      <pc:sldChg chg="modNotes">
        <pc:chgData name="Berit Knaak" userId="48e7d791-0728-4fed-ad90-821a8e0f9ff7" providerId="ADAL" clId="{3DBCC425-C0E5-4F6E-8A99-8DF0ED5492AC}" dt="2024-10-10T09:38:05.836" v="7063"/>
        <pc:sldMkLst>
          <pc:docMk/>
          <pc:sldMk cId="2442995879" sldId="267"/>
        </pc:sldMkLst>
      </pc:sldChg>
      <pc:sldChg chg="modNotes modNotesTx">
        <pc:chgData name="Berit Knaak" userId="48e7d791-0728-4fed-ad90-821a8e0f9ff7" providerId="ADAL" clId="{3DBCC425-C0E5-4F6E-8A99-8DF0ED5492AC}" dt="2024-10-10T09:38:05.836" v="7063"/>
        <pc:sldMkLst>
          <pc:docMk/>
          <pc:sldMk cId="2100321412" sldId="268"/>
        </pc:sldMkLst>
      </pc:sldChg>
      <pc:sldChg chg="modNotes">
        <pc:chgData name="Berit Knaak" userId="48e7d791-0728-4fed-ad90-821a8e0f9ff7" providerId="ADAL" clId="{3DBCC425-C0E5-4F6E-8A99-8DF0ED5492AC}" dt="2024-10-10T09:38:05.836" v="7063"/>
        <pc:sldMkLst>
          <pc:docMk/>
          <pc:sldMk cId="3238891179" sldId="269"/>
        </pc:sldMkLst>
      </pc:sldChg>
      <pc:sldChg chg="modNotes">
        <pc:chgData name="Berit Knaak" userId="48e7d791-0728-4fed-ad90-821a8e0f9ff7" providerId="ADAL" clId="{3DBCC425-C0E5-4F6E-8A99-8DF0ED5492AC}" dt="2024-10-10T09:38:05.836" v="7063"/>
        <pc:sldMkLst>
          <pc:docMk/>
          <pc:sldMk cId="1891469340" sldId="270"/>
        </pc:sldMkLst>
      </pc:sldChg>
      <pc:sldChg chg="modSp mod modNotes">
        <pc:chgData name="Berit Knaak" userId="48e7d791-0728-4fed-ad90-821a8e0f9ff7" providerId="ADAL" clId="{3DBCC425-C0E5-4F6E-8A99-8DF0ED5492AC}" dt="2024-10-10T09:38:05.836" v="7063"/>
        <pc:sldMkLst>
          <pc:docMk/>
          <pc:sldMk cId="2115902377" sldId="271"/>
        </pc:sldMkLst>
      </pc:sldChg>
      <pc:sldChg chg="addSp delSp modSp mod modNotes modNotesTx">
        <pc:chgData name="Berit Knaak" userId="48e7d791-0728-4fed-ad90-821a8e0f9ff7" providerId="ADAL" clId="{3DBCC425-C0E5-4F6E-8A99-8DF0ED5492AC}" dt="2024-10-10T09:38:05.836" v="7063"/>
        <pc:sldMkLst>
          <pc:docMk/>
          <pc:sldMk cId="2863244562" sldId="272"/>
        </pc:sldMkLst>
      </pc:sldChg>
      <pc:sldChg chg="addSp delSp modSp mod modNotes modNotesTx">
        <pc:chgData name="Berit Knaak" userId="48e7d791-0728-4fed-ad90-821a8e0f9ff7" providerId="ADAL" clId="{3DBCC425-C0E5-4F6E-8A99-8DF0ED5492AC}" dt="2024-10-10T09:38:05.836" v="7063"/>
        <pc:sldMkLst>
          <pc:docMk/>
          <pc:sldMk cId="3579855093" sldId="273"/>
        </pc:sldMkLst>
      </pc:sldChg>
      <pc:sldChg chg="del">
        <pc:chgData name="Berit Knaak" userId="48e7d791-0728-4fed-ad90-821a8e0f9ff7" providerId="ADAL" clId="{3DBCC425-C0E5-4F6E-8A99-8DF0ED5492AC}" dt="2024-10-09T20:52:43.544" v="1243" actId="47"/>
        <pc:sldMkLst>
          <pc:docMk/>
          <pc:sldMk cId="137693986" sldId="274"/>
        </pc:sldMkLst>
      </pc:sldChg>
      <pc:sldChg chg="del">
        <pc:chgData name="Berit Knaak" userId="48e7d791-0728-4fed-ad90-821a8e0f9ff7" providerId="ADAL" clId="{3DBCC425-C0E5-4F6E-8A99-8DF0ED5492AC}" dt="2024-10-09T20:52:43.544" v="1243" actId="47"/>
        <pc:sldMkLst>
          <pc:docMk/>
          <pc:sldMk cId="2576395990" sldId="275"/>
        </pc:sldMkLst>
      </pc:sldChg>
      <pc:sldChg chg="del">
        <pc:chgData name="Berit Knaak" userId="48e7d791-0728-4fed-ad90-821a8e0f9ff7" providerId="ADAL" clId="{3DBCC425-C0E5-4F6E-8A99-8DF0ED5492AC}" dt="2024-10-09T20:52:43.544" v="1243" actId="47"/>
        <pc:sldMkLst>
          <pc:docMk/>
          <pc:sldMk cId="4176773212" sldId="277"/>
        </pc:sldMkLst>
      </pc:sldChg>
      <pc:sldChg chg="del">
        <pc:chgData name="Berit Knaak" userId="48e7d791-0728-4fed-ad90-821a8e0f9ff7" providerId="ADAL" clId="{3DBCC425-C0E5-4F6E-8A99-8DF0ED5492AC}" dt="2024-10-09T20:52:43.544" v="1243" actId="47"/>
        <pc:sldMkLst>
          <pc:docMk/>
          <pc:sldMk cId="1448602815" sldId="279"/>
        </pc:sldMkLst>
      </pc:sldChg>
      <pc:sldChg chg="del">
        <pc:chgData name="Berit Knaak" userId="48e7d791-0728-4fed-ad90-821a8e0f9ff7" providerId="ADAL" clId="{3DBCC425-C0E5-4F6E-8A99-8DF0ED5492AC}" dt="2024-10-09T20:52:43.544" v="1243" actId="47"/>
        <pc:sldMkLst>
          <pc:docMk/>
          <pc:sldMk cId="3872962103" sldId="280"/>
        </pc:sldMkLst>
      </pc:sldChg>
      <pc:sldChg chg="del">
        <pc:chgData name="Berit Knaak" userId="48e7d791-0728-4fed-ad90-821a8e0f9ff7" providerId="ADAL" clId="{3DBCC425-C0E5-4F6E-8A99-8DF0ED5492AC}" dt="2024-10-09T20:52:43.544" v="1243" actId="47"/>
        <pc:sldMkLst>
          <pc:docMk/>
          <pc:sldMk cId="3650319388" sldId="281"/>
        </pc:sldMkLst>
      </pc:sldChg>
      <pc:sldChg chg="del">
        <pc:chgData name="Berit Knaak" userId="48e7d791-0728-4fed-ad90-821a8e0f9ff7" providerId="ADAL" clId="{3DBCC425-C0E5-4F6E-8A99-8DF0ED5492AC}" dt="2024-10-09T20:52:43.544" v="1243" actId="47"/>
        <pc:sldMkLst>
          <pc:docMk/>
          <pc:sldMk cId="3418253455" sldId="283"/>
        </pc:sldMkLst>
      </pc:sldChg>
      <pc:sldChg chg="del">
        <pc:chgData name="Berit Knaak" userId="48e7d791-0728-4fed-ad90-821a8e0f9ff7" providerId="ADAL" clId="{3DBCC425-C0E5-4F6E-8A99-8DF0ED5492AC}" dt="2024-10-09T20:52:43.544" v="1243" actId="47"/>
        <pc:sldMkLst>
          <pc:docMk/>
          <pc:sldMk cId="2368919216" sldId="287"/>
        </pc:sldMkLst>
      </pc:sldChg>
      <pc:sldChg chg="del">
        <pc:chgData name="Berit Knaak" userId="48e7d791-0728-4fed-ad90-821a8e0f9ff7" providerId="ADAL" clId="{3DBCC425-C0E5-4F6E-8A99-8DF0ED5492AC}" dt="2024-10-09T20:52:43.544" v="1243" actId="47"/>
        <pc:sldMkLst>
          <pc:docMk/>
          <pc:sldMk cId="2998467795" sldId="289"/>
        </pc:sldMkLst>
      </pc:sldChg>
      <pc:sldChg chg="del">
        <pc:chgData name="Berit Knaak" userId="48e7d791-0728-4fed-ad90-821a8e0f9ff7" providerId="ADAL" clId="{3DBCC425-C0E5-4F6E-8A99-8DF0ED5492AC}" dt="2024-10-09T20:52:43.544" v="1243" actId="47"/>
        <pc:sldMkLst>
          <pc:docMk/>
          <pc:sldMk cId="2578219065" sldId="290"/>
        </pc:sldMkLst>
      </pc:sldChg>
      <pc:sldChg chg="del">
        <pc:chgData name="Berit Knaak" userId="48e7d791-0728-4fed-ad90-821a8e0f9ff7" providerId="ADAL" clId="{3DBCC425-C0E5-4F6E-8A99-8DF0ED5492AC}" dt="2024-10-09T20:52:43.544" v="1243" actId="47"/>
        <pc:sldMkLst>
          <pc:docMk/>
          <pc:sldMk cId="637127263" sldId="291"/>
        </pc:sldMkLst>
      </pc:sldChg>
      <pc:sldChg chg="modNotes">
        <pc:chgData name="Berit Knaak" userId="48e7d791-0728-4fed-ad90-821a8e0f9ff7" providerId="ADAL" clId="{3DBCC425-C0E5-4F6E-8A99-8DF0ED5492AC}" dt="2024-10-10T09:38:05.836" v="7063"/>
        <pc:sldMkLst>
          <pc:docMk/>
          <pc:sldMk cId="2968339967" sldId="294"/>
        </pc:sldMkLst>
      </pc:sldChg>
      <pc:sldChg chg="del">
        <pc:chgData name="Berit Knaak" userId="48e7d791-0728-4fed-ad90-821a8e0f9ff7" providerId="ADAL" clId="{3DBCC425-C0E5-4F6E-8A99-8DF0ED5492AC}" dt="2024-10-09T20:52:43.544" v="1243" actId="47"/>
        <pc:sldMkLst>
          <pc:docMk/>
          <pc:sldMk cId="1909115874" sldId="298"/>
        </pc:sldMkLst>
      </pc:sldChg>
      <pc:sldChg chg="modSp mod modNotes modNotesTx">
        <pc:chgData name="Berit Knaak" userId="48e7d791-0728-4fed-ad90-821a8e0f9ff7" providerId="ADAL" clId="{3DBCC425-C0E5-4F6E-8A99-8DF0ED5492AC}" dt="2024-10-10T09:38:05.836" v="7063"/>
        <pc:sldMkLst>
          <pc:docMk/>
          <pc:sldMk cId="2876235394" sldId="299"/>
        </pc:sldMkLst>
      </pc:sldChg>
      <pc:sldChg chg="addSp delSp modSp mod modNotes modNotesTx">
        <pc:chgData name="Berit Knaak" userId="48e7d791-0728-4fed-ad90-821a8e0f9ff7" providerId="ADAL" clId="{3DBCC425-C0E5-4F6E-8A99-8DF0ED5492AC}" dt="2024-10-10T09:38:05.836" v="7063"/>
        <pc:sldMkLst>
          <pc:docMk/>
          <pc:sldMk cId="3950781856" sldId="301"/>
        </pc:sldMkLst>
      </pc:sldChg>
      <pc:sldChg chg="modSp mod modNotes modNotesTx">
        <pc:chgData name="Berit Knaak" userId="48e7d791-0728-4fed-ad90-821a8e0f9ff7" providerId="ADAL" clId="{3DBCC425-C0E5-4F6E-8A99-8DF0ED5492AC}" dt="2024-10-10T09:38:05.836" v="7063"/>
        <pc:sldMkLst>
          <pc:docMk/>
          <pc:sldMk cId="1981578671" sldId="302"/>
        </pc:sldMkLst>
      </pc:sldChg>
      <pc:sldChg chg="modSp del mod">
        <pc:chgData name="Berit Knaak" userId="48e7d791-0728-4fed-ad90-821a8e0f9ff7" providerId="ADAL" clId="{3DBCC425-C0E5-4F6E-8A99-8DF0ED5492AC}" dt="2024-10-09T21:38:26.080" v="2683" actId="47"/>
        <pc:sldMkLst>
          <pc:docMk/>
          <pc:sldMk cId="3527735739" sldId="303"/>
        </pc:sldMkLst>
      </pc:sldChg>
      <pc:sldChg chg="del">
        <pc:chgData name="Berit Knaak" userId="48e7d791-0728-4fed-ad90-821a8e0f9ff7" providerId="ADAL" clId="{3DBCC425-C0E5-4F6E-8A99-8DF0ED5492AC}" dt="2024-10-09T20:52:43.544" v="1243" actId="47"/>
        <pc:sldMkLst>
          <pc:docMk/>
          <pc:sldMk cId="160158282" sldId="309"/>
        </pc:sldMkLst>
      </pc:sldChg>
      <pc:sldChg chg="del">
        <pc:chgData name="Berit Knaak" userId="48e7d791-0728-4fed-ad90-821a8e0f9ff7" providerId="ADAL" clId="{3DBCC425-C0E5-4F6E-8A99-8DF0ED5492AC}" dt="2024-10-09T20:52:43.544" v="1243" actId="47"/>
        <pc:sldMkLst>
          <pc:docMk/>
          <pc:sldMk cId="2019074014" sldId="317"/>
        </pc:sldMkLst>
      </pc:sldChg>
      <pc:sldChg chg="del">
        <pc:chgData name="Berit Knaak" userId="48e7d791-0728-4fed-ad90-821a8e0f9ff7" providerId="ADAL" clId="{3DBCC425-C0E5-4F6E-8A99-8DF0ED5492AC}" dt="2024-10-09T20:52:46.354" v="1244" actId="47"/>
        <pc:sldMkLst>
          <pc:docMk/>
          <pc:sldMk cId="0" sldId="324"/>
        </pc:sldMkLst>
      </pc:sldChg>
      <pc:sldChg chg="modNotes">
        <pc:chgData name="Berit Knaak" userId="48e7d791-0728-4fed-ad90-821a8e0f9ff7" providerId="ADAL" clId="{3DBCC425-C0E5-4F6E-8A99-8DF0ED5492AC}" dt="2024-10-10T09:38:05.836" v="7063"/>
        <pc:sldMkLst>
          <pc:docMk/>
          <pc:sldMk cId="0" sldId="325"/>
        </pc:sldMkLst>
      </pc:sldChg>
      <pc:sldChg chg="del">
        <pc:chgData name="Berit Knaak" userId="48e7d791-0728-4fed-ad90-821a8e0f9ff7" providerId="ADAL" clId="{3DBCC425-C0E5-4F6E-8A99-8DF0ED5492AC}" dt="2024-10-09T20:52:43.544" v="1243" actId="47"/>
        <pc:sldMkLst>
          <pc:docMk/>
          <pc:sldMk cId="745215505" sldId="557"/>
        </pc:sldMkLst>
      </pc:sldChg>
      <pc:sldChg chg="delSp modSp add del mod">
        <pc:chgData name="Berit Knaak" userId="48e7d791-0728-4fed-ad90-821a8e0f9ff7" providerId="ADAL" clId="{3DBCC425-C0E5-4F6E-8A99-8DF0ED5492AC}" dt="2024-10-10T16:13:37.125" v="7225" actId="47"/>
        <pc:sldMkLst>
          <pc:docMk/>
          <pc:sldMk cId="2258657890" sldId="697"/>
        </pc:sldMkLst>
      </pc:sldChg>
      <pc:sldChg chg="del">
        <pc:chgData name="Berit Knaak" userId="48e7d791-0728-4fed-ad90-821a8e0f9ff7" providerId="ADAL" clId="{3DBCC425-C0E5-4F6E-8A99-8DF0ED5492AC}" dt="2024-10-09T20:52:43.544" v="1243" actId="47"/>
        <pc:sldMkLst>
          <pc:docMk/>
          <pc:sldMk cId="4189049355" sldId="922"/>
        </pc:sldMkLst>
      </pc:sldChg>
      <pc:sldChg chg="addSp modSp mod modNotes modNotesTx">
        <pc:chgData name="Berit Knaak" userId="48e7d791-0728-4fed-ad90-821a8e0f9ff7" providerId="ADAL" clId="{3DBCC425-C0E5-4F6E-8A99-8DF0ED5492AC}" dt="2024-10-10T09:38:05.836" v="7063"/>
        <pc:sldMkLst>
          <pc:docMk/>
          <pc:sldMk cId="1916232031" sldId="941"/>
        </pc:sldMkLst>
      </pc:sldChg>
      <pc:sldChg chg="del">
        <pc:chgData name="Berit Knaak" userId="48e7d791-0728-4fed-ad90-821a8e0f9ff7" providerId="ADAL" clId="{3DBCC425-C0E5-4F6E-8A99-8DF0ED5492AC}" dt="2024-10-09T20:52:43.544" v="1243" actId="47"/>
        <pc:sldMkLst>
          <pc:docMk/>
          <pc:sldMk cId="2758180978" sldId="948"/>
        </pc:sldMkLst>
      </pc:sldChg>
      <pc:sldChg chg="del">
        <pc:chgData name="Berit Knaak" userId="48e7d791-0728-4fed-ad90-821a8e0f9ff7" providerId="ADAL" clId="{3DBCC425-C0E5-4F6E-8A99-8DF0ED5492AC}" dt="2024-10-09T20:52:43.544" v="1243" actId="47"/>
        <pc:sldMkLst>
          <pc:docMk/>
          <pc:sldMk cId="1429969019" sldId="963"/>
        </pc:sldMkLst>
      </pc:sldChg>
      <pc:sldChg chg="del">
        <pc:chgData name="Berit Knaak" userId="48e7d791-0728-4fed-ad90-821a8e0f9ff7" providerId="ADAL" clId="{3DBCC425-C0E5-4F6E-8A99-8DF0ED5492AC}" dt="2024-10-09T20:52:43.544" v="1243" actId="47"/>
        <pc:sldMkLst>
          <pc:docMk/>
          <pc:sldMk cId="1350353677" sldId="964"/>
        </pc:sldMkLst>
      </pc:sldChg>
      <pc:sldChg chg="modNotes modNotesTx">
        <pc:chgData name="Berit Knaak" userId="48e7d791-0728-4fed-ad90-821a8e0f9ff7" providerId="ADAL" clId="{3DBCC425-C0E5-4F6E-8A99-8DF0ED5492AC}" dt="2024-10-10T09:38:05.836" v="7063"/>
        <pc:sldMkLst>
          <pc:docMk/>
          <pc:sldMk cId="3393950197" sldId="966"/>
        </pc:sldMkLst>
      </pc:sldChg>
      <pc:sldChg chg="modNotes">
        <pc:chgData name="Berit Knaak" userId="48e7d791-0728-4fed-ad90-821a8e0f9ff7" providerId="ADAL" clId="{3DBCC425-C0E5-4F6E-8A99-8DF0ED5492AC}" dt="2024-10-10T09:38:05.836" v="7063"/>
        <pc:sldMkLst>
          <pc:docMk/>
          <pc:sldMk cId="155185467" sldId="969"/>
        </pc:sldMkLst>
      </pc:sldChg>
      <pc:sldChg chg="modNotes">
        <pc:chgData name="Berit Knaak" userId="48e7d791-0728-4fed-ad90-821a8e0f9ff7" providerId="ADAL" clId="{3DBCC425-C0E5-4F6E-8A99-8DF0ED5492AC}" dt="2024-10-10T09:38:05.836" v="7063"/>
        <pc:sldMkLst>
          <pc:docMk/>
          <pc:sldMk cId="3650873449" sldId="970"/>
        </pc:sldMkLst>
      </pc:sldChg>
      <pc:sldChg chg="modNotes modNotesTx">
        <pc:chgData name="Berit Knaak" userId="48e7d791-0728-4fed-ad90-821a8e0f9ff7" providerId="ADAL" clId="{3DBCC425-C0E5-4F6E-8A99-8DF0ED5492AC}" dt="2024-10-10T09:53:47.529" v="7155" actId="20577"/>
        <pc:sldMkLst>
          <pc:docMk/>
          <pc:sldMk cId="3805908306" sldId="972"/>
        </pc:sldMkLst>
      </pc:sldChg>
      <pc:sldChg chg="modNotes">
        <pc:chgData name="Berit Knaak" userId="48e7d791-0728-4fed-ad90-821a8e0f9ff7" providerId="ADAL" clId="{3DBCC425-C0E5-4F6E-8A99-8DF0ED5492AC}" dt="2024-10-10T09:38:05.836" v="7063"/>
        <pc:sldMkLst>
          <pc:docMk/>
          <pc:sldMk cId="2731093711" sldId="974"/>
        </pc:sldMkLst>
      </pc:sldChg>
      <pc:sldChg chg="modNotes">
        <pc:chgData name="Berit Knaak" userId="48e7d791-0728-4fed-ad90-821a8e0f9ff7" providerId="ADAL" clId="{3DBCC425-C0E5-4F6E-8A99-8DF0ED5492AC}" dt="2024-10-10T09:38:05.836" v="7063"/>
        <pc:sldMkLst>
          <pc:docMk/>
          <pc:sldMk cId="996794992" sldId="975"/>
        </pc:sldMkLst>
      </pc:sldChg>
      <pc:sldChg chg="modNotes">
        <pc:chgData name="Berit Knaak" userId="48e7d791-0728-4fed-ad90-821a8e0f9ff7" providerId="ADAL" clId="{3DBCC425-C0E5-4F6E-8A99-8DF0ED5492AC}" dt="2024-10-10T09:38:05.836" v="7063"/>
        <pc:sldMkLst>
          <pc:docMk/>
          <pc:sldMk cId="3003003929" sldId="977"/>
        </pc:sldMkLst>
      </pc:sldChg>
      <pc:sldChg chg="modNotes">
        <pc:chgData name="Berit Knaak" userId="48e7d791-0728-4fed-ad90-821a8e0f9ff7" providerId="ADAL" clId="{3DBCC425-C0E5-4F6E-8A99-8DF0ED5492AC}" dt="2024-10-10T09:38:05.836" v="7063"/>
        <pc:sldMkLst>
          <pc:docMk/>
          <pc:sldMk cId="2771981250" sldId="978"/>
        </pc:sldMkLst>
      </pc:sldChg>
      <pc:sldChg chg="modNotes">
        <pc:chgData name="Berit Knaak" userId="48e7d791-0728-4fed-ad90-821a8e0f9ff7" providerId="ADAL" clId="{3DBCC425-C0E5-4F6E-8A99-8DF0ED5492AC}" dt="2024-10-10T09:38:05.836" v="7063"/>
        <pc:sldMkLst>
          <pc:docMk/>
          <pc:sldMk cId="2331541986" sldId="979"/>
        </pc:sldMkLst>
      </pc:sldChg>
      <pc:sldChg chg="modNotes">
        <pc:chgData name="Berit Knaak" userId="48e7d791-0728-4fed-ad90-821a8e0f9ff7" providerId="ADAL" clId="{3DBCC425-C0E5-4F6E-8A99-8DF0ED5492AC}" dt="2024-10-10T09:38:05.836" v="7063"/>
        <pc:sldMkLst>
          <pc:docMk/>
          <pc:sldMk cId="1855027520" sldId="980"/>
        </pc:sldMkLst>
      </pc:sldChg>
      <pc:sldChg chg="modNotes">
        <pc:chgData name="Berit Knaak" userId="48e7d791-0728-4fed-ad90-821a8e0f9ff7" providerId="ADAL" clId="{3DBCC425-C0E5-4F6E-8A99-8DF0ED5492AC}" dt="2024-10-10T09:38:05.836" v="7063"/>
        <pc:sldMkLst>
          <pc:docMk/>
          <pc:sldMk cId="723965764" sldId="981"/>
        </pc:sldMkLst>
      </pc:sldChg>
      <pc:sldChg chg="del">
        <pc:chgData name="Berit Knaak" userId="48e7d791-0728-4fed-ad90-821a8e0f9ff7" providerId="ADAL" clId="{3DBCC425-C0E5-4F6E-8A99-8DF0ED5492AC}" dt="2024-10-09T20:52:43.544" v="1243" actId="47"/>
        <pc:sldMkLst>
          <pc:docMk/>
          <pc:sldMk cId="3433593544" sldId="983"/>
        </pc:sldMkLst>
      </pc:sldChg>
      <pc:sldChg chg="del">
        <pc:chgData name="Berit Knaak" userId="48e7d791-0728-4fed-ad90-821a8e0f9ff7" providerId="ADAL" clId="{3DBCC425-C0E5-4F6E-8A99-8DF0ED5492AC}" dt="2024-10-09T20:52:43.544" v="1243" actId="47"/>
        <pc:sldMkLst>
          <pc:docMk/>
          <pc:sldMk cId="420651885" sldId="2128751638"/>
        </pc:sldMkLst>
      </pc:sldChg>
      <pc:sldChg chg="del">
        <pc:chgData name="Berit Knaak" userId="48e7d791-0728-4fed-ad90-821a8e0f9ff7" providerId="ADAL" clId="{3DBCC425-C0E5-4F6E-8A99-8DF0ED5492AC}" dt="2024-10-09T20:52:43.544" v="1243" actId="47"/>
        <pc:sldMkLst>
          <pc:docMk/>
          <pc:sldMk cId="1390614731" sldId="2128751640"/>
        </pc:sldMkLst>
      </pc:sldChg>
      <pc:sldChg chg="del">
        <pc:chgData name="Berit Knaak" userId="48e7d791-0728-4fed-ad90-821a8e0f9ff7" providerId="ADAL" clId="{3DBCC425-C0E5-4F6E-8A99-8DF0ED5492AC}" dt="2024-10-09T20:52:43.544" v="1243" actId="47"/>
        <pc:sldMkLst>
          <pc:docMk/>
          <pc:sldMk cId="3991796408" sldId="2128751641"/>
        </pc:sldMkLst>
      </pc:sldChg>
      <pc:sldChg chg="del">
        <pc:chgData name="Berit Knaak" userId="48e7d791-0728-4fed-ad90-821a8e0f9ff7" providerId="ADAL" clId="{3DBCC425-C0E5-4F6E-8A99-8DF0ED5492AC}" dt="2024-10-09T20:52:43.544" v="1243" actId="47"/>
        <pc:sldMkLst>
          <pc:docMk/>
          <pc:sldMk cId="3553826972" sldId="2128751642"/>
        </pc:sldMkLst>
      </pc:sldChg>
      <pc:sldChg chg="del">
        <pc:chgData name="Berit Knaak" userId="48e7d791-0728-4fed-ad90-821a8e0f9ff7" providerId="ADAL" clId="{3DBCC425-C0E5-4F6E-8A99-8DF0ED5492AC}" dt="2024-10-09T20:52:43.544" v="1243" actId="47"/>
        <pc:sldMkLst>
          <pc:docMk/>
          <pc:sldMk cId="342269830" sldId="2128751643"/>
        </pc:sldMkLst>
      </pc:sldChg>
      <pc:sldChg chg="del">
        <pc:chgData name="Berit Knaak" userId="48e7d791-0728-4fed-ad90-821a8e0f9ff7" providerId="ADAL" clId="{3DBCC425-C0E5-4F6E-8A99-8DF0ED5492AC}" dt="2024-10-09T20:52:43.544" v="1243" actId="47"/>
        <pc:sldMkLst>
          <pc:docMk/>
          <pc:sldMk cId="2893341266" sldId="2128751647"/>
        </pc:sldMkLst>
      </pc:sldChg>
      <pc:sldChg chg="del">
        <pc:chgData name="Berit Knaak" userId="48e7d791-0728-4fed-ad90-821a8e0f9ff7" providerId="ADAL" clId="{3DBCC425-C0E5-4F6E-8A99-8DF0ED5492AC}" dt="2024-10-09T20:52:43.544" v="1243" actId="47"/>
        <pc:sldMkLst>
          <pc:docMk/>
          <pc:sldMk cId="3359089572" sldId="2128751648"/>
        </pc:sldMkLst>
      </pc:sldChg>
      <pc:sldChg chg="modNotes">
        <pc:chgData name="Berit Knaak" userId="48e7d791-0728-4fed-ad90-821a8e0f9ff7" providerId="ADAL" clId="{3DBCC425-C0E5-4F6E-8A99-8DF0ED5492AC}" dt="2024-10-10T09:38:05.836" v="7063"/>
        <pc:sldMkLst>
          <pc:docMk/>
          <pc:sldMk cId="2348218987" sldId="2128751649"/>
        </pc:sldMkLst>
      </pc:sldChg>
      <pc:sldChg chg="modNotes">
        <pc:chgData name="Berit Knaak" userId="48e7d791-0728-4fed-ad90-821a8e0f9ff7" providerId="ADAL" clId="{3DBCC425-C0E5-4F6E-8A99-8DF0ED5492AC}" dt="2024-10-10T09:38:05.836" v="7063"/>
        <pc:sldMkLst>
          <pc:docMk/>
          <pc:sldMk cId="81113068" sldId="2128751650"/>
        </pc:sldMkLst>
      </pc:sldChg>
      <pc:sldChg chg="del">
        <pc:chgData name="Berit Knaak" userId="48e7d791-0728-4fed-ad90-821a8e0f9ff7" providerId="ADAL" clId="{3DBCC425-C0E5-4F6E-8A99-8DF0ED5492AC}" dt="2024-10-09T20:51:51.362" v="1241" actId="47"/>
        <pc:sldMkLst>
          <pc:docMk/>
          <pc:sldMk cId="2975117581" sldId="2128751651"/>
        </pc:sldMkLst>
      </pc:sldChg>
      <pc:sldChg chg="add modNotes">
        <pc:chgData name="Berit Knaak" userId="48e7d791-0728-4fed-ad90-821a8e0f9ff7" providerId="ADAL" clId="{3DBCC425-C0E5-4F6E-8A99-8DF0ED5492AC}" dt="2024-10-10T09:38:05.836" v="7063"/>
        <pc:sldMkLst>
          <pc:docMk/>
          <pc:sldMk cId="1839331661" sldId="2128751652"/>
        </pc:sldMkLst>
      </pc:sldChg>
      <pc:sldChg chg="add modNotes modNotesTx">
        <pc:chgData name="Berit Knaak" userId="48e7d791-0728-4fed-ad90-821a8e0f9ff7" providerId="ADAL" clId="{3DBCC425-C0E5-4F6E-8A99-8DF0ED5492AC}" dt="2024-10-10T09:38:05.836" v="7063"/>
        <pc:sldMkLst>
          <pc:docMk/>
          <pc:sldMk cId="3981554362" sldId="2128751653"/>
        </pc:sldMkLst>
      </pc:sldChg>
      <pc:sldChg chg="modSp add mod modNotes">
        <pc:chgData name="Berit Knaak" userId="48e7d791-0728-4fed-ad90-821a8e0f9ff7" providerId="ADAL" clId="{3DBCC425-C0E5-4F6E-8A99-8DF0ED5492AC}" dt="2024-10-10T09:38:05.836" v="7063"/>
        <pc:sldMkLst>
          <pc:docMk/>
          <pc:sldMk cId="3910391664" sldId="2128751654"/>
        </pc:sldMkLst>
      </pc:sldChg>
      <pc:sldChg chg="modSp add mod modNotes">
        <pc:chgData name="Berit Knaak" userId="48e7d791-0728-4fed-ad90-821a8e0f9ff7" providerId="ADAL" clId="{3DBCC425-C0E5-4F6E-8A99-8DF0ED5492AC}" dt="2024-10-10T09:38:05.836" v="7063"/>
        <pc:sldMkLst>
          <pc:docMk/>
          <pc:sldMk cId="3064783475" sldId="2128751655"/>
        </pc:sldMkLst>
      </pc:sldChg>
      <pc:sldChg chg="addSp delSp modSp add mod modNotes">
        <pc:chgData name="Berit Knaak" userId="48e7d791-0728-4fed-ad90-821a8e0f9ff7" providerId="ADAL" clId="{3DBCC425-C0E5-4F6E-8A99-8DF0ED5492AC}" dt="2024-10-10T09:38:05.836" v="7063"/>
        <pc:sldMkLst>
          <pc:docMk/>
          <pc:sldMk cId="1642615648" sldId="2128751656"/>
        </pc:sldMkLst>
      </pc:sldChg>
      <pc:sldChg chg="modSp add mod modNotes">
        <pc:chgData name="Berit Knaak" userId="48e7d791-0728-4fed-ad90-821a8e0f9ff7" providerId="ADAL" clId="{3DBCC425-C0E5-4F6E-8A99-8DF0ED5492AC}" dt="2024-10-10T09:38:05.836" v="7063"/>
        <pc:sldMkLst>
          <pc:docMk/>
          <pc:sldMk cId="658944638" sldId="2128751657"/>
        </pc:sldMkLst>
      </pc:sldChg>
      <pc:sldChg chg="modSp add mod modNotes">
        <pc:chgData name="Berit Knaak" userId="48e7d791-0728-4fed-ad90-821a8e0f9ff7" providerId="ADAL" clId="{3DBCC425-C0E5-4F6E-8A99-8DF0ED5492AC}" dt="2024-10-10T09:38:05.836" v="7063"/>
        <pc:sldMkLst>
          <pc:docMk/>
          <pc:sldMk cId="1125787929" sldId="2128751658"/>
        </pc:sldMkLst>
      </pc:sldChg>
      <pc:sldChg chg="addSp delSp modSp add mod">
        <pc:chgData name="Berit Knaak" userId="48e7d791-0728-4fed-ad90-821a8e0f9ff7" providerId="ADAL" clId="{3DBCC425-C0E5-4F6E-8A99-8DF0ED5492AC}" dt="2024-10-09T22:00:10.137" v="3026" actId="1076"/>
        <pc:sldMkLst>
          <pc:docMk/>
          <pc:sldMk cId="3943458594" sldId="2128751659"/>
        </pc:sldMkLst>
      </pc:sldChg>
      <pc:sldChg chg="modSp add mod modNotes">
        <pc:chgData name="Berit Knaak" userId="48e7d791-0728-4fed-ad90-821a8e0f9ff7" providerId="ADAL" clId="{3DBCC425-C0E5-4F6E-8A99-8DF0ED5492AC}" dt="2024-10-10T09:38:05.836" v="7063"/>
        <pc:sldMkLst>
          <pc:docMk/>
          <pc:sldMk cId="1736388406" sldId="2128751660"/>
        </pc:sldMkLst>
      </pc:sldChg>
      <pc:sldChg chg="modSp add mod modNotes">
        <pc:chgData name="Berit Knaak" userId="48e7d791-0728-4fed-ad90-821a8e0f9ff7" providerId="ADAL" clId="{3DBCC425-C0E5-4F6E-8A99-8DF0ED5492AC}" dt="2024-10-10T09:38:05.836" v="7063"/>
        <pc:sldMkLst>
          <pc:docMk/>
          <pc:sldMk cId="3223571193" sldId="2128751661"/>
        </pc:sldMkLst>
      </pc:sldChg>
      <pc:sldChg chg="modSp add mod modNotes">
        <pc:chgData name="Berit Knaak" userId="48e7d791-0728-4fed-ad90-821a8e0f9ff7" providerId="ADAL" clId="{3DBCC425-C0E5-4F6E-8A99-8DF0ED5492AC}" dt="2024-10-10T09:38:05.836" v="7063"/>
        <pc:sldMkLst>
          <pc:docMk/>
          <pc:sldMk cId="71313515" sldId="2128751662"/>
        </pc:sldMkLst>
      </pc:sldChg>
      <pc:sldChg chg="addSp delSp modSp add mod modNotes">
        <pc:chgData name="Berit Knaak" userId="48e7d791-0728-4fed-ad90-821a8e0f9ff7" providerId="ADAL" clId="{3DBCC425-C0E5-4F6E-8A99-8DF0ED5492AC}" dt="2024-10-10T09:38:05.836" v="7063"/>
        <pc:sldMkLst>
          <pc:docMk/>
          <pc:sldMk cId="2246763960" sldId="2128751663"/>
        </pc:sldMkLst>
      </pc:sldChg>
      <pc:sldChg chg="addSp delSp modSp add mod modNotes">
        <pc:chgData name="Berit Knaak" userId="48e7d791-0728-4fed-ad90-821a8e0f9ff7" providerId="ADAL" clId="{3DBCC425-C0E5-4F6E-8A99-8DF0ED5492AC}" dt="2024-10-10T09:38:05.836" v="7063"/>
        <pc:sldMkLst>
          <pc:docMk/>
          <pc:sldMk cId="3564344850" sldId="2128751664"/>
        </pc:sldMkLst>
      </pc:sldChg>
      <pc:sldChg chg="modSp add mod modNotes">
        <pc:chgData name="Berit Knaak" userId="48e7d791-0728-4fed-ad90-821a8e0f9ff7" providerId="ADAL" clId="{3DBCC425-C0E5-4F6E-8A99-8DF0ED5492AC}" dt="2024-10-10T09:38:05.836" v="7063"/>
        <pc:sldMkLst>
          <pc:docMk/>
          <pc:sldMk cId="2328477621" sldId="2128751665"/>
        </pc:sldMkLst>
      </pc:sldChg>
      <pc:sldChg chg="modSp add mod modNotes">
        <pc:chgData name="Berit Knaak" userId="48e7d791-0728-4fed-ad90-821a8e0f9ff7" providerId="ADAL" clId="{3DBCC425-C0E5-4F6E-8A99-8DF0ED5492AC}" dt="2024-10-10T09:38:05.836" v="7063"/>
        <pc:sldMkLst>
          <pc:docMk/>
          <pc:sldMk cId="169904796" sldId="2128751666"/>
        </pc:sldMkLst>
      </pc:sldChg>
      <pc:sldChg chg="add modNotes">
        <pc:chgData name="Berit Knaak" userId="48e7d791-0728-4fed-ad90-821a8e0f9ff7" providerId="ADAL" clId="{3DBCC425-C0E5-4F6E-8A99-8DF0ED5492AC}" dt="2024-10-10T09:38:05.836" v="7063"/>
        <pc:sldMkLst>
          <pc:docMk/>
          <pc:sldMk cId="3954111741" sldId="2128751667"/>
        </pc:sldMkLst>
      </pc:sldChg>
      <pc:sldChg chg="addSp delSp modSp add mod modNotes">
        <pc:chgData name="Berit Knaak" userId="48e7d791-0728-4fed-ad90-821a8e0f9ff7" providerId="ADAL" clId="{3DBCC425-C0E5-4F6E-8A99-8DF0ED5492AC}" dt="2024-10-10T09:38:05.836" v="7063"/>
        <pc:sldMkLst>
          <pc:docMk/>
          <pc:sldMk cId="3070925609" sldId="2128751668"/>
        </pc:sldMkLst>
      </pc:sldChg>
      <pc:sldChg chg="addSp delSp modSp add mod modNotes">
        <pc:chgData name="Berit Knaak" userId="48e7d791-0728-4fed-ad90-821a8e0f9ff7" providerId="ADAL" clId="{3DBCC425-C0E5-4F6E-8A99-8DF0ED5492AC}" dt="2024-10-10T09:38:05.836" v="7063"/>
        <pc:sldMkLst>
          <pc:docMk/>
          <pc:sldMk cId="3956659532" sldId="2128751669"/>
        </pc:sldMkLst>
      </pc:sldChg>
      <pc:sldChg chg="addSp modSp add mod modNotes">
        <pc:chgData name="Berit Knaak" userId="48e7d791-0728-4fed-ad90-821a8e0f9ff7" providerId="ADAL" clId="{3DBCC425-C0E5-4F6E-8A99-8DF0ED5492AC}" dt="2024-10-10T09:38:05.836" v="7063"/>
        <pc:sldMkLst>
          <pc:docMk/>
          <pc:sldMk cId="51971208" sldId="2128751670"/>
        </pc:sldMkLst>
      </pc:sldChg>
      <pc:sldChg chg="addSp delSp modSp add mod modNotes">
        <pc:chgData name="Berit Knaak" userId="48e7d791-0728-4fed-ad90-821a8e0f9ff7" providerId="ADAL" clId="{3DBCC425-C0E5-4F6E-8A99-8DF0ED5492AC}" dt="2024-10-10T09:38:05.836" v="7063"/>
        <pc:sldMkLst>
          <pc:docMk/>
          <pc:sldMk cId="2144203145" sldId="2128751671"/>
        </pc:sldMkLst>
      </pc:sldChg>
      <pc:sldChg chg="addSp delSp modSp add mod modNotes">
        <pc:chgData name="Berit Knaak" userId="48e7d791-0728-4fed-ad90-821a8e0f9ff7" providerId="ADAL" clId="{3DBCC425-C0E5-4F6E-8A99-8DF0ED5492AC}" dt="2024-10-10T09:38:05.836" v="7063"/>
        <pc:sldMkLst>
          <pc:docMk/>
          <pc:sldMk cId="1572415037" sldId="2128751672"/>
        </pc:sldMkLst>
      </pc:sldChg>
      <pc:sldChg chg="addSp delSp modSp add mod modNotes modNotesTx">
        <pc:chgData name="Berit Knaak" userId="48e7d791-0728-4fed-ad90-821a8e0f9ff7" providerId="ADAL" clId="{3DBCC425-C0E5-4F6E-8A99-8DF0ED5492AC}" dt="2024-10-10T09:38:05.836" v="7063"/>
        <pc:sldMkLst>
          <pc:docMk/>
          <pc:sldMk cId="2463899856" sldId="2128751673"/>
        </pc:sldMkLst>
      </pc:sldChg>
      <pc:sldChg chg="modSp add mod modNotes">
        <pc:chgData name="Berit Knaak" userId="48e7d791-0728-4fed-ad90-821a8e0f9ff7" providerId="ADAL" clId="{3DBCC425-C0E5-4F6E-8A99-8DF0ED5492AC}" dt="2024-10-10T09:38:05.836" v="7063"/>
        <pc:sldMkLst>
          <pc:docMk/>
          <pc:sldMk cId="2735150383" sldId="2128751674"/>
        </pc:sldMkLst>
      </pc:sldChg>
      <pc:sldChg chg="modSp add mod modNotes">
        <pc:chgData name="Berit Knaak" userId="48e7d791-0728-4fed-ad90-821a8e0f9ff7" providerId="ADAL" clId="{3DBCC425-C0E5-4F6E-8A99-8DF0ED5492AC}" dt="2024-10-10T09:38:05.836" v="7063"/>
        <pc:sldMkLst>
          <pc:docMk/>
          <pc:sldMk cId="1165192057" sldId="2128751675"/>
        </pc:sldMkLst>
      </pc:sldChg>
      <pc:sldChg chg="modSp add mod modNotes">
        <pc:chgData name="Berit Knaak" userId="48e7d791-0728-4fed-ad90-821a8e0f9ff7" providerId="ADAL" clId="{3DBCC425-C0E5-4F6E-8A99-8DF0ED5492AC}" dt="2024-10-10T09:38:05.836" v="7063"/>
        <pc:sldMkLst>
          <pc:docMk/>
          <pc:sldMk cId="3939157586" sldId="2128751676"/>
        </pc:sldMkLst>
      </pc:sldChg>
      <pc:sldChg chg="modSp add mod modNotes">
        <pc:chgData name="Berit Knaak" userId="48e7d791-0728-4fed-ad90-821a8e0f9ff7" providerId="ADAL" clId="{3DBCC425-C0E5-4F6E-8A99-8DF0ED5492AC}" dt="2024-10-10T09:38:05.836" v="7063"/>
        <pc:sldMkLst>
          <pc:docMk/>
          <pc:sldMk cId="3654237206" sldId="2128751677"/>
        </pc:sldMkLst>
      </pc:sldChg>
      <pc:sldChg chg="modSp add mod modNotes">
        <pc:chgData name="Berit Knaak" userId="48e7d791-0728-4fed-ad90-821a8e0f9ff7" providerId="ADAL" clId="{3DBCC425-C0E5-4F6E-8A99-8DF0ED5492AC}" dt="2024-10-10T09:38:05.836" v="7063"/>
        <pc:sldMkLst>
          <pc:docMk/>
          <pc:sldMk cId="3805127810" sldId="2128751678"/>
        </pc:sldMkLst>
      </pc:sldChg>
      <pc:sldChg chg="add modNotes modNotesTx">
        <pc:chgData name="Berit Knaak" userId="48e7d791-0728-4fed-ad90-821a8e0f9ff7" providerId="ADAL" clId="{3DBCC425-C0E5-4F6E-8A99-8DF0ED5492AC}" dt="2024-10-10T09:38:05.836" v="7063"/>
        <pc:sldMkLst>
          <pc:docMk/>
          <pc:sldMk cId="3253803422" sldId="2128751679"/>
        </pc:sldMkLst>
      </pc:sldChg>
      <pc:sldChg chg="modSp add del mod ord modShow">
        <pc:chgData name="Berit Knaak" userId="48e7d791-0728-4fed-ad90-821a8e0f9ff7" providerId="ADAL" clId="{3DBCC425-C0E5-4F6E-8A99-8DF0ED5492AC}" dt="2024-10-10T08:18:54.986" v="7014" actId="2696"/>
        <pc:sldMkLst>
          <pc:docMk/>
          <pc:sldMk cId="471391121" sldId="2128751680"/>
        </pc:sldMkLst>
      </pc:sldChg>
      <pc:sldChg chg="add del">
        <pc:chgData name="Berit Knaak" userId="48e7d791-0728-4fed-ad90-821a8e0f9ff7" providerId="ADAL" clId="{3DBCC425-C0E5-4F6E-8A99-8DF0ED5492AC}" dt="2024-10-10T08:20:18.845" v="7029" actId="47"/>
        <pc:sldMkLst>
          <pc:docMk/>
          <pc:sldMk cId="774528248" sldId="2128751680"/>
        </pc:sldMkLst>
      </pc:sldChg>
      <pc:sldChg chg="modSp add del mod">
        <pc:chgData name="Berit Knaak" userId="48e7d791-0728-4fed-ad90-821a8e0f9ff7" providerId="ADAL" clId="{3DBCC425-C0E5-4F6E-8A99-8DF0ED5492AC}" dt="2024-10-10T07:13:50.096" v="4065" actId="2696"/>
        <pc:sldMkLst>
          <pc:docMk/>
          <pc:sldMk cId="1117171261" sldId="2128751680"/>
        </pc:sldMkLst>
      </pc:sldChg>
      <pc:sldChg chg="modSp add del mod modNotesTx">
        <pc:chgData name="Berit Knaak" userId="48e7d791-0728-4fed-ad90-821a8e0f9ff7" providerId="ADAL" clId="{3DBCC425-C0E5-4F6E-8A99-8DF0ED5492AC}" dt="2024-10-10T07:26:12.393" v="4668" actId="2696"/>
        <pc:sldMkLst>
          <pc:docMk/>
          <pc:sldMk cId="1126755792" sldId="2128751681"/>
        </pc:sldMkLst>
      </pc:sldChg>
      <pc:sldChg chg="addSp delSp modSp add del mod chgLayout modNotesTx">
        <pc:chgData name="Berit Knaak" userId="48e7d791-0728-4fed-ad90-821a8e0f9ff7" providerId="ADAL" clId="{3DBCC425-C0E5-4F6E-8A99-8DF0ED5492AC}" dt="2024-10-10T07:19:50.741" v="4326" actId="2696"/>
        <pc:sldMkLst>
          <pc:docMk/>
          <pc:sldMk cId="1311745504" sldId="2128751681"/>
        </pc:sldMkLst>
      </pc:sldChg>
      <pc:sldChg chg="addSp modSp new del mod">
        <pc:chgData name="Berit Knaak" userId="48e7d791-0728-4fed-ad90-821a8e0f9ff7" providerId="ADAL" clId="{3DBCC425-C0E5-4F6E-8A99-8DF0ED5492AC}" dt="2024-10-10T07:13:22.473" v="4063" actId="2696"/>
        <pc:sldMkLst>
          <pc:docMk/>
          <pc:sldMk cId="2197491386" sldId="2128751681"/>
        </pc:sldMkLst>
      </pc:sldChg>
      <pc:sldChg chg="addSp delSp modSp add mod modNotes modNotesTx">
        <pc:chgData name="Berit Knaak" userId="48e7d791-0728-4fed-ad90-821a8e0f9ff7" providerId="ADAL" clId="{3DBCC425-C0E5-4F6E-8A99-8DF0ED5492AC}" dt="2024-10-10T09:38:05.836" v="7063"/>
        <pc:sldMkLst>
          <pc:docMk/>
          <pc:sldMk cId="2963878850" sldId="2128751681"/>
        </pc:sldMkLst>
      </pc:sldChg>
      <pc:sldChg chg="addSp delSp modSp add mod modNotes modNotesTx">
        <pc:chgData name="Berit Knaak" userId="48e7d791-0728-4fed-ad90-821a8e0f9ff7" providerId="ADAL" clId="{3DBCC425-C0E5-4F6E-8A99-8DF0ED5492AC}" dt="2024-10-10T09:38:05.836" v="7063"/>
        <pc:sldMkLst>
          <pc:docMk/>
          <pc:sldMk cId="2047322547" sldId="2128751682"/>
        </pc:sldMkLst>
      </pc:sldChg>
      <pc:sldChg chg="new del">
        <pc:chgData name="Berit Knaak" userId="48e7d791-0728-4fed-ad90-821a8e0f9ff7" providerId="ADAL" clId="{3DBCC425-C0E5-4F6E-8A99-8DF0ED5492AC}" dt="2024-10-10T07:59:12.118" v="5927" actId="47"/>
        <pc:sldMkLst>
          <pc:docMk/>
          <pc:sldMk cId="3625201808" sldId="2128751683"/>
        </pc:sldMkLst>
      </pc:sldChg>
      <pc:sldChg chg="addSp delSp modSp add mod modNotes modNotesTx">
        <pc:chgData name="Berit Knaak" userId="48e7d791-0728-4fed-ad90-821a8e0f9ff7" providerId="ADAL" clId="{3DBCC425-C0E5-4F6E-8A99-8DF0ED5492AC}" dt="2024-10-10T09:38:05.836" v="7063"/>
        <pc:sldMkLst>
          <pc:docMk/>
          <pc:sldMk cId="1631052478" sldId="2128751684"/>
        </pc:sldMkLst>
      </pc:sldChg>
      <pc:sldMasterChg chg="delSldLayout">
        <pc:chgData name="Berit Knaak" userId="48e7d791-0728-4fed-ad90-821a8e0f9ff7" providerId="ADAL" clId="{3DBCC425-C0E5-4F6E-8A99-8DF0ED5492AC}" dt="2024-10-09T20:52:43.544" v="1243" actId="47"/>
        <pc:sldMasterMkLst>
          <pc:docMk/>
          <pc:sldMasterMk cId="0" sldId="2147483648"/>
        </pc:sldMasterMkLst>
        <pc:sldLayoutChg chg="del">
          <pc:chgData name="Berit Knaak" userId="48e7d791-0728-4fed-ad90-821a8e0f9ff7" providerId="ADAL" clId="{3DBCC425-C0E5-4F6E-8A99-8DF0ED5492AC}" dt="2024-10-09T20:52:43.544" v="1243" actId="47"/>
          <pc:sldLayoutMkLst>
            <pc:docMk/>
            <pc:sldMasterMk cId="0" sldId="2147483648"/>
            <pc:sldLayoutMk cId="1322379476"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51851" cy="498853"/>
          </a:xfrm>
          <a:prstGeom prst="rect">
            <a:avLst/>
          </a:prstGeom>
        </p:spPr>
        <p:txBody>
          <a:bodyPr vert="horz" lIns="93744" tIns="46872" rIns="93744" bIns="46872" rtlCol="0"/>
          <a:lstStyle>
            <a:lvl1pPr algn="l">
              <a:defRPr sz="1200"/>
            </a:lvl1pPr>
          </a:lstStyle>
          <a:p>
            <a:pPr>
              <a:defRPr/>
            </a:pPr>
            <a:r>
              <a:rPr lang="en-US"/>
              <a:t>Human Rights in Agriculture - S230022 2021</a:t>
            </a:r>
            <a:endParaRPr lang="de-DE"/>
          </a:p>
        </p:txBody>
      </p:sp>
      <p:sp>
        <p:nvSpPr>
          <p:cNvPr id="3" name="Date Placeholder 2"/>
          <p:cNvSpPr>
            <a:spLocks noGrp="1"/>
          </p:cNvSpPr>
          <p:nvPr>
            <p:ph type="dt" idx="1"/>
          </p:nvPr>
        </p:nvSpPr>
        <p:spPr bwMode="auto">
          <a:xfrm>
            <a:off x="3858536" y="0"/>
            <a:ext cx="2951851" cy="498853"/>
          </a:xfrm>
          <a:prstGeom prst="rect">
            <a:avLst/>
          </a:prstGeom>
        </p:spPr>
        <p:txBody>
          <a:bodyPr vert="horz" lIns="93744" tIns="46872" rIns="93744" bIns="46872" rtlCol="0"/>
          <a:lstStyle>
            <a:lvl1pPr algn="r">
              <a:defRPr sz="1200"/>
            </a:lvl1pPr>
          </a:lstStyle>
          <a:p>
            <a:pPr>
              <a:defRPr/>
            </a:pPr>
            <a:r>
              <a:rPr lang="de-DE"/>
              <a:t>02.11.2021</a:t>
            </a:r>
            <a:endParaRPr/>
          </a:p>
        </p:txBody>
      </p:sp>
      <p:sp>
        <p:nvSpPr>
          <p:cNvPr id="4" name="Slide Image Placeholder 3"/>
          <p:cNvSpPr>
            <a:spLocks noGrp="1" noRot="1" noChangeAspect="1"/>
          </p:cNvSpPr>
          <p:nvPr>
            <p:ph type="sldImg" idx="2"/>
          </p:nvPr>
        </p:nvSpPr>
        <p:spPr bwMode="auto">
          <a:xfrm>
            <a:off x="423863" y="1243013"/>
            <a:ext cx="5965825" cy="3355975"/>
          </a:xfrm>
          <a:prstGeom prst="rect">
            <a:avLst/>
          </a:prstGeom>
          <a:noFill/>
          <a:ln w="12700">
            <a:solidFill>
              <a:prstClr val="black"/>
            </a:solidFill>
          </a:ln>
        </p:spPr>
        <p:txBody>
          <a:bodyPr vert="horz" lIns="93744" tIns="46872" rIns="93744" bIns="46872" rtlCol="0" anchor="ctr"/>
          <a:lstStyle/>
          <a:p>
            <a:pPr>
              <a:defRPr/>
            </a:pPr>
            <a:endParaRPr lang="de-DE"/>
          </a:p>
        </p:txBody>
      </p:sp>
      <p:sp>
        <p:nvSpPr>
          <p:cNvPr id="5" name="Notes Placeholder 4"/>
          <p:cNvSpPr>
            <a:spLocks noGrp="1"/>
          </p:cNvSpPr>
          <p:nvPr>
            <p:ph type="body" sz="quarter" idx="3"/>
          </p:nvPr>
        </p:nvSpPr>
        <p:spPr bwMode="auto">
          <a:xfrm>
            <a:off x="681197" y="4784834"/>
            <a:ext cx="5449570" cy="3914865"/>
          </a:xfrm>
          <a:prstGeom prst="rect">
            <a:avLst/>
          </a:prstGeom>
        </p:spPr>
        <p:txBody>
          <a:bodyPr vert="horz" lIns="93744" tIns="46872" rIns="93744" bIns="46872"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6" name="Footer Placeholder 5"/>
          <p:cNvSpPr>
            <a:spLocks noGrp="1"/>
          </p:cNvSpPr>
          <p:nvPr>
            <p:ph type="ftr" sz="quarter" idx="4"/>
          </p:nvPr>
        </p:nvSpPr>
        <p:spPr bwMode="auto">
          <a:xfrm>
            <a:off x="0" y="9443662"/>
            <a:ext cx="2951851" cy="498852"/>
          </a:xfrm>
          <a:prstGeom prst="rect">
            <a:avLst/>
          </a:prstGeom>
        </p:spPr>
        <p:txBody>
          <a:bodyPr vert="horz" lIns="93744" tIns="46872" rIns="93744" bIns="46872" rtlCol="0" anchor="b"/>
          <a:lstStyle>
            <a:lvl1pPr algn="l">
              <a:defRPr sz="1200"/>
            </a:lvl1pPr>
          </a:lstStyle>
          <a:p>
            <a:pPr>
              <a:defRPr/>
            </a:pPr>
            <a:endParaRPr lang="de-DE"/>
          </a:p>
        </p:txBody>
      </p:sp>
      <p:sp>
        <p:nvSpPr>
          <p:cNvPr id="7" name="Slide Number Placeholder 6"/>
          <p:cNvSpPr>
            <a:spLocks noGrp="1"/>
          </p:cNvSpPr>
          <p:nvPr>
            <p:ph type="sldNum" sz="quarter" idx="5"/>
          </p:nvPr>
        </p:nvSpPr>
        <p:spPr bwMode="auto">
          <a:xfrm>
            <a:off x="3858536" y="9443662"/>
            <a:ext cx="2951851" cy="498852"/>
          </a:xfrm>
          <a:prstGeom prst="rect">
            <a:avLst/>
          </a:prstGeom>
        </p:spPr>
        <p:txBody>
          <a:bodyPr vert="horz" lIns="93744" tIns="46872" rIns="93744" bIns="46872" rtlCol="0" anchor="b"/>
          <a:lstStyle>
            <a:lvl1pPr algn="r">
              <a:defRPr sz="1200"/>
            </a:lvl1pPr>
          </a:lstStyle>
          <a:p>
            <a:pPr>
              <a:defRPr/>
            </a:pPr>
            <a:fld id="{D68342EF-F8DC-4D4B-BF9E-11A42EC56E9F}" type="slidenum">
              <a:rPr lang="de-DE"/>
              <a:t>‹#›</a:t>
            </a:fld>
            <a:endParaRPr lang="de-DE"/>
          </a:p>
        </p:txBody>
      </p:sp>
    </p:spTree>
  </p:cSld>
  <p:clrMap bg1="lt1" tx1="dk1" bg2="lt2" tx2="dk2" accent1="accent1" accent2="accent2" accent3="accent3" accent4="accent4" accent5="accent5" accent6="accent6" hlink="hlink" folHlink="folHlink"/>
  <p:hf ftr="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recruitmentadvisor.or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vestopedia.com/terms/e/economic-value.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loomberg.com/graphics/2022-what-qatar-built-for-the-world-cup/?leadSource=uverify%20wal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wilsoncenter.org/article/changing-tide-gulfs-migrant-workers#:~:text=Today%2C%20migrants%20account%20for%20an,workers%20in%20the%20Gulf%20region" TargetMode="External"/><Relationship Id="rId4" Type="http://schemas.openxmlformats.org/officeDocument/2006/relationships/hyperlink" Target="https://www.nytimes.com/2022/11/16/sports/soccer/world-cup-migrant-workers.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fr-CH" dirty="0" err="1"/>
              <a:t>Today</a:t>
            </a:r>
            <a:r>
              <a:rPr lang="fr-CH" dirty="0"/>
              <a:t> </a:t>
            </a:r>
            <a:r>
              <a:rPr lang="fr-CH" dirty="0" err="1"/>
              <a:t>is</a:t>
            </a:r>
            <a:r>
              <a:rPr lang="fr-CH" dirty="0"/>
              <a:t> a bit of a </a:t>
            </a:r>
            <a:r>
              <a:rPr lang="fr-CH" dirty="0" err="1"/>
              <a:t>different</a:t>
            </a:r>
            <a:r>
              <a:rPr lang="fr-CH" dirty="0"/>
              <a:t> format. </a:t>
            </a:r>
            <a:endParaRPr lang="en-US" dirty="0"/>
          </a:p>
        </p:txBody>
      </p:sp>
      <p:sp>
        <p:nvSpPr>
          <p:cNvPr id="4" name="Header Placeholder 3"/>
          <p:cNvSpPr>
            <a:spLocks noGrp="1"/>
          </p:cNvSpPr>
          <p:nvPr>
            <p:ph type="hdr" sz="quarter"/>
          </p:nvPr>
        </p:nvSpPr>
        <p:spPr/>
        <p:txBody>
          <a:bodyPr/>
          <a:lstStyle/>
          <a:p>
            <a:pPr>
              <a:defRPr/>
            </a:pPr>
            <a:r>
              <a:rPr lang="en-US"/>
              <a:t>Human Rights in Agriculture - S230022 2021</a:t>
            </a:r>
            <a:endParaRPr lang="de-DE"/>
          </a:p>
        </p:txBody>
      </p:sp>
      <p:sp>
        <p:nvSpPr>
          <p:cNvPr id="5" name="Date Placeholder 4"/>
          <p:cNvSpPr>
            <a:spLocks noGrp="1"/>
          </p:cNvSpPr>
          <p:nvPr>
            <p:ph type="dt" idx="1"/>
          </p:nvPr>
        </p:nvSpPr>
        <p:spPr/>
        <p:txBody>
          <a:bodyPr/>
          <a:lstStyle/>
          <a:p>
            <a:pPr>
              <a:defRPr/>
            </a:pPr>
            <a:r>
              <a:rPr lang="de-DE"/>
              <a:t>02.11.2021</a:t>
            </a:r>
          </a:p>
        </p:txBody>
      </p:sp>
      <p:sp>
        <p:nvSpPr>
          <p:cNvPr id="6" name="Slide Number Placeholder 5"/>
          <p:cNvSpPr>
            <a:spLocks noGrp="1"/>
          </p:cNvSpPr>
          <p:nvPr>
            <p:ph type="sldNum" sz="quarter" idx="5"/>
          </p:nvPr>
        </p:nvSpPr>
        <p:spPr/>
        <p:txBody>
          <a:bodyPr/>
          <a:lstStyle/>
          <a:p>
            <a:pPr>
              <a:defRPr/>
            </a:pPr>
            <a:fld id="{D68342EF-F8DC-4D4B-BF9E-11A42EC56E9F}" type="slidenum">
              <a:rPr lang="de-DE" smtClean="0"/>
              <a:t>1</a:t>
            </a:fld>
            <a:endParaRPr lang="de-DE"/>
          </a:p>
        </p:txBody>
      </p:sp>
    </p:spTree>
    <p:extLst>
      <p:ext uri="{BB962C8B-B14F-4D97-AF65-F5344CB8AC3E}">
        <p14:creationId xmlns:p14="http://schemas.microsoft.com/office/powerpoint/2010/main" val="316326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85B1F-3184-C6FD-D1F6-37590207D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E1FF5-5136-AED9-CEF3-32D30F7265DA}"/>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834E8546-9CD6-F803-9387-B8D3C372DC64}"/>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257FA6B2-4AEF-2C6D-D16C-3545DB74EBC3}"/>
              </a:ext>
            </a:extLst>
          </p:cNvPr>
          <p:cNvSpPr>
            <a:spLocks noGrp="1"/>
          </p:cNvSpPr>
          <p:nvPr>
            <p:ph type="sldNum" sz="quarter" idx="5"/>
          </p:nvPr>
        </p:nvSpPr>
        <p:spPr/>
        <p:txBody>
          <a:bodyPr/>
          <a:lstStyle/>
          <a:p>
            <a:fld id="{EAC95AF6-5E85-44E4-A4A5-326E337DB1C1}" type="slidenum">
              <a:rPr lang="en-CH" smtClean="0"/>
              <a:t>10</a:t>
            </a:fld>
            <a:endParaRPr lang="en-CH"/>
          </a:p>
        </p:txBody>
      </p:sp>
    </p:spTree>
    <p:extLst>
      <p:ext uri="{BB962C8B-B14F-4D97-AF65-F5344CB8AC3E}">
        <p14:creationId xmlns:p14="http://schemas.microsoft.com/office/powerpoint/2010/main" val="72302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fr-CH" dirty="0"/>
              <a:t>In case the </a:t>
            </a:r>
            <a:r>
              <a:rPr lang="fr-CH" dirty="0" err="1"/>
              <a:t>definitions</a:t>
            </a:r>
            <a:r>
              <a:rPr lang="fr-CH" dirty="0"/>
              <a:t> are not </a:t>
            </a:r>
            <a:r>
              <a:rPr lang="fr-CH" dirty="0" err="1"/>
              <a:t>clear</a:t>
            </a:r>
            <a:r>
              <a:rPr lang="fr-CH" dirty="0"/>
              <a:t> by </a:t>
            </a:r>
            <a:r>
              <a:rPr lang="fr-CH" dirty="0" err="1"/>
              <a:t>now</a:t>
            </a:r>
            <a:r>
              <a:rPr lang="fr-CH" dirty="0"/>
              <a:t>:</a:t>
            </a:r>
          </a:p>
          <a:p>
            <a:pPr marL="171450" indent="-171450">
              <a:buFont typeface="Arial" panose="020B0604020202020204" pitchFamily="34" charset="0"/>
              <a:buChar char="•"/>
            </a:pPr>
            <a:r>
              <a:rPr lang="fr-CH" dirty="0" err="1"/>
              <a:t>Forced</a:t>
            </a:r>
            <a:r>
              <a:rPr lang="fr-CH" dirty="0"/>
              <a:t> </a:t>
            </a:r>
            <a:r>
              <a:rPr lang="fr-CH" dirty="0" err="1"/>
              <a:t>labor</a:t>
            </a:r>
            <a:r>
              <a:rPr lang="fr-CH" dirty="0"/>
              <a:t>: </a:t>
            </a:r>
            <a:r>
              <a:rPr lang="fr-CH" dirty="0" err="1"/>
              <a:t>we’ll</a:t>
            </a:r>
            <a:r>
              <a:rPr lang="fr-CH" dirty="0"/>
              <a:t> </a:t>
            </a:r>
            <a:r>
              <a:rPr lang="fr-CH" dirty="0" err="1"/>
              <a:t>get</a:t>
            </a:r>
            <a:r>
              <a:rPr lang="fr-CH" dirty="0"/>
              <a:t> </a:t>
            </a:r>
            <a:r>
              <a:rPr lang="fr-CH" dirty="0" err="1"/>
              <a:t>there</a:t>
            </a:r>
            <a:r>
              <a:rPr lang="fr-CH" dirty="0"/>
              <a:t>. </a:t>
            </a:r>
          </a:p>
          <a:p>
            <a:pPr marL="171450" indent="-171450">
              <a:buFont typeface="Arial" panose="020B0604020202020204" pitchFamily="34" charset="0"/>
              <a:buChar char="•"/>
            </a:pPr>
            <a:r>
              <a:rPr lang="fr-CH" dirty="0"/>
              <a:t>Expats: </a:t>
            </a:r>
            <a:r>
              <a:rPr lang="fr-CH" dirty="0" err="1"/>
              <a:t>temporary</a:t>
            </a:r>
            <a:r>
              <a:rPr lang="fr-CH" dirty="0"/>
              <a:t> </a:t>
            </a:r>
            <a:r>
              <a:rPr lang="fr-CH" dirty="0" err="1"/>
              <a:t>work</a:t>
            </a:r>
            <a:r>
              <a:rPr lang="fr-CH" dirty="0"/>
              <a:t> </a:t>
            </a:r>
            <a:r>
              <a:rPr lang="fr-CH" dirty="0" err="1"/>
              <a:t>assignment</a:t>
            </a:r>
            <a:r>
              <a:rPr lang="fr-CH" dirty="0"/>
              <a:t>, connotation of </a:t>
            </a:r>
            <a:r>
              <a:rPr lang="fr-CH" dirty="0" err="1"/>
              <a:t>being</a:t>
            </a:r>
            <a:r>
              <a:rPr lang="fr-CH" dirty="0"/>
              <a:t> more </a:t>
            </a:r>
            <a:r>
              <a:rPr lang="fr-CH" dirty="0" err="1"/>
              <a:t>privileged</a:t>
            </a:r>
            <a:r>
              <a:rPr lang="fr-CH" dirty="0"/>
              <a:t> and more </a:t>
            </a:r>
            <a:r>
              <a:rPr lang="fr-CH" dirty="0" err="1"/>
              <a:t>educated</a:t>
            </a:r>
            <a:endParaRPr lang="fr-CH" dirty="0"/>
          </a:p>
          <a:p>
            <a:pPr marL="171450" indent="-171450">
              <a:buFont typeface="Arial" panose="020B0604020202020204" pitchFamily="34" charset="0"/>
              <a:buChar char="•"/>
            </a:pPr>
            <a:r>
              <a:rPr lang="fr-CH" dirty="0"/>
              <a:t>Migrant </a:t>
            </a:r>
            <a:r>
              <a:rPr lang="fr-CH" dirty="0" err="1"/>
              <a:t>worker</a:t>
            </a:r>
            <a:r>
              <a:rPr lang="fr-CH" dirty="0"/>
              <a:t>: </a:t>
            </a:r>
            <a:r>
              <a:rPr lang="fr-CH" dirty="0" err="1"/>
              <a:t>moving</a:t>
            </a:r>
            <a:r>
              <a:rPr lang="fr-CH" dirty="0"/>
              <a:t> to </a:t>
            </a:r>
            <a:r>
              <a:rPr lang="fr-CH" dirty="0" err="1"/>
              <a:t>other</a:t>
            </a:r>
            <a:r>
              <a:rPr lang="fr-CH" dirty="0"/>
              <a:t> places in </a:t>
            </a:r>
            <a:r>
              <a:rPr lang="fr-CH" dirty="0" err="1"/>
              <a:t>search</a:t>
            </a:r>
            <a:r>
              <a:rPr lang="fr-CH" dirty="0"/>
              <a:t> for </a:t>
            </a:r>
            <a:r>
              <a:rPr lang="fr-CH" dirty="0" err="1"/>
              <a:t>work</a:t>
            </a:r>
            <a:r>
              <a:rPr lang="fr-CH" dirty="0"/>
              <a:t> more </a:t>
            </a:r>
            <a:r>
              <a:rPr lang="fr-CH" dirty="0" err="1"/>
              <a:t>permanently</a:t>
            </a:r>
            <a:r>
              <a:rPr lang="fr-CH" dirty="0"/>
              <a:t> </a:t>
            </a:r>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11</a:t>
            </a:fld>
            <a:endParaRPr lang="en-CH"/>
          </a:p>
        </p:txBody>
      </p:sp>
    </p:spTree>
    <p:extLst>
      <p:ext uri="{BB962C8B-B14F-4D97-AF65-F5344CB8AC3E}">
        <p14:creationId xmlns:p14="http://schemas.microsoft.com/office/powerpoint/2010/main" val="174634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fr-CH" dirty="0"/>
              <a:t>On the </a:t>
            </a:r>
            <a:r>
              <a:rPr lang="fr-CH" dirty="0" err="1"/>
              <a:t>next</a:t>
            </a:r>
            <a:r>
              <a:rPr lang="fr-CH" dirty="0"/>
              <a:t> slides: </a:t>
            </a:r>
            <a:r>
              <a:rPr lang="fr-CH" dirty="0" err="1"/>
              <a:t>facts</a:t>
            </a:r>
            <a:r>
              <a:rPr lang="fr-CH" dirty="0"/>
              <a:t> &amp; figures on </a:t>
            </a:r>
            <a:r>
              <a:rPr lang="fr-CH" dirty="0" err="1"/>
              <a:t>who</a:t>
            </a:r>
            <a:r>
              <a:rPr lang="fr-CH" dirty="0"/>
              <a:t> migrant </a:t>
            </a:r>
            <a:r>
              <a:rPr lang="fr-CH" dirty="0" err="1"/>
              <a:t>workers</a:t>
            </a:r>
            <a:r>
              <a:rPr lang="fr-CH" dirty="0"/>
              <a:t> are, by </a:t>
            </a:r>
            <a:r>
              <a:rPr lang="fr-CH" dirty="0" err="1"/>
              <a:t>gender</a:t>
            </a:r>
            <a:r>
              <a:rPr lang="fr-CH" dirty="0"/>
              <a:t>/</a:t>
            </a:r>
            <a:r>
              <a:rPr lang="fr-CH" dirty="0" err="1"/>
              <a:t>age</a:t>
            </a:r>
            <a:r>
              <a:rPr lang="fr-CH" dirty="0"/>
              <a:t>, </a:t>
            </a:r>
            <a:r>
              <a:rPr lang="fr-CH" dirty="0" err="1"/>
              <a:t>geography</a:t>
            </a:r>
            <a:r>
              <a:rPr lang="fr-CH" dirty="0"/>
              <a:t> and </a:t>
            </a:r>
            <a:r>
              <a:rPr lang="fr-CH" dirty="0" err="1"/>
              <a:t>industry</a:t>
            </a:r>
            <a:endParaRPr lang="fr-CH" dirty="0"/>
          </a:p>
          <a:p>
            <a:endParaRPr lang="fr-CH" dirty="0"/>
          </a:p>
          <a:p>
            <a:pPr marL="0" marR="0" lvl="0" indent="0" algn="l" defTabSz="91440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distribution of migrant workers varies from region to region. </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In Europe, there are more female migrant workers than male. </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Internationally, the lower representation of women is likely also due to lower labour force participation.</a:t>
            </a:r>
            <a:r>
              <a:rPr lang="en-GB" sz="1800" dirty="0">
                <a:effectLst/>
              </a:rPr>
              <a:t> </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en-GB" sz="1800" dirty="0">
                <a:effectLst/>
                <a:latin typeface="Calibri Light" panose="020F0302020204030204" pitchFamily="34" charset="0"/>
                <a:ea typeface="Calibri" panose="020F0502020204030204" pitchFamily="34" charset="0"/>
                <a:cs typeface="Arial" panose="020B0604020202020204" pitchFamily="34" charset="0"/>
              </a:rPr>
              <a:t>Gender: also depends on the industry </a:t>
            </a: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12</a:t>
            </a:fld>
            <a:endParaRPr lang="en-CH"/>
          </a:p>
        </p:txBody>
      </p:sp>
    </p:spTree>
    <p:extLst>
      <p:ext uri="{BB962C8B-B14F-4D97-AF65-F5344CB8AC3E}">
        <p14:creationId xmlns:p14="http://schemas.microsoft.com/office/powerpoint/2010/main" val="4189381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53138-4AB0-C641-92C4-828BB90BA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60F5A-B803-7CB3-D02A-C1025DC484E0}"/>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716874F5-0BAC-159E-CFC2-5363C00B217E}"/>
              </a:ext>
            </a:extLst>
          </p:cNvPr>
          <p:cNvSpPr>
            <a:spLocks noGrp="1"/>
          </p:cNvSpPr>
          <p:nvPr>
            <p:ph type="body" idx="1"/>
          </p:nvPr>
        </p:nvSpPr>
        <p:spPr/>
        <p:txBody>
          <a:bodyPr/>
          <a:lstStyle/>
          <a:p>
            <a:pPr algn="just">
              <a:lnSpc>
                <a:spcPct val="114000"/>
              </a:lnSpc>
              <a:spcAft>
                <a:spcPts val="600"/>
              </a:spcAft>
            </a:pPr>
            <a:r>
              <a:rPr lang="en-GB" sz="1200" b="1" dirty="0">
                <a:effectLst/>
                <a:latin typeface="Calibri Light" panose="020F0302020204030204" pitchFamily="34" charset="0"/>
                <a:ea typeface="Calibri" panose="020F0502020204030204" pitchFamily="34" charset="0"/>
                <a:cs typeface="Arial" panose="020B0604020202020204" pitchFamily="34" charset="0"/>
              </a:rPr>
              <a:t>Most migrants are </a:t>
            </a:r>
            <a:r>
              <a:rPr lang="en-GB" sz="1200" b="1" dirty="0" err="1">
                <a:effectLst/>
                <a:latin typeface="Calibri Light" panose="020F0302020204030204" pitchFamily="34" charset="0"/>
                <a:ea typeface="Calibri" panose="020F0502020204030204" pitchFamily="34" charset="0"/>
                <a:cs typeface="Arial" panose="020B0604020202020204" pitchFamily="34" charset="0"/>
              </a:rPr>
              <a:t>labor</a:t>
            </a:r>
            <a:r>
              <a:rPr lang="en-GB" sz="1200" b="1" dirty="0">
                <a:effectLst/>
                <a:latin typeface="Calibri Light" panose="020F0302020204030204" pitchFamily="34" charset="0"/>
                <a:ea typeface="Calibri" panose="020F0502020204030204" pitchFamily="34" charset="0"/>
                <a:cs typeface="Arial" panose="020B0604020202020204" pitchFamily="34" charset="0"/>
              </a:rPr>
              <a:t> migrants. </a:t>
            </a:r>
            <a:endParaRPr lang="en-GB" sz="1200" dirty="0">
              <a:effectLst/>
              <a:latin typeface="Calibri Light" panose="020F0302020204030204" pitchFamily="34" charset="0"/>
              <a:ea typeface="Calibri" panose="020F0502020204030204" pitchFamily="34" charset="0"/>
              <a:cs typeface="Arial" panose="020B0604020202020204" pitchFamily="34" charset="0"/>
            </a:endParaRPr>
          </a:p>
          <a:p>
            <a:pPr algn="just">
              <a:lnSpc>
                <a:spcPct val="114000"/>
              </a:lnSpc>
              <a:spcAft>
                <a:spcPts val="600"/>
              </a:spcAft>
            </a:pPr>
            <a:endParaRPr lang="en-GB" sz="1200" dirty="0">
              <a:effectLst/>
              <a:latin typeface="Calibri Light" panose="020F0302020204030204" pitchFamily="34" charset="0"/>
              <a:ea typeface="Calibri" panose="020F0502020204030204" pitchFamily="34" charset="0"/>
              <a:cs typeface="Arial" panose="020B0604020202020204" pitchFamily="34" charset="0"/>
            </a:endParaRPr>
          </a:p>
          <a:p>
            <a:pPr algn="just">
              <a:lnSpc>
                <a:spcPct val="114000"/>
              </a:lnSpc>
              <a:spcAft>
                <a:spcPts val="600"/>
              </a:spcAft>
            </a:pPr>
            <a:r>
              <a:rPr lang="en-GB" sz="1200" dirty="0">
                <a:effectLst/>
                <a:latin typeface="Calibri Light" panose="020F0302020204030204" pitchFamily="34" charset="0"/>
                <a:ea typeface="Calibri" panose="020F0502020204030204" pitchFamily="34" charset="0"/>
                <a:cs typeface="Arial" panose="020B0604020202020204" pitchFamily="34" charset="0"/>
              </a:rPr>
              <a:t>2019: within the 272 million international migrants:</a:t>
            </a:r>
          </a:p>
          <a:p>
            <a:pPr marL="171450" indent="-171450" algn="just">
              <a:lnSpc>
                <a:spcPct val="114000"/>
              </a:lnSpc>
              <a:spcAft>
                <a:spcPts val="600"/>
              </a:spcAft>
              <a:buFontTx/>
              <a:buChar char="-"/>
            </a:pPr>
            <a:r>
              <a:rPr lang="en-GB" sz="1200" b="1" dirty="0">
                <a:effectLst/>
                <a:latin typeface="Calibri Light" panose="020F0302020204030204" pitchFamily="34" charset="0"/>
                <a:ea typeface="Calibri" panose="020F0502020204030204" pitchFamily="34" charset="0"/>
                <a:cs typeface="Arial" panose="020B0604020202020204" pitchFamily="34" charset="0"/>
              </a:rPr>
              <a:t>169 million </a:t>
            </a:r>
            <a:r>
              <a:rPr lang="en-GB" sz="1200" dirty="0">
                <a:effectLst/>
                <a:latin typeface="Calibri Light" panose="020F0302020204030204" pitchFamily="34" charset="0"/>
                <a:ea typeface="Calibri" panose="020F0502020204030204" pitchFamily="34" charset="0"/>
                <a:cs typeface="Arial" panose="020B0604020202020204" pitchFamily="34" charset="0"/>
              </a:rPr>
              <a:t>international migrant workers – this number has been increasing steadily 150 million in 2013) </a:t>
            </a:r>
          </a:p>
          <a:p>
            <a:pPr marL="171450" indent="-171450" algn="just">
              <a:lnSpc>
                <a:spcPct val="114000"/>
              </a:lnSpc>
              <a:spcAft>
                <a:spcPts val="600"/>
              </a:spcAft>
              <a:buFontTx/>
              <a:buChar char="-"/>
            </a:pPr>
            <a:r>
              <a:rPr lang="en-GB" sz="1200" dirty="0">
                <a:effectLst/>
                <a:latin typeface="Calibri Light" panose="020F0302020204030204" pitchFamily="34" charset="0"/>
                <a:ea typeface="Calibri" panose="020F0502020204030204" pitchFamily="34" charset="0"/>
                <a:cs typeface="Arial" panose="020B0604020202020204" pitchFamily="34" charset="0"/>
              </a:rPr>
              <a:t>62% of all migrants = </a:t>
            </a:r>
            <a:r>
              <a:rPr lang="en-GB" sz="1200" dirty="0" err="1">
                <a:effectLst/>
                <a:latin typeface="Calibri Light" panose="020F0302020204030204" pitchFamily="34" charset="0"/>
                <a:ea typeface="Calibri" panose="020F0502020204030204" pitchFamily="34" charset="0"/>
                <a:cs typeface="Arial" panose="020B0604020202020204" pitchFamily="34" charset="0"/>
              </a:rPr>
              <a:t>labor</a:t>
            </a:r>
            <a:r>
              <a:rPr lang="en-GB" sz="1200" dirty="0">
                <a:effectLst/>
                <a:latin typeface="Calibri Light" panose="020F0302020204030204" pitchFamily="34" charset="0"/>
                <a:ea typeface="Calibri" panose="020F0502020204030204" pitchFamily="34" charset="0"/>
                <a:cs typeface="Arial" panose="020B0604020202020204" pitchFamily="34" charset="0"/>
              </a:rPr>
              <a:t> migrants (69% of the </a:t>
            </a:r>
            <a:r>
              <a:rPr lang="en-GB" sz="1200" b="1" dirty="0">
                <a:effectLst/>
                <a:latin typeface="Calibri Light" panose="020F0302020204030204" pitchFamily="34" charset="0"/>
                <a:ea typeface="Calibri" panose="020F0502020204030204" pitchFamily="34" charset="0"/>
                <a:cs typeface="Arial" panose="020B0604020202020204" pitchFamily="34" charset="0"/>
              </a:rPr>
              <a:t>245 million </a:t>
            </a:r>
            <a:r>
              <a:rPr lang="en-GB" sz="1200" dirty="0">
                <a:effectLst/>
                <a:latin typeface="Calibri Light" panose="020F0302020204030204" pitchFamily="34" charset="0"/>
                <a:ea typeface="Calibri" panose="020F0502020204030204" pitchFamily="34" charset="0"/>
                <a:cs typeface="Arial" panose="020B0604020202020204" pitchFamily="34" charset="0"/>
              </a:rPr>
              <a:t>migrants at working age)</a:t>
            </a:r>
          </a:p>
          <a:p>
            <a:pPr marL="0" indent="0" algn="just">
              <a:lnSpc>
                <a:spcPct val="114000"/>
              </a:lnSpc>
              <a:spcAft>
                <a:spcPts val="600"/>
              </a:spcAft>
              <a:buFontTx/>
              <a:buNone/>
            </a:pPr>
            <a:endParaRPr lang="en-GB" sz="1200" dirty="0">
              <a:effectLst/>
              <a:latin typeface="Calibri Light" panose="020F03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DB5CBF4-CA41-9F10-1967-25FAD6A7BF19}"/>
              </a:ext>
            </a:extLst>
          </p:cNvPr>
          <p:cNvSpPr>
            <a:spLocks noGrp="1"/>
          </p:cNvSpPr>
          <p:nvPr>
            <p:ph type="sldNum" sz="quarter" idx="5"/>
          </p:nvPr>
        </p:nvSpPr>
        <p:spPr/>
        <p:txBody>
          <a:bodyPr/>
          <a:lstStyle/>
          <a:p>
            <a:fld id="{EAC95AF6-5E85-44E4-A4A5-326E337DB1C1}" type="slidenum">
              <a:rPr lang="en-CH" smtClean="0"/>
              <a:t>13</a:t>
            </a:fld>
            <a:endParaRPr lang="en-CH"/>
          </a:p>
        </p:txBody>
      </p:sp>
    </p:spTree>
    <p:extLst>
      <p:ext uri="{BB962C8B-B14F-4D97-AF65-F5344CB8AC3E}">
        <p14:creationId xmlns:p14="http://schemas.microsoft.com/office/powerpoint/2010/main" val="1099856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4A0B5-2ADC-C9A3-9CC3-5431BEEEA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C86C8-6F08-7262-8BFA-2A0C117C18B8}"/>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BB3E4089-07DC-349E-5400-24E0AA8517F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15A23E25-308A-51CA-4FA9-FF70EF670EF4}"/>
              </a:ext>
            </a:extLst>
          </p:cNvPr>
          <p:cNvSpPr>
            <a:spLocks noGrp="1"/>
          </p:cNvSpPr>
          <p:nvPr>
            <p:ph type="sldNum" sz="quarter" idx="5"/>
          </p:nvPr>
        </p:nvSpPr>
        <p:spPr/>
        <p:txBody>
          <a:bodyPr/>
          <a:lstStyle/>
          <a:p>
            <a:fld id="{EAC95AF6-5E85-44E4-A4A5-326E337DB1C1}" type="slidenum">
              <a:rPr lang="en-CH" smtClean="0"/>
              <a:t>14</a:t>
            </a:fld>
            <a:endParaRPr lang="en-CH"/>
          </a:p>
        </p:txBody>
      </p:sp>
    </p:spTree>
    <p:extLst>
      <p:ext uri="{BB962C8B-B14F-4D97-AF65-F5344CB8AC3E}">
        <p14:creationId xmlns:p14="http://schemas.microsoft.com/office/powerpoint/2010/main" val="2280406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ECCC5-76F9-9353-03F4-7F9513EEF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2A6D6-2A19-B019-1FA6-CEC333CADB30}"/>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4B0A9D3F-4A51-BBCE-4700-105A3880A09C}"/>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F3217A54-0DC2-B16B-A191-C3405EE2999F}"/>
              </a:ext>
            </a:extLst>
          </p:cNvPr>
          <p:cNvSpPr>
            <a:spLocks noGrp="1"/>
          </p:cNvSpPr>
          <p:nvPr>
            <p:ph type="sldNum" sz="quarter" idx="5"/>
          </p:nvPr>
        </p:nvSpPr>
        <p:spPr/>
        <p:txBody>
          <a:bodyPr/>
          <a:lstStyle/>
          <a:p>
            <a:fld id="{EAC95AF6-5E85-44E4-A4A5-326E337DB1C1}" type="slidenum">
              <a:rPr lang="en-CH" smtClean="0"/>
              <a:t>15</a:t>
            </a:fld>
            <a:endParaRPr lang="en-CH"/>
          </a:p>
        </p:txBody>
      </p:sp>
    </p:spTree>
    <p:extLst>
      <p:ext uri="{BB962C8B-B14F-4D97-AF65-F5344CB8AC3E}">
        <p14:creationId xmlns:p14="http://schemas.microsoft.com/office/powerpoint/2010/main" val="3042404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algn="l">
              <a:lnSpc>
                <a:spcPct val="114000"/>
              </a:lnSpc>
              <a:spcAft>
                <a:spcPts val="600"/>
              </a:spcAft>
            </a:pPr>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~169 million international migrant workers: </a:t>
            </a:r>
            <a:r>
              <a:rPr lang="en-GB" sz="12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67.4 %</a:t>
            </a:r>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(113.9 million) </a:t>
            </a:r>
            <a:r>
              <a:rPr lang="en-GB" sz="12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 high-income countries </a:t>
            </a:r>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and 19.5 % (33 million) in upper-middle-income countries</a:t>
            </a:r>
          </a:p>
          <a:p>
            <a:pPr marL="0" indent="0" algn="l">
              <a:lnSpc>
                <a:spcPct val="114000"/>
              </a:lnSpc>
              <a:spcAft>
                <a:spcPts val="600"/>
              </a:spcAft>
              <a:buFontTx/>
              <a:buNone/>
            </a:pPr>
            <a:endParaRPr lang="en-GB" sz="1200" b="1" u="sng"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p>
            <a:pPr marL="0" indent="0" algn="l">
              <a:lnSpc>
                <a:spcPct val="114000"/>
              </a:lnSpc>
              <a:spcAft>
                <a:spcPts val="600"/>
              </a:spcAft>
              <a:buFontTx/>
              <a:buNone/>
            </a:pPr>
            <a:r>
              <a:rPr lang="en-GB" sz="1200" b="0" u="sng"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Main regions of destination</a:t>
            </a:r>
            <a:r>
              <a:rPr lang="en-GB" sz="1200" b="0" u="none"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en-GB" sz="1200" u="none"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include Northern, Southern, and Western Europe (24,2 %), Northern America (22,1%) and Arab States (14,3%)</a:t>
            </a:r>
            <a:br>
              <a:rPr lang="en-GB" sz="1200" u="none"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br>
            <a:r>
              <a:rPr lang="en-GB" sz="1200" b="0" u="sng"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Main regions of origin</a:t>
            </a:r>
            <a:r>
              <a:rPr lang="en-GB" sz="1200" u="none"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Asia-Pacific (</a:t>
            </a:r>
            <a:r>
              <a:rPr lang="en-GB" sz="12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1/3</a:t>
            </a:r>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of international migrants), Europe and Central Asia, and the Americas</a:t>
            </a:r>
            <a:endParaRPr lang="fr-FR" sz="120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algn="l">
              <a:lnSpc>
                <a:spcPct val="114000"/>
              </a:lnSpc>
              <a:spcAft>
                <a:spcPts val="600"/>
              </a:spcAft>
            </a:pPr>
            <a:endParaRPr lang="fr-FR" sz="120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16</a:t>
            </a:fld>
            <a:endParaRPr lang="en-CH"/>
          </a:p>
        </p:txBody>
      </p:sp>
    </p:spTree>
    <p:extLst>
      <p:ext uri="{BB962C8B-B14F-4D97-AF65-F5344CB8AC3E}">
        <p14:creationId xmlns:p14="http://schemas.microsoft.com/office/powerpoint/2010/main" val="3881924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5BD57-7DE3-66B6-5E99-1E83A7BD3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70B82-6CCB-6CFD-9BAB-13C1FE9702EB}"/>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F66821A1-B373-DC12-34BD-918C59FC76EB}"/>
              </a:ext>
            </a:extLst>
          </p:cNvPr>
          <p:cNvSpPr>
            <a:spLocks noGrp="1"/>
          </p:cNvSpPr>
          <p:nvPr>
            <p:ph type="body" idx="1"/>
          </p:nvPr>
        </p:nvSpPr>
        <p:spPr/>
        <p:txBody>
          <a:bodyPr/>
          <a:lstStyle/>
          <a:p>
            <a:pPr algn="l">
              <a:lnSpc>
                <a:spcPct val="114000"/>
              </a:lnSpc>
              <a:spcAft>
                <a:spcPts val="600"/>
              </a:spcAft>
            </a:pPr>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Migration is a complex phenomenon that </a:t>
            </a:r>
            <a:r>
              <a:rPr lang="en-GB" sz="12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affects every country and region of the world</a:t>
            </a:r>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p>
          <a:p>
            <a:pPr algn="l">
              <a:lnSpc>
                <a:spcPct val="114000"/>
              </a:lnSpc>
              <a:spcAft>
                <a:spcPts val="600"/>
              </a:spcAft>
            </a:pPr>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Significant movement of workers are taking place along South-South and North- South migration corridors.</a:t>
            </a:r>
            <a:endParaRPr lang="fr-FR" sz="120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DF4EF0-A252-7491-B122-79D27A200FAE}"/>
              </a:ext>
            </a:extLst>
          </p:cNvPr>
          <p:cNvSpPr>
            <a:spLocks noGrp="1"/>
          </p:cNvSpPr>
          <p:nvPr>
            <p:ph type="sldNum" sz="quarter" idx="5"/>
          </p:nvPr>
        </p:nvSpPr>
        <p:spPr/>
        <p:txBody>
          <a:bodyPr/>
          <a:lstStyle/>
          <a:p>
            <a:fld id="{EAC95AF6-5E85-44E4-A4A5-326E337DB1C1}" type="slidenum">
              <a:rPr lang="en-CH" smtClean="0"/>
              <a:t>17</a:t>
            </a:fld>
            <a:endParaRPr lang="en-CH"/>
          </a:p>
        </p:txBody>
      </p:sp>
    </p:spTree>
    <p:extLst>
      <p:ext uri="{BB962C8B-B14F-4D97-AF65-F5344CB8AC3E}">
        <p14:creationId xmlns:p14="http://schemas.microsoft.com/office/powerpoint/2010/main" val="226680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algn="just"/>
            <a:r>
              <a:rPr lang="en-GB" sz="1200" b="0" i="0" kern="1200" dirty="0">
                <a:solidFill>
                  <a:schemeClr val="tx1"/>
                </a:solidFill>
                <a:effectLst/>
                <a:latin typeface="+mn-lt"/>
                <a:ea typeface="+mn-ea"/>
                <a:cs typeface="+mn-cs"/>
              </a:rPr>
              <a:t>EXAMPLE NEPAL: Remittances play a core role in the Nepalese economy, corresponding to one quarter of total GDP </a:t>
            </a:r>
          </a:p>
          <a:p>
            <a:pPr algn="just"/>
            <a:r>
              <a:rPr lang="en-GB" sz="1200" b="0" i="0" kern="1200" dirty="0">
                <a:solidFill>
                  <a:schemeClr val="tx1"/>
                </a:solidFill>
                <a:effectLst/>
                <a:latin typeface="+mn-lt"/>
                <a:ea typeface="+mn-ea"/>
                <a:cs typeface="+mn-cs"/>
              </a:rPr>
              <a:t>(= 3 times total exports of goods and services, and ten times official foreign aid). </a:t>
            </a:r>
            <a:endParaRPr lang="en-GB"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p>
            <a:pPr algn="just"/>
            <a:endParaRPr lang="en-GB"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p>
            <a:pPr algn="just"/>
            <a:r>
              <a:rPr lang="en-GB"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EXAMPLE SADIO MANÉ: significant investment in his home community in Senegal – US$ </a:t>
            </a:r>
            <a:r>
              <a:rPr lang="en-GB" sz="1200" b="1" i="0" kern="1200" dirty="0">
                <a:solidFill>
                  <a:schemeClr val="tx1"/>
                </a:solidFill>
                <a:effectLst/>
                <a:latin typeface="+mn-lt"/>
                <a:ea typeface="+mn-ea"/>
                <a:cs typeface="+mn-cs"/>
              </a:rPr>
              <a:t>693’000 for the construction of the first hospital in his town</a:t>
            </a:r>
            <a:r>
              <a:rPr lang="en-GB" sz="1800" b="1" i="0" kern="1200" dirty="0">
                <a:solidFill>
                  <a:srgbClr val="000000"/>
                </a:solidFill>
                <a:effectLst/>
                <a:latin typeface="Calibri Light" panose="020F0302020204030204" pitchFamily="34" charset="0"/>
                <a:ea typeface="+mn-ea"/>
                <a:cs typeface="Arial" panose="020B0604020202020204" pitchFamily="34" charset="0"/>
              </a:rPr>
              <a:t> </a:t>
            </a:r>
            <a:r>
              <a:rPr lang="en-GB" sz="1800" b="0" i="0" u="sng" kern="1200" dirty="0">
                <a:solidFill>
                  <a:srgbClr val="000000"/>
                </a:solidFill>
                <a:effectLst/>
                <a:latin typeface="Calibri Light" panose="020F0302020204030204" pitchFamily="34" charset="0"/>
                <a:ea typeface="+mn-ea"/>
                <a:cs typeface="Arial" panose="020B0604020202020204" pitchFamily="34" charset="0"/>
              </a:rPr>
              <a:t>(Senegalese footballer playing in the Saudi Arabian Pro League)</a:t>
            </a:r>
            <a:r>
              <a:rPr lang="en-GB" sz="1800" b="0" i="0" kern="1200" dirty="0">
                <a:solidFill>
                  <a:srgbClr val="000000"/>
                </a:solidFill>
                <a:effectLst/>
                <a:latin typeface="Calibri Light" panose="020F0302020204030204" pitchFamily="34" charset="0"/>
                <a:ea typeface="+mn-ea"/>
                <a:cs typeface="Arial" panose="020B0604020202020204" pitchFamily="34" charset="0"/>
              </a:rPr>
              <a:t>. </a:t>
            </a:r>
            <a:endParaRPr lang="en-GB" sz="1800" b="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a:t>Human Rights in Agriculture - S230022 2021</a:t>
            </a:r>
            <a:endParaRPr lang="de-DE"/>
          </a:p>
        </p:txBody>
      </p:sp>
      <p:sp>
        <p:nvSpPr>
          <p:cNvPr id="5" name="Date Placeholder 4"/>
          <p:cNvSpPr>
            <a:spLocks noGrp="1"/>
          </p:cNvSpPr>
          <p:nvPr>
            <p:ph type="dt" idx="1"/>
          </p:nvPr>
        </p:nvSpPr>
        <p:spPr/>
        <p:txBody>
          <a:bodyPr/>
          <a:lstStyle/>
          <a:p>
            <a:pPr>
              <a:defRPr/>
            </a:pPr>
            <a:r>
              <a:rPr lang="de-DE"/>
              <a:t>02.11.2021</a:t>
            </a:r>
          </a:p>
        </p:txBody>
      </p:sp>
      <p:sp>
        <p:nvSpPr>
          <p:cNvPr id="6" name="Slide Number Placeholder 5"/>
          <p:cNvSpPr>
            <a:spLocks noGrp="1"/>
          </p:cNvSpPr>
          <p:nvPr>
            <p:ph type="sldNum" sz="quarter" idx="5"/>
          </p:nvPr>
        </p:nvSpPr>
        <p:spPr/>
        <p:txBody>
          <a:bodyPr/>
          <a:lstStyle/>
          <a:p>
            <a:pPr>
              <a:defRPr/>
            </a:pPr>
            <a:fld id="{D68342EF-F8DC-4D4B-BF9E-11A42EC56E9F}" type="slidenum">
              <a:rPr lang="de-DE" smtClean="0"/>
              <a:t>18</a:t>
            </a:fld>
            <a:endParaRPr lang="de-DE"/>
          </a:p>
        </p:txBody>
      </p:sp>
    </p:spTree>
    <p:extLst>
      <p:ext uri="{BB962C8B-B14F-4D97-AF65-F5344CB8AC3E}">
        <p14:creationId xmlns:p14="http://schemas.microsoft.com/office/powerpoint/2010/main" val="300961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fr-CH" b="1" dirty="0"/>
              <a:t>Excursus – Learning for </a:t>
            </a:r>
            <a:r>
              <a:rPr lang="fr-CH" b="1" dirty="0" err="1"/>
              <a:t>interpreting</a:t>
            </a:r>
            <a:r>
              <a:rPr lang="fr-CH" b="1" dirty="0"/>
              <a:t> </a:t>
            </a:r>
            <a:r>
              <a:rPr lang="fr-CH" b="1" dirty="0" err="1"/>
              <a:t>statistics</a:t>
            </a:r>
            <a:r>
              <a:rPr lang="fr-CH" b="1" dirty="0"/>
              <a:t>: </a:t>
            </a:r>
          </a:p>
          <a:p>
            <a:r>
              <a:rPr lang="fr-CH" dirty="0" err="1"/>
              <a:t>Ask</a:t>
            </a:r>
            <a:r>
              <a:rPr lang="fr-CH" dirty="0"/>
              <a:t> for the data source and </a:t>
            </a:r>
            <a:r>
              <a:rPr lang="fr-CH" dirty="0" err="1"/>
              <a:t>factors</a:t>
            </a:r>
            <a:r>
              <a:rPr lang="fr-CH" dirty="0"/>
              <a:t> </a:t>
            </a:r>
            <a:r>
              <a:rPr lang="fr-CH" dirty="0" err="1"/>
              <a:t>influencing</a:t>
            </a:r>
            <a:r>
              <a:rPr lang="fr-CH" dirty="0"/>
              <a:t> the </a:t>
            </a:r>
            <a:r>
              <a:rPr lang="fr-CH" dirty="0" err="1"/>
              <a:t>interpretation</a:t>
            </a:r>
            <a:r>
              <a:rPr lang="fr-CH" dirty="0"/>
              <a:t>, e.g.: </a:t>
            </a:r>
          </a:p>
          <a:p>
            <a:pPr marL="171450" indent="-171450">
              <a:buFont typeface="Arial" panose="020B0604020202020204" pitchFamily="34" charset="0"/>
              <a:buChar char="•"/>
            </a:pPr>
            <a:r>
              <a:rPr lang="fr-CH" dirty="0" err="1"/>
              <a:t>What</a:t>
            </a:r>
            <a:r>
              <a:rPr lang="fr-CH" dirty="0"/>
              <a:t> causes the changes in the top </a:t>
            </a:r>
            <a:r>
              <a:rPr lang="fr-CH" dirty="0" err="1"/>
              <a:t>ten</a:t>
            </a:r>
            <a:r>
              <a:rPr lang="fr-CH" dirty="0"/>
              <a:t>? </a:t>
            </a:r>
          </a:p>
          <a:p>
            <a:pPr marL="171450" indent="-171450">
              <a:buFont typeface="Arial" panose="020B0604020202020204" pitchFamily="34" charset="0"/>
              <a:buChar char="•"/>
            </a:pPr>
            <a:r>
              <a:rPr lang="fr-CH" dirty="0"/>
              <a:t>Do the migration flow patterns change? </a:t>
            </a:r>
          </a:p>
          <a:p>
            <a:pPr marL="171450" indent="-171450">
              <a:buFont typeface="Arial" panose="020B0604020202020204" pitchFamily="34" charset="0"/>
              <a:buChar char="•"/>
            </a:pPr>
            <a:r>
              <a:rPr lang="fr-CH" dirty="0"/>
              <a:t>Is </a:t>
            </a:r>
            <a:r>
              <a:rPr lang="fr-CH" dirty="0" err="1"/>
              <a:t>there</a:t>
            </a:r>
            <a:r>
              <a:rPr lang="fr-CH" dirty="0"/>
              <a:t> an </a:t>
            </a:r>
            <a:r>
              <a:rPr lang="fr-CH" dirty="0" err="1"/>
              <a:t>increase</a:t>
            </a:r>
            <a:r>
              <a:rPr lang="fr-CH" dirty="0"/>
              <a:t> </a:t>
            </a:r>
            <a:r>
              <a:rPr lang="fr-CH" dirty="0" err="1"/>
              <a:t>because</a:t>
            </a:r>
            <a:r>
              <a:rPr lang="fr-CH" dirty="0"/>
              <a:t> </a:t>
            </a:r>
            <a:r>
              <a:rPr lang="fr-CH" dirty="0" err="1"/>
              <a:t>there</a:t>
            </a:r>
            <a:r>
              <a:rPr lang="fr-CH" dirty="0"/>
              <a:t> are more migrant </a:t>
            </a:r>
            <a:r>
              <a:rPr lang="fr-CH" dirty="0" err="1"/>
              <a:t>workers</a:t>
            </a:r>
            <a:r>
              <a:rPr lang="fr-CH" dirty="0"/>
              <a:t> – or </a:t>
            </a:r>
            <a:r>
              <a:rPr lang="fr-CH" dirty="0" err="1"/>
              <a:t>because</a:t>
            </a:r>
            <a:r>
              <a:rPr lang="fr-CH" dirty="0"/>
              <a:t> </a:t>
            </a:r>
            <a:r>
              <a:rPr lang="fr-CH" dirty="0" err="1"/>
              <a:t>they</a:t>
            </a:r>
            <a:r>
              <a:rPr lang="fr-CH" dirty="0"/>
              <a:t> remit more? </a:t>
            </a:r>
          </a:p>
          <a:p>
            <a:pPr marL="171450" indent="-171450">
              <a:buFont typeface="Arial" panose="020B0604020202020204" pitchFamily="34" charset="0"/>
              <a:buChar char="•"/>
            </a:pPr>
            <a:r>
              <a:rPr lang="fr-CH" dirty="0"/>
              <a:t>For </a:t>
            </a:r>
            <a:r>
              <a:rPr lang="fr-CH" dirty="0" err="1"/>
              <a:t>which</a:t>
            </a:r>
            <a:r>
              <a:rPr lang="fr-CH" dirty="0"/>
              <a:t> countries are </a:t>
            </a:r>
            <a:r>
              <a:rPr lang="fr-CH" dirty="0" err="1"/>
              <a:t>remittances</a:t>
            </a:r>
            <a:r>
              <a:rPr lang="fr-CH" dirty="0"/>
              <a:t> more important </a:t>
            </a:r>
            <a:r>
              <a:rPr lang="fr-CH" dirty="0" err="1"/>
              <a:t>than</a:t>
            </a:r>
            <a:r>
              <a:rPr lang="fr-CH" dirty="0"/>
              <a:t> the GDP? </a:t>
            </a:r>
          </a:p>
          <a:p>
            <a:pPr marL="171450" indent="-171450">
              <a:buFont typeface="Arial" panose="020B0604020202020204" pitchFamily="34" charset="0"/>
              <a:buChar char="•"/>
            </a:pPr>
            <a:r>
              <a:rPr lang="fr-CH" dirty="0"/>
              <a:t>…</a:t>
            </a:r>
          </a:p>
          <a:p>
            <a:pPr marL="171450" indent="-171450">
              <a:buFont typeface="Arial" panose="020B0604020202020204" pitchFamily="34" charset="0"/>
              <a:buChar char="•"/>
            </a:pPr>
            <a:endParaRPr lang="fr-CH" dirty="0"/>
          </a:p>
          <a:p>
            <a:pPr algn="just"/>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Trends in remittance flows are a good indicator of the evolution of general labour migration dynamics. </a:t>
            </a:r>
          </a:p>
          <a:p>
            <a:pPr algn="just"/>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sym typeface="Wingdings" panose="05000000000000000000" pitchFamily="2" charset="2"/>
              </a:rPr>
              <a:t> Need to ensure </a:t>
            </a:r>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that international migrant workers have appropriate financial education and </a:t>
            </a:r>
            <a:r>
              <a:rPr lang="en-GB" sz="12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access to fair financial services</a:t>
            </a:r>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p>
          <a:p>
            <a:pPr algn="just"/>
            <a:endPar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19</a:t>
            </a:fld>
            <a:endParaRPr lang="en-CH"/>
          </a:p>
        </p:txBody>
      </p:sp>
    </p:spTree>
    <p:extLst>
      <p:ext uri="{BB962C8B-B14F-4D97-AF65-F5344CB8AC3E}">
        <p14:creationId xmlns:p14="http://schemas.microsoft.com/office/powerpoint/2010/main" val="228583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3863" y="1243013"/>
            <a:ext cx="5965825" cy="3355975"/>
          </a:xfrm>
        </p:spPr>
      </p:sp>
      <p:sp>
        <p:nvSpPr>
          <p:cNvPr id="3" name="Espace réservé des notes 2"/>
          <p:cNvSpPr>
            <a:spLocks noGrp="1"/>
          </p:cNvSpPr>
          <p:nvPr>
            <p:ph type="body" idx="1"/>
          </p:nvPr>
        </p:nvSpPr>
        <p:spPr/>
        <p:txBody>
          <a:bodyPr/>
          <a:lstStyle/>
          <a:p>
            <a:r>
              <a:rPr lang="fr-FR" dirty="0"/>
              <a:t>Picture of the expert workshop. </a:t>
            </a:r>
          </a:p>
          <a:p>
            <a:endParaRPr lang="fr-FR" dirty="0"/>
          </a:p>
          <a:p>
            <a:r>
              <a:rPr lang="fr-FR" dirty="0"/>
              <a:t>More info on the </a:t>
            </a:r>
            <a:r>
              <a:rPr lang="fr-FR" dirty="0" err="1"/>
              <a:t>development</a:t>
            </a:r>
            <a:r>
              <a:rPr lang="fr-FR" dirty="0"/>
              <a:t> of the ILO-GBSN-UNIGE </a:t>
            </a:r>
            <a:r>
              <a:rPr lang="fr-FR" dirty="0" err="1"/>
              <a:t>teaching</a:t>
            </a:r>
            <a:r>
              <a:rPr lang="fr-FR" dirty="0"/>
              <a:t> </a:t>
            </a:r>
            <a:r>
              <a:rPr lang="fr-FR" dirty="0" err="1"/>
              <a:t>resources</a:t>
            </a:r>
            <a:r>
              <a:rPr lang="fr-FR" dirty="0"/>
              <a:t>: https://gbsn.org/ilo-gbsn-unige-teaching-resources/ </a:t>
            </a:r>
          </a:p>
        </p:txBody>
      </p:sp>
      <p:sp>
        <p:nvSpPr>
          <p:cNvPr id="4" name="Espace réservé de l'en-tête 3"/>
          <p:cNvSpPr>
            <a:spLocks noGrp="1"/>
          </p:cNvSpPr>
          <p:nvPr>
            <p:ph type="hdr" sz="quarter"/>
          </p:nvPr>
        </p:nvSpPr>
        <p:spPr/>
        <p:txBody>
          <a:bodyPr/>
          <a:lstStyle/>
          <a:p>
            <a:r>
              <a:rPr lang="en-US"/>
              <a:t>S401030 Regulatory Developments </a:t>
            </a:r>
            <a:endParaRPr lang="de-DE" dirty="0"/>
          </a:p>
        </p:txBody>
      </p:sp>
      <p:sp>
        <p:nvSpPr>
          <p:cNvPr id="5" name="Espace réservé de la date 4"/>
          <p:cNvSpPr>
            <a:spLocks noGrp="1"/>
          </p:cNvSpPr>
          <p:nvPr>
            <p:ph type="dt" idx="1"/>
          </p:nvPr>
        </p:nvSpPr>
        <p:spPr/>
        <p:txBody>
          <a:bodyPr/>
          <a:lstStyle/>
          <a:p>
            <a:r>
              <a:rPr lang="en-US"/>
              <a:t>18.03.2022</a:t>
            </a:r>
            <a:endParaRPr lang="de-DE"/>
          </a:p>
        </p:txBody>
      </p:sp>
      <p:sp>
        <p:nvSpPr>
          <p:cNvPr id="6" name="Espace réservé du numéro de diapositive 5"/>
          <p:cNvSpPr>
            <a:spLocks noGrp="1"/>
          </p:cNvSpPr>
          <p:nvPr>
            <p:ph type="sldNum" sz="quarter" idx="5"/>
          </p:nvPr>
        </p:nvSpPr>
        <p:spPr/>
        <p:txBody>
          <a:bodyPr/>
          <a:lstStyle/>
          <a:p>
            <a:fld id="{D68342EF-F8DC-4D4B-BF9E-11A42EC56E9F}" type="slidenum">
              <a:rPr lang="de-DE" smtClean="0"/>
              <a:t>2</a:t>
            </a:fld>
            <a:endParaRPr lang="de-DE"/>
          </a:p>
        </p:txBody>
      </p:sp>
    </p:spTree>
    <p:extLst>
      <p:ext uri="{BB962C8B-B14F-4D97-AF65-F5344CB8AC3E}">
        <p14:creationId xmlns:p14="http://schemas.microsoft.com/office/powerpoint/2010/main" val="3182037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solidFill>
                  <a:schemeClr val="accent1"/>
                </a:solidFill>
              </a:rPr>
              <a:t>Motivation on an individual level – “supply” of migrant workers</a:t>
            </a:r>
          </a:p>
          <a:p>
            <a:pPr marL="0" indent="0">
              <a:buFont typeface="Arial" panose="020B0604020202020204" pitchFamily="34" charset="0"/>
              <a:buNone/>
            </a:pPr>
            <a:endParaRPr lang="en-GB" dirty="0">
              <a:solidFill>
                <a:schemeClr val="accent1"/>
              </a:solidFill>
            </a:endParaRPr>
          </a:p>
          <a:p>
            <a:pPr marL="0" indent="0">
              <a:buFont typeface="Arial" panose="020B0604020202020204" pitchFamily="34" charset="0"/>
              <a:buNone/>
            </a:pPr>
            <a:r>
              <a:rPr lang="en-GB" dirty="0">
                <a:solidFill>
                  <a:schemeClr val="accent1"/>
                </a:solidFill>
              </a:rPr>
              <a:t>Why does migration happen – “demand” for migrant workers </a:t>
            </a: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20</a:t>
            </a:fld>
            <a:endParaRPr lang="en-CH"/>
          </a:p>
        </p:txBody>
      </p:sp>
    </p:spTree>
    <p:extLst>
      <p:ext uri="{BB962C8B-B14F-4D97-AF65-F5344CB8AC3E}">
        <p14:creationId xmlns:p14="http://schemas.microsoft.com/office/powerpoint/2010/main" val="1991833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fr-CH" dirty="0" err="1"/>
              <a:t>Reasons</a:t>
            </a:r>
            <a:r>
              <a:rPr lang="fr-CH" dirty="0"/>
              <a:t> </a:t>
            </a:r>
            <a:r>
              <a:rPr lang="fr-CH" dirty="0" err="1"/>
              <a:t>why</a:t>
            </a:r>
            <a:r>
              <a:rPr lang="fr-CH" dirty="0"/>
              <a:t> migrants at </a:t>
            </a:r>
            <a:r>
              <a:rPr lang="fr-CH" dirty="0" err="1"/>
              <a:t>working</a:t>
            </a:r>
            <a:r>
              <a:rPr lang="fr-CH" dirty="0"/>
              <a:t> </a:t>
            </a:r>
            <a:r>
              <a:rPr lang="fr-CH" dirty="0" err="1"/>
              <a:t>age</a:t>
            </a:r>
            <a:r>
              <a:rPr lang="fr-CH" dirty="0"/>
              <a:t> </a:t>
            </a:r>
            <a:r>
              <a:rPr lang="fr-CH" dirty="0" err="1"/>
              <a:t>leave</a:t>
            </a:r>
            <a:r>
              <a:rPr lang="fr-CH" dirty="0"/>
              <a:t> </a:t>
            </a:r>
            <a:r>
              <a:rPr lang="fr-CH" dirty="0" err="1"/>
              <a:t>their</a:t>
            </a:r>
            <a:r>
              <a:rPr lang="fr-CH" dirty="0"/>
              <a:t> country</a:t>
            </a:r>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21</a:t>
            </a:fld>
            <a:endParaRPr lang="en-CH"/>
          </a:p>
        </p:txBody>
      </p:sp>
    </p:spTree>
    <p:extLst>
      <p:ext uri="{BB962C8B-B14F-4D97-AF65-F5344CB8AC3E}">
        <p14:creationId xmlns:p14="http://schemas.microsoft.com/office/powerpoint/2010/main" val="4169248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fr-CH" dirty="0"/>
              <a:t>Labor migration </a:t>
            </a:r>
            <a:r>
              <a:rPr lang="fr-CH" dirty="0" err="1"/>
              <a:t>needs</a:t>
            </a:r>
            <a:r>
              <a:rPr lang="fr-CH" dirty="0"/>
              <a:t> good </a:t>
            </a:r>
            <a:r>
              <a:rPr lang="fr-CH" dirty="0" err="1"/>
              <a:t>governance</a:t>
            </a:r>
            <a:r>
              <a:rPr lang="fr-CH" dirty="0"/>
              <a:t> – </a:t>
            </a:r>
            <a:r>
              <a:rPr lang="fr-CH" dirty="0" err="1"/>
              <a:t>policies</a:t>
            </a:r>
            <a:r>
              <a:rPr lang="fr-CH" dirty="0"/>
              <a:t>, and </a:t>
            </a:r>
            <a:r>
              <a:rPr lang="fr-CH" b="1" dirty="0"/>
              <a:t>management</a:t>
            </a:r>
            <a:r>
              <a:rPr lang="fr-CH" dirty="0"/>
              <a:t>. </a:t>
            </a:r>
          </a:p>
          <a:p>
            <a:endParaRPr lang="fr-CH" dirty="0"/>
          </a:p>
          <a:p>
            <a:r>
              <a:rPr lang="fr-CH" b="1" dirty="0" err="1"/>
              <a:t>What</a:t>
            </a:r>
            <a:r>
              <a:rPr lang="fr-CH" b="1" dirty="0"/>
              <a:t> </a:t>
            </a:r>
            <a:r>
              <a:rPr lang="fr-CH" b="1" dirty="0" err="1"/>
              <a:t>you’ve</a:t>
            </a:r>
            <a:r>
              <a:rPr lang="fr-CH" b="1" dirty="0"/>
              <a:t> </a:t>
            </a:r>
            <a:r>
              <a:rPr lang="fr-CH" b="1" dirty="0" err="1"/>
              <a:t>heard</a:t>
            </a:r>
            <a:r>
              <a:rPr lang="fr-CH" b="1" dirty="0"/>
              <a:t> </a:t>
            </a:r>
            <a:r>
              <a:rPr lang="fr-CH" b="1" dirty="0" err="1"/>
              <a:t>until</a:t>
            </a:r>
            <a:r>
              <a:rPr lang="fr-CH" b="1" dirty="0"/>
              <a:t> </a:t>
            </a:r>
            <a:r>
              <a:rPr lang="fr-CH" b="1" dirty="0" err="1"/>
              <a:t>now</a:t>
            </a:r>
            <a:r>
              <a:rPr lang="fr-CH" b="1" dirty="0"/>
              <a:t>: </a:t>
            </a:r>
          </a:p>
          <a:p>
            <a:r>
              <a:rPr lang="fr-CH" b="1" dirty="0"/>
              <a:t>Labour migration </a:t>
            </a:r>
            <a:r>
              <a:rPr lang="fr-CH" b="1" dirty="0" err="1"/>
              <a:t>is</a:t>
            </a:r>
            <a:r>
              <a:rPr lang="fr-CH" b="1" dirty="0"/>
              <a:t> in </a:t>
            </a:r>
            <a:r>
              <a:rPr lang="fr-CH" b="1" dirty="0" err="1"/>
              <a:t>principle</a:t>
            </a:r>
            <a:r>
              <a:rPr lang="fr-CH" b="1" dirty="0"/>
              <a:t> a good </a:t>
            </a:r>
            <a:r>
              <a:rPr lang="fr-CH" b="1" dirty="0" err="1"/>
              <a:t>thing</a:t>
            </a:r>
            <a:r>
              <a:rPr lang="fr-CH" b="1" dirty="0"/>
              <a:t>. </a:t>
            </a:r>
            <a:r>
              <a:rPr lang="fr-CH" b="1" dirty="0" err="1"/>
              <a:t>Curbing</a:t>
            </a:r>
            <a:r>
              <a:rPr lang="fr-CH" b="1" dirty="0"/>
              <a:t> labour migration </a:t>
            </a:r>
            <a:r>
              <a:rPr lang="fr-CH" b="1" dirty="0" err="1"/>
              <a:t>does</a:t>
            </a:r>
            <a:r>
              <a:rPr lang="fr-CH" b="1" dirty="0"/>
              <a:t> not help </a:t>
            </a:r>
            <a:r>
              <a:rPr lang="fr-CH" b="1" dirty="0" err="1"/>
              <a:t>economies</a:t>
            </a:r>
            <a:r>
              <a:rPr lang="fr-CH" b="1" dirty="0"/>
              <a:t>. </a:t>
            </a:r>
            <a:endParaRPr lang="en-CH" b="1" dirty="0"/>
          </a:p>
        </p:txBody>
      </p:sp>
      <p:sp>
        <p:nvSpPr>
          <p:cNvPr id="4" name="Slide Number Placeholder 3"/>
          <p:cNvSpPr>
            <a:spLocks noGrp="1"/>
          </p:cNvSpPr>
          <p:nvPr>
            <p:ph type="sldNum" sz="quarter" idx="5"/>
          </p:nvPr>
        </p:nvSpPr>
        <p:spPr/>
        <p:txBody>
          <a:bodyPr/>
          <a:lstStyle/>
          <a:p>
            <a:fld id="{EAC95AF6-5E85-44E4-A4A5-326E337DB1C1}" type="slidenum">
              <a:rPr lang="en-CH" smtClean="0"/>
              <a:t>22</a:t>
            </a:fld>
            <a:endParaRPr lang="en-CH"/>
          </a:p>
        </p:txBody>
      </p:sp>
    </p:spTree>
    <p:extLst>
      <p:ext uri="{BB962C8B-B14F-4D97-AF65-F5344CB8AC3E}">
        <p14:creationId xmlns:p14="http://schemas.microsoft.com/office/powerpoint/2010/main" val="1394901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fr-CH" dirty="0"/>
              <a:t>But: </a:t>
            </a:r>
            <a:r>
              <a:rPr lang="fr-CH" b="1" dirty="0"/>
              <a:t>Migrant </a:t>
            </a:r>
            <a:r>
              <a:rPr lang="fr-CH" b="1" dirty="0" err="1"/>
              <a:t>workers</a:t>
            </a:r>
            <a:r>
              <a:rPr lang="fr-CH" b="1" dirty="0"/>
              <a:t> face a </a:t>
            </a:r>
            <a:r>
              <a:rPr lang="fr-CH" b="1" dirty="0" err="1"/>
              <a:t>higher</a:t>
            </a:r>
            <a:r>
              <a:rPr lang="fr-CH" b="1" dirty="0"/>
              <a:t> </a:t>
            </a:r>
            <a:r>
              <a:rPr lang="fr-CH" b="1" dirty="0" err="1"/>
              <a:t>risk</a:t>
            </a:r>
            <a:r>
              <a:rPr lang="fr-CH" b="1" dirty="0"/>
              <a:t> for </a:t>
            </a:r>
            <a:r>
              <a:rPr lang="fr-CH" b="1" dirty="0" err="1"/>
              <a:t>human</a:t>
            </a:r>
            <a:r>
              <a:rPr lang="fr-CH" b="1" dirty="0"/>
              <a:t> </a:t>
            </a:r>
            <a:r>
              <a:rPr lang="fr-CH" b="1" dirty="0" err="1"/>
              <a:t>rights</a:t>
            </a:r>
            <a:r>
              <a:rPr lang="fr-CH" b="1" dirty="0"/>
              <a:t> issues </a:t>
            </a:r>
            <a:r>
              <a:rPr lang="fr-CH" b="1" dirty="0" err="1"/>
              <a:t>than</a:t>
            </a:r>
            <a:r>
              <a:rPr lang="fr-CH" b="1" dirty="0"/>
              <a:t> non-migrant </a:t>
            </a:r>
            <a:r>
              <a:rPr lang="fr-CH" b="1" dirty="0" err="1"/>
              <a:t>workers</a:t>
            </a:r>
            <a:r>
              <a:rPr lang="fr-CH" b="1" dirty="0"/>
              <a:t>. </a:t>
            </a:r>
          </a:p>
          <a:p>
            <a:endParaRPr lang="fr-CH"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err="1">
                <a:latin typeface="Arial Nova" panose="020B0504020202020204" pitchFamily="34" charset="0"/>
              </a:rPr>
              <a:t>Personal</a:t>
            </a:r>
            <a:r>
              <a:rPr lang="fr-CH" sz="1200" dirty="0">
                <a:latin typeface="Arial Nova" panose="020B0504020202020204" pitchFamily="34" charset="0"/>
              </a:rPr>
              <a:t> </a:t>
            </a:r>
            <a:r>
              <a:rPr lang="fr-CH" sz="1200" dirty="0" err="1">
                <a:latin typeface="Arial Nova" panose="020B0504020202020204" pitchFamily="34" charset="0"/>
              </a:rPr>
              <a:t>characteristics</a:t>
            </a:r>
            <a:r>
              <a:rPr lang="fr-CH" sz="1200" dirty="0">
                <a:latin typeface="Arial Nova" panose="020B0504020202020204" pitchFamily="34" charset="0"/>
              </a:rPr>
              <a:t>, </a:t>
            </a:r>
            <a:r>
              <a:rPr lang="fr-CH" sz="1200" dirty="0" err="1">
                <a:latin typeface="Arial Nova" panose="020B0504020202020204" pitchFamily="34" charset="0"/>
              </a:rPr>
              <a:t>such</a:t>
            </a:r>
            <a:r>
              <a:rPr lang="fr-CH" sz="1200" dirty="0">
                <a:latin typeface="Arial Nova" panose="020B0504020202020204" pitchFamily="34" charset="0"/>
              </a:rPr>
              <a:t> as </a:t>
            </a:r>
            <a:r>
              <a:rPr lang="fr-CH" sz="1200" dirty="0" err="1">
                <a:latin typeface="Arial Nova" panose="020B0504020202020204" pitchFamily="34" charset="0"/>
              </a:rPr>
              <a:t>language</a:t>
            </a:r>
            <a:r>
              <a:rPr lang="fr-CH" sz="1200" dirty="0">
                <a:latin typeface="Arial Nova" panose="020B0504020202020204" pitchFamily="34" charset="0"/>
              </a:rPr>
              <a:t> </a:t>
            </a:r>
            <a:r>
              <a:rPr lang="fr-CH" sz="1200" dirty="0" err="1">
                <a:latin typeface="Arial Nova" panose="020B0504020202020204" pitchFamily="34" charset="0"/>
              </a:rPr>
              <a:t>barriers</a:t>
            </a:r>
            <a:r>
              <a:rPr lang="fr-CH" sz="1200" dirty="0">
                <a:latin typeface="Arial Nova" panose="020B0504020202020204" pitchFamily="34" charset="0"/>
              </a:rPr>
              <a:t>, </a:t>
            </a:r>
            <a:r>
              <a:rPr lang="fr-CH" sz="1200" dirty="0" err="1">
                <a:latin typeface="Arial Nova" panose="020B0504020202020204" pitchFamily="34" charset="0"/>
              </a:rPr>
              <a:t>amplify</a:t>
            </a:r>
            <a:r>
              <a:rPr lang="fr-CH" sz="1200" dirty="0">
                <a:latin typeface="Arial Nova" panose="020B0504020202020204" pitchFamily="34" charset="0"/>
              </a:rPr>
              <a:t> </a:t>
            </a:r>
            <a:r>
              <a:rPr lang="fr-CH" sz="1200" dirty="0" err="1">
                <a:latin typeface="Arial Nova" panose="020B0504020202020204" pitchFamily="34" charset="0"/>
              </a:rPr>
              <a:t>workers</a:t>
            </a:r>
            <a:r>
              <a:rPr lang="fr-CH" sz="1200" dirty="0">
                <a:latin typeface="Arial Nova" panose="020B0504020202020204" pitchFamily="34" charset="0"/>
              </a:rPr>
              <a:t>’ </a:t>
            </a:r>
            <a:r>
              <a:rPr lang="fr-CH" sz="1200" dirty="0" err="1">
                <a:latin typeface="Arial Nova" panose="020B0504020202020204" pitchFamily="34" charset="0"/>
              </a:rPr>
              <a:t>vulnerabilities</a:t>
            </a:r>
            <a:r>
              <a:rPr lang="fr-CH" sz="1200" dirty="0">
                <a:latin typeface="Arial Nova" panose="020B0504020202020204" pitchFamily="34" charset="0"/>
              </a:rPr>
              <a:t> but are not the root cause. </a:t>
            </a:r>
          </a:p>
          <a:p>
            <a:endParaRPr lang="en-US" b="1" dirty="0"/>
          </a:p>
        </p:txBody>
      </p:sp>
      <p:sp>
        <p:nvSpPr>
          <p:cNvPr id="4" name="Header Placeholder 3"/>
          <p:cNvSpPr>
            <a:spLocks noGrp="1"/>
          </p:cNvSpPr>
          <p:nvPr>
            <p:ph type="hdr" sz="quarter"/>
          </p:nvPr>
        </p:nvSpPr>
        <p:spPr/>
        <p:txBody>
          <a:bodyPr/>
          <a:lstStyle/>
          <a:p>
            <a:pPr>
              <a:defRPr/>
            </a:pPr>
            <a:r>
              <a:rPr lang="en-US"/>
              <a:t>Human Rights in Agriculture - S230022 2021</a:t>
            </a:r>
            <a:endParaRPr lang="de-DE"/>
          </a:p>
        </p:txBody>
      </p:sp>
      <p:sp>
        <p:nvSpPr>
          <p:cNvPr id="5" name="Date Placeholder 4"/>
          <p:cNvSpPr>
            <a:spLocks noGrp="1"/>
          </p:cNvSpPr>
          <p:nvPr>
            <p:ph type="dt" idx="1"/>
          </p:nvPr>
        </p:nvSpPr>
        <p:spPr/>
        <p:txBody>
          <a:bodyPr/>
          <a:lstStyle/>
          <a:p>
            <a:pPr>
              <a:defRPr/>
            </a:pPr>
            <a:r>
              <a:rPr lang="de-DE"/>
              <a:t>02.11.2021</a:t>
            </a:r>
          </a:p>
        </p:txBody>
      </p:sp>
      <p:sp>
        <p:nvSpPr>
          <p:cNvPr id="6" name="Slide Number Placeholder 5"/>
          <p:cNvSpPr>
            <a:spLocks noGrp="1"/>
          </p:cNvSpPr>
          <p:nvPr>
            <p:ph type="sldNum" sz="quarter" idx="5"/>
          </p:nvPr>
        </p:nvSpPr>
        <p:spPr/>
        <p:txBody>
          <a:bodyPr/>
          <a:lstStyle/>
          <a:p>
            <a:pPr>
              <a:defRPr/>
            </a:pPr>
            <a:fld id="{D68342EF-F8DC-4D4B-BF9E-11A42EC56E9F}" type="slidenum">
              <a:rPr lang="de-DE" smtClean="0"/>
              <a:t>23</a:t>
            </a:fld>
            <a:endParaRPr lang="de-DE"/>
          </a:p>
        </p:txBody>
      </p:sp>
    </p:spTree>
    <p:extLst>
      <p:ext uri="{BB962C8B-B14F-4D97-AF65-F5344CB8AC3E}">
        <p14:creationId xmlns:p14="http://schemas.microsoft.com/office/powerpoint/2010/main" val="506403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solidFill>
                  <a:schemeClr val="accent1"/>
                </a:solidFill>
              </a:rPr>
              <a:t>DQ: </a:t>
            </a:r>
            <a:r>
              <a:rPr lang="en-GB" b="1" dirty="0">
                <a:solidFill>
                  <a:schemeClr val="accent1"/>
                </a:solidFill>
              </a:rPr>
              <a:t>What do you think do “forced labour” and “labour exploitation” mean? </a:t>
            </a:r>
          </a:p>
          <a:p>
            <a:pPr marL="0" indent="0">
              <a:buFont typeface="Arial" panose="020B0604020202020204" pitchFamily="34" charset="0"/>
              <a:buNone/>
            </a:pPr>
            <a:r>
              <a:rPr lang="en-GB" b="0" dirty="0">
                <a:solidFill>
                  <a:schemeClr val="accent1"/>
                </a:solidFill>
              </a:rPr>
              <a:t>(remember the definition from the beginning)</a:t>
            </a:r>
          </a:p>
          <a:p>
            <a:pPr marL="0" indent="0">
              <a:buFont typeface="Arial" panose="020B0604020202020204" pitchFamily="34" charset="0"/>
              <a:buNone/>
            </a:pPr>
            <a:endParaRPr lang="en-GB" b="1" dirty="0">
              <a:solidFill>
                <a:schemeClr val="accent1"/>
              </a:solidFill>
            </a:endParaRPr>
          </a:p>
          <a:p>
            <a:pPr marL="0" indent="0">
              <a:buFont typeface="Arial" panose="020B0604020202020204" pitchFamily="34" charset="0"/>
              <a:buNone/>
            </a:pPr>
            <a:r>
              <a:rPr lang="en-GB" b="0" dirty="0">
                <a:solidFill>
                  <a:schemeClr val="accent1"/>
                </a:solidFill>
              </a:rPr>
              <a:t>Answer: </a:t>
            </a:r>
            <a:r>
              <a:rPr lang="en-GB" b="1" dirty="0">
                <a:solidFill>
                  <a:schemeClr val="accent1"/>
                </a:solidFill>
              </a:rPr>
              <a:t>ILO definition </a:t>
            </a:r>
            <a:r>
              <a:rPr lang="en-GB" dirty="0">
                <a:solidFill>
                  <a:schemeClr val="accent1"/>
                </a:solidFill>
              </a:rPr>
              <a:t>= </a:t>
            </a:r>
            <a:r>
              <a:rPr lang="en-GB" sz="1200" b="0" i="0" kern="1200" dirty="0">
                <a:solidFill>
                  <a:schemeClr val="tx1"/>
                </a:solidFill>
                <a:effectLst/>
                <a:latin typeface="+mn-lt"/>
                <a:ea typeface="+mn-ea"/>
                <a:cs typeface="+mn-cs"/>
              </a:rPr>
              <a:t>Forced labour is work that is performed </a:t>
            </a:r>
            <a:r>
              <a:rPr lang="en-GB" sz="1200" b="1" i="0" kern="1200" dirty="0">
                <a:solidFill>
                  <a:schemeClr val="tx1"/>
                </a:solidFill>
                <a:effectLst/>
                <a:latin typeface="+mn-lt"/>
                <a:ea typeface="+mn-ea"/>
                <a:cs typeface="+mn-cs"/>
              </a:rPr>
              <a:t>involuntarily</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under the menace of any penalty</a:t>
            </a:r>
            <a:r>
              <a:rPr lang="en-GB" sz="1200" b="0" i="0" kern="1200" dirty="0">
                <a:solidFill>
                  <a:schemeClr val="tx1"/>
                </a:solidFill>
                <a:effectLst/>
                <a:latin typeface="+mn-lt"/>
                <a:ea typeface="+mn-ea"/>
                <a:cs typeface="+mn-cs"/>
              </a:rPr>
              <a:t>. </a:t>
            </a:r>
          </a:p>
          <a:p>
            <a:pPr marL="0" indent="0">
              <a:buFont typeface="Arial" panose="020B0604020202020204" pitchFamily="34" charset="0"/>
              <a:buNone/>
            </a:pPr>
            <a:r>
              <a:rPr lang="en-GB" sz="1200" b="0" i="0" kern="1200" dirty="0">
                <a:solidFill>
                  <a:schemeClr val="tx1"/>
                </a:solidFill>
                <a:effectLst/>
                <a:latin typeface="+mn-lt"/>
                <a:ea typeface="+mn-ea"/>
                <a:cs typeface="+mn-cs"/>
              </a:rPr>
              <a:t>It refers to situations in which persons are coerced to work through the use of violence or intimidation, or by more subtle means such as manipulated debt, retention of identity papers or threats of denunciation to immigration authorities.</a:t>
            </a:r>
            <a:r>
              <a:rPr lang="en-GB" sz="1200" b="0" i="0" kern="1200" dirty="0">
                <a:solidFill>
                  <a:schemeClr val="accent1"/>
                </a:solidFill>
                <a:effectLst/>
                <a:latin typeface="+mn-lt"/>
                <a:ea typeface="+mn-ea"/>
                <a:cs typeface="+mn-cs"/>
              </a:rPr>
              <a:t> </a:t>
            </a:r>
            <a:endParaRPr lang="en-GB" dirty="0">
              <a:solidFill>
                <a:schemeClr val="accent1"/>
              </a:solidFill>
            </a:endParaRPr>
          </a:p>
        </p:txBody>
      </p:sp>
      <p:sp>
        <p:nvSpPr>
          <p:cNvPr id="4" name="Slide Number Placeholder 3"/>
          <p:cNvSpPr>
            <a:spLocks noGrp="1"/>
          </p:cNvSpPr>
          <p:nvPr>
            <p:ph type="sldNum" sz="quarter" idx="5"/>
          </p:nvPr>
        </p:nvSpPr>
        <p:spPr/>
        <p:txBody>
          <a:bodyPr/>
          <a:lstStyle/>
          <a:p>
            <a:fld id="{D68342EF-F8DC-4D4B-BF9E-11A42EC56E9F}" type="slidenum">
              <a:rPr lang="de-DE" smtClean="0"/>
              <a:t>24</a:t>
            </a:fld>
            <a:endParaRPr lang="de-DE"/>
          </a:p>
        </p:txBody>
      </p:sp>
      <p:sp>
        <p:nvSpPr>
          <p:cNvPr id="5" name="Date Placeholder 4">
            <a:extLst>
              <a:ext uri="{FF2B5EF4-FFF2-40B4-BE49-F238E27FC236}">
                <a16:creationId xmlns:a16="http://schemas.microsoft.com/office/drawing/2014/main" id="{F334006A-C0EF-447F-8586-BC59B16D5814}"/>
              </a:ext>
            </a:extLst>
          </p:cNvPr>
          <p:cNvSpPr>
            <a:spLocks noGrp="1"/>
          </p:cNvSpPr>
          <p:nvPr>
            <p:ph type="dt" idx="1"/>
          </p:nvPr>
        </p:nvSpPr>
        <p:spPr/>
        <p:txBody>
          <a:bodyPr/>
          <a:lstStyle/>
          <a:p>
            <a:r>
              <a:rPr lang="de-DE"/>
              <a:t>02.11.2021</a:t>
            </a:r>
          </a:p>
        </p:txBody>
      </p:sp>
      <p:sp>
        <p:nvSpPr>
          <p:cNvPr id="7" name="Header Placeholder 6">
            <a:extLst>
              <a:ext uri="{FF2B5EF4-FFF2-40B4-BE49-F238E27FC236}">
                <a16:creationId xmlns:a16="http://schemas.microsoft.com/office/drawing/2014/main" id="{18A2ECF9-0C3B-437D-B602-0BDD13F346D9}"/>
              </a:ext>
            </a:extLst>
          </p:cNvPr>
          <p:cNvSpPr>
            <a:spLocks noGrp="1"/>
          </p:cNvSpPr>
          <p:nvPr>
            <p:ph type="hdr" sz="quarter"/>
          </p:nvPr>
        </p:nvSpPr>
        <p:spPr/>
        <p:txBody>
          <a:bodyPr/>
          <a:lstStyle/>
          <a:p>
            <a:r>
              <a:rPr lang="en-US"/>
              <a:t>Human Rights in Agriculture - S230022 2021</a:t>
            </a:r>
            <a:endParaRPr lang="de-DE"/>
          </a:p>
        </p:txBody>
      </p:sp>
    </p:spTree>
    <p:extLst>
      <p:ext uri="{BB962C8B-B14F-4D97-AF65-F5344CB8AC3E}">
        <p14:creationId xmlns:p14="http://schemas.microsoft.com/office/powerpoint/2010/main" val="1852959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solidFill>
                  <a:schemeClr val="accent1"/>
                </a:solidFill>
              </a:rPr>
              <a:t>Note that the increase in forced labour is due to the private sector – the green part – and not the state. </a:t>
            </a:r>
          </a:p>
          <a:p>
            <a:pPr marL="0" indent="0">
              <a:buFont typeface="Arial" panose="020B0604020202020204" pitchFamily="34" charset="0"/>
              <a:buNone/>
            </a:pPr>
            <a:r>
              <a:rPr lang="en-GB" dirty="0">
                <a:solidFill>
                  <a:schemeClr val="accent1"/>
                </a:solidFill>
              </a:rPr>
              <a:t>Examples: private sector (green) = construction in Qatar, state-imposed (blue) = cotton picking in Uzbekistan </a:t>
            </a:r>
          </a:p>
        </p:txBody>
      </p:sp>
      <p:sp>
        <p:nvSpPr>
          <p:cNvPr id="4" name="Slide Number Placeholder 3"/>
          <p:cNvSpPr>
            <a:spLocks noGrp="1"/>
          </p:cNvSpPr>
          <p:nvPr>
            <p:ph type="sldNum" sz="quarter" idx="5"/>
          </p:nvPr>
        </p:nvSpPr>
        <p:spPr/>
        <p:txBody>
          <a:bodyPr/>
          <a:lstStyle/>
          <a:p>
            <a:fld id="{EAC95AF6-5E85-44E4-A4A5-326E337DB1C1}" type="slidenum">
              <a:rPr lang="en-CH" smtClean="0"/>
              <a:t>25</a:t>
            </a:fld>
            <a:endParaRPr lang="en-CH"/>
          </a:p>
        </p:txBody>
      </p:sp>
    </p:spTree>
    <p:extLst>
      <p:ext uri="{BB962C8B-B14F-4D97-AF65-F5344CB8AC3E}">
        <p14:creationId xmlns:p14="http://schemas.microsoft.com/office/powerpoint/2010/main" val="1232338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Especially on the </a:t>
            </a:r>
            <a:r>
              <a:rPr lang="en-US" b="1" dirty="0"/>
              <a:t>graph on the right</a:t>
            </a:r>
            <a:r>
              <a:rPr lang="en-US" dirty="0"/>
              <a:t>, you see that the </a:t>
            </a:r>
            <a:r>
              <a:rPr lang="en-US" b="1" dirty="0"/>
              <a:t>proportion of forced </a:t>
            </a:r>
            <a:r>
              <a:rPr lang="en-US" b="1" dirty="0" err="1"/>
              <a:t>labour</a:t>
            </a:r>
            <a:r>
              <a:rPr lang="en-US" b="1" dirty="0"/>
              <a:t> is alarming</a:t>
            </a:r>
            <a:r>
              <a:rPr lang="en-US" dirty="0"/>
              <a:t>. </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What is the services sector?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 providing people with intangible products or services</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Examples: hospitality sector (restaurants and hotels), maintenance and repair, cleanliness and sanitation</a:t>
            </a:r>
          </a:p>
        </p:txBody>
      </p:sp>
      <p:sp>
        <p:nvSpPr>
          <p:cNvPr id="4" name="Slide Number Placeholder 3"/>
          <p:cNvSpPr>
            <a:spLocks noGrp="1"/>
          </p:cNvSpPr>
          <p:nvPr>
            <p:ph type="sldNum" sz="quarter" idx="5"/>
          </p:nvPr>
        </p:nvSpPr>
        <p:spPr/>
        <p:txBody>
          <a:bodyPr/>
          <a:lstStyle/>
          <a:p>
            <a:fld id="{EAC95AF6-5E85-44E4-A4A5-326E337DB1C1}" type="slidenum">
              <a:rPr lang="en-CH" smtClean="0"/>
              <a:t>26</a:t>
            </a:fld>
            <a:endParaRPr lang="en-CH"/>
          </a:p>
        </p:txBody>
      </p:sp>
    </p:spTree>
    <p:extLst>
      <p:ext uri="{BB962C8B-B14F-4D97-AF65-F5344CB8AC3E}">
        <p14:creationId xmlns:p14="http://schemas.microsoft.com/office/powerpoint/2010/main" val="784495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fr-CH" dirty="0" err="1"/>
              <a:t>Let’s</a:t>
            </a:r>
            <a:r>
              <a:rPr lang="fr-CH" dirty="0"/>
              <a:t> </a:t>
            </a:r>
            <a:r>
              <a:rPr lang="fr-CH" dirty="0" err="1"/>
              <a:t>take</a:t>
            </a:r>
            <a:r>
              <a:rPr lang="fr-CH" dirty="0"/>
              <a:t> a look at </a:t>
            </a:r>
            <a:r>
              <a:rPr lang="fr-CH" dirty="0" err="1"/>
              <a:t>what</a:t>
            </a:r>
            <a:r>
              <a:rPr lang="fr-CH" dirty="0"/>
              <a:t> labour exploitation </a:t>
            </a:r>
            <a:r>
              <a:rPr lang="fr-CH" dirty="0" err="1"/>
              <a:t>actually</a:t>
            </a:r>
            <a:r>
              <a:rPr lang="fr-CH" dirty="0"/>
              <a:t> </a:t>
            </a:r>
            <a:r>
              <a:rPr lang="fr-CH" dirty="0" err="1"/>
              <a:t>means</a:t>
            </a:r>
            <a:r>
              <a:rPr lang="fr-CH" dirty="0"/>
              <a:t>. </a:t>
            </a:r>
          </a:p>
          <a:p>
            <a:endParaRPr lang="fr-CH" dirty="0"/>
          </a:p>
          <a:p>
            <a:r>
              <a:rPr lang="fr-CH" b="1" dirty="0" err="1"/>
              <a:t>Many</a:t>
            </a:r>
            <a:r>
              <a:rPr lang="fr-CH" b="1" dirty="0"/>
              <a:t> of the </a:t>
            </a:r>
            <a:r>
              <a:rPr lang="fr-CH" b="1" dirty="0" err="1"/>
              <a:t>factors</a:t>
            </a:r>
            <a:r>
              <a:rPr lang="fr-CH" b="1" dirty="0"/>
              <a:t> of labour exploitation are </a:t>
            </a:r>
            <a:r>
              <a:rPr lang="fr-CH" b="1" dirty="0" err="1"/>
              <a:t>linked</a:t>
            </a:r>
            <a:r>
              <a:rPr lang="fr-CH" b="1" dirty="0"/>
              <a:t> to </a:t>
            </a:r>
            <a:r>
              <a:rPr lang="fr-CH" b="1" dirty="0" err="1"/>
              <a:t>recruitment</a:t>
            </a:r>
            <a:r>
              <a:rPr lang="fr-CH" dirty="0"/>
              <a:t>, </a:t>
            </a:r>
            <a:r>
              <a:rPr lang="fr-CH" dirty="0" err="1"/>
              <a:t>such</a:t>
            </a:r>
            <a:r>
              <a:rPr lang="fr-CH" dirty="0"/>
              <a:t> as excessive overtime and </a:t>
            </a:r>
            <a:r>
              <a:rPr lang="fr-CH" dirty="0" err="1"/>
              <a:t>low</a:t>
            </a:r>
            <a:r>
              <a:rPr lang="fr-CH" dirty="0"/>
              <a:t> </a:t>
            </a:r>
            <a:r>
              <a:rPr lang="fr-CH" dirty="0" err="1"/>
              <a:t>wages</a:t>
            </a:r>
            <a:r>
              <a:rPr lang="fr-CH" dirty="0"/>
              <a:t>. </a:t>
            </a:r>
          </a:p>
          <a:p>
            <a:endParaRPr lang="fr-CH" dirty="0"/>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27</a:t>
            </a:fld>
            <a:endParaRPr lang="en-CH"/>
          </a:p>
        </p:txBody>
      </p:sp>
    </p:spTree>
    <p:extLst>
      <p:ext uri="{BB962C8B-B14F-4D97-AF65-F5344CB8AC3E}">
        <p14:creationId xmlns:p14="http://schemas.microsoft.com/office/powerpoint/2010/main" val="386748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6CFB2-D2A8-E7C2-D685-E3EAC660E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54221-8192-4655-733B-1CBAA5D7011A}"/>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7079797D-405F-C396-6989-8C5273C34C00}"/>
              </a:ext>
            </a:extLst>
          </p:cNvPr>
          <p:cNvSpPr>
            <a:spLocks noGrp="1"/>
          </p:cNvSpPr>
          <p:nvPr>
            <p:ph type="body" idx="1"/>
          </p:nvPr>
        </p:nvSpPr>
        <p:spPr/>
        <p:txBody>
          <a:bodyPr/>
          <a:lstStyle/>
          <a:p>
            <a:pPr marL="0" indent="0">
              <a:buNone/>
            </a:pPr>
            <a:r>
              <a:rPr lang="fr-CH" dirty="0" err="1"/>
              <a:t>Fair</a:t>
            </a:r>
            <a:r>
              <a:rPr lang="fr-CH" dirty="0"/>
              <a:t> </a:t>
            </a:r>
            <a:r>
              <a:rPr lang="fr-CH" dirty="0" err="1"/>
              <a:t>recruitment</a:t>
            </a:r>
            <a:r>
              <a:rPr lang="fr-CH" dirty="0"/>
              <a:t> </a:t>
            </a:r>
            <a:r>
              <a:rPr lang="fr-CH" dirty="0" err="1"/>
              <a:t>addresses</a:t>
            </a:r>
            <a:r>
              <a:rPr lang="fr-CH" dirty="0"/>
              <a:t> </a:t>
            </a:r>
            <a:r>
              <a:rPr lang="fr-CH" dirty="0" err="1"/>
              <a:t>many</a:t>
            </a:r>
            <a:r>
              <a:rPr lang="fr-CH" dirty="0"/>
              <a:t> of the root causes of migrants’ </a:t>
            </a:r>
            <a:r>
              <a:rPr lang="fr-CH" dirty="0" err="1"/>
              <a:t>vulnerabilities</a:t>
            </a:r>
            <a:r>
              <a:rPr lang="fr-CH" dirty="0"/>
              <a:t>. </a:t>
            </a:r>
          </a:p>
          <a:p>
            <a:pPr marL="0" indent="0">
              <a:buNone/>
            </a:pPr>
            <a:endParaRPr lang="fr-CH" dirty="0"/>
          </a:p>
          <a:p>
            <a:pPr marL="0" indent="0">
              <a:buNone/>
            </a:pPr>
            <a:r>
              <a:rPr lang="fr-CH" dirty="0"/>
              <a:t>Second </a:t>
            </a:r>
            <a:r>
              <a:rPr lang="fr-CH" dirty="0" err="1"/>
              <a:t>half</a:t>
            </a:r>
            <a:r>
              <a:rPr lang="fr-CH" dirty="0"/>
              <a:t> of the course: focus on </a:t>
            </a:r>
            <a:r>
              <a:rPr lang="fr-CH" dirty="0" err="1"/>
              <a:t>understanding</a:t>
            </a:r>
            <a:r>
              <a:rPr lang="fr-CH" dirty="0"/>
              <a:t> and </a:t>
            </a:r>
            <a:r>
              <a:rPr lang="fr-CH" b="1" dirty="0" err="1"/>
              <a:t>addressing</a:t>
            </a:r>
            <a:r>
              <a:rPr lang="fr-CH" dirty="0"/>
              <a:t> </a:t>
            </a:r>
            <a:r>
              <a:rPr lang="fr-CH" dirty="0" err="1"/>
              <a:t>vulnerabilities</a:t>
            </a:r>
            <a:r>
              <a:rPr lang="fr-CH" dirty="0"/>
              <a:t> – </a:t>
            </a:r>
          </a:p>
          <a:p>
            <a:pPr marL="0" indent="0">
              <a:buNone/>
            </a:pPr>
            <a:r>
              <a:rPr lang="fr-CH" dirty="0" err="1"/>
              <a:t>What</a:t>
            </a:r>
            <a:r>
              <a:rPr lang="fr-CH" dirty="0"/>
              <a:t> </a:t>
            </a:r>
            <a:r>
              <a:rPr lang="fr-CH" dirty="0" err="1"/>
              <a:t>regulations</a:t>
            </a:r>
            <a:r>
              <a:rPr lang="fr-CH" dirty="0"/>
              <a:t> are in place to </a:t>
            </a:r>
            <a:r>
              <a:rPr lang="fr-CH" dirty="0" err="1"/>
              <a:t>protect</a:t>
            </a:r>
            <a:r>
              <a:rPr lang="fr-CH" dirty="0"/>
              <a:t> migrants (e.g., ILO </a:t>
            </a:r>
            <a:r>
              <a:rPr lang="fr-CH" dirty="0" err="1"/>
              <a:t>approach</a:t>
            </a:r>
            <a:r>
              <a:rPr lang="fr-CH" dirty="0"/>
              <a:t>, </a:t>
            </a:r>
            <a:r>
              <a:rPr lang="fr-CH" dirty="0" err="1"/>
              <a:t>company</a:t>
            </a:r>
            <a:r>
              <a:rPr lang="fr-CH" dirty="0"/>
              <a:t> </a:t>
            </a:r>
            <a:r>
              <a:rPr lang="fr-CH" dirty="0" err="1"/>
              <a:t>approaches</a:t>
            </a:r>
            <a:r>
              <a:rPr lang="fr-CH" dirty="0"/>
              <a:t>, VINCI case </a:t>
            </a:r>
            <a:r>
              <a:rPr lang="fr-CH" dirty="0" err="1"/>
              <a:t>study</a:t>
            </a:r>
            <a:r>
              <a:rPr lang="fr-CH" dirty="0"/>
              <a:t>) </a:t>
            </a:r>
            <a:endParaRPr lang="en-US" dirty="0"/>
          </a:p>
          <a:p>
            <a:endParaRPr lang="en-CH" dirty="0"/>
          </a:p>
        </p:txBody>
      </p:sp>
      <p:sp>
        <p:nvSpPr>
          <p:cNvPr id="4" name="Slide Number Placeholder 3">
            <a:extLst>
              <a:ext uri="{FF2B5EF4-FFF2-40B4-BE49-F238E27FC236}">
                <a16:creationId xmlns:a16="http://schemas.microsoft.com/office/drawing/2014/main" id="{98F5992A-5768-6A93-7270-FB8A27A27B01}"/>
              </a:ext>
            </a:extLst>
          </p:cNvPr>
          <p:cNvSpPr>
            <a:spLocks noGrp="1"/>
          </p:cNvSpPr>
          <p:nvPr>
            <p:ph type="sldNum" sz="quarter" idx="5"/>
          </p:nvPr>
        </p:nvSpPr>
        <p:spPr/>
        <p:txBody>
          <a:bodyPr/>
          <a:lstStyle/>
          <a:p>
            <a:fld id="{EAC95AF6-5E85-44E4-A4A5-326E337DB1C1}" type="slidenum">
              <a:rPr lang="en-CH" smtClean="0"/>
              <a:t>28</a:t>
            </a:fld>
            <a:endParaRPr lang="en-CH"/>
          </a:p>
        </p:txBody>
      </p:sp>
    </p:spTree>
    <p:extLst>
      <p:ext uri="{BB962C8B-B14F-4D97-AF65-F5344CB8AC3E}">
        <p14:creationId xmlns:p14="http://schemas.microsoft.com/office/powerpoint/2010/main" val="1948031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95AF6-5E85-44E4-A4A5-326E337DB1C1}" type="slidenum">
              <a:rPr kumimoji="0" lang="en-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676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marL="0" indent="0">
              <a:buNone/>
            </a:pPr>
            <a:r>
              <a:rPr lang="fr-CH" b="1" dirty="0" err="1">
                <a:highlight>
                  <a:srgbClr val="FFFF00"/>
                </a:highlight>
                <a:sym typeface="Wingdings" panose="05000000000000000000" pitchFamily="2" charset="2"/>
              </a:rPr>
              <a:t>Why</a:t>
            </a:r>
            <a:r>
              <a:rPr lang="fr-CH" b="1" dirty="0">
                <a:highlight>
                  <a:srgbClr val="FFFF00"/>
                </a:highlight>
                <a:sym typeface="Wingdings" panose="05000000000000000000" pitchFamily="2" charset="2"/>
              </a:rPr>
              <a:t> are </a:t>
            </a:r>
            <a:r>
              <a:rPr lang="fr-CH" b="1" dirty="0" err="1">
                <a:highlight>
                  <a:srgbClr val="FFFF00"/>
                </a:highlight>
                <a:sym typeface="Wingdings" panose="05000000000000000000" pitchFamily="2" charset="2"/>
              </a:rPr>
              <a:t>we</a:t>
            </a:r>
            <a:r>
              <a:rPr lang="fr-CH" b="1" dirty="0">
                <a:highlight>
                  <a:srgbClr val="FFFF00"/>
                </a:highlight>
                <a:sym typeface="Wingdings" panose="05000000000000000000" pitchFamily="2" charset="2"/>
              </a:rPr>
              <a:t> </a:t>
            </a:r>
            <a:r>
              <a:rPr lang="fr-CH" b="1" dirty="0" err="1">
                <a:highlight>
                  <a:srgbClr val="FFFF00"/>
                </a:highlight>
                <a:sym typeface="Wingdings" panose="05000000000000000000" pitchFamily="2" charset="2"/>
              </a:rPr>
              <a:t>talking</a:t>
            </a:r>
            <a:r>
              <a:rPr lang="fr-CH" b="1" dirty="0">
                <a:highlight>
                  <a:srgbClr val="FFFF00"/>
                </a:highlight>
                <a:sym typeface="Wingdings" panose="05000000000000000000" pitchFamily="2" charset="2"/>
              </a:rPr>
              <a:t> about migrant </a:t>
            </a:r>
            <a:r>
              <a:rPr lang="fr-CH" b="1" dirty="0" err="1">
                <a:highlight>
                  <a:srgbClr val="FFFF00"/>
                </a:highlight>
                <a:sym typeface="Wingdings" panose="05000000000000000000" pitchFamily="2" charset="2"/>
              </a:rPr>
              <a:t>labor</a:t>
            </a:r>
            <a:r>
              <a:rPr lang="fr-CH" b="1" dirty="0">
                <a:highlight>
                  <a:srgbClr val="FFFF00"/>
                </a:highlight>
                <a:sym typeface="Wingdings" panose="05000000000000000000" pitchFamily="2" charset="2"/>
              </a:rPr>
              <a:t>? </a:t>
            </a:r>
          </a:p>
          <a:p>
            <a:pPr marL="0" indent="0">
              <a:buNone/>
            </a:pPr>
            <a:r>
              <a:rPr lang="fr-CH" dirty="0">
                <a:highlight>
                  <a:srgbClr val="FFFF00"/>
                </a:highlight>
                <a:sym typeface="Wingdings" panose="05000000000000000000" pitchFamily="2" charset="2"/>
              </a:rPr>
              <a:t>Migrant </a:t>
            </a:r>
            <a:r>
              <a:rPr lang="fr-CH" dirty="0" err="1">
                <a:highlight>
                  <a:srgbClr val="FFFF00"/>
                </a:highlight>
                <a:sym typeface="Wingdings" panose="05000000000000000000" pitchFamily="2" charset="2"/>
              </a:rPr>
              <a:t>labor</a:t>
            </a:r>
            <a:r>
              <a:rPr lang="fr-CH" dirty="0">
                <a:highlight>
                  <a:srgbClr val="FFFF00"/>
                </a:highlight>
                <a:sym typeface="Wingdings" panose="05000000000000000000" pitchFamily="2" charset="2"/>
              </a:rPr>
              <a:t> </a:t>
            </a:r>
            <a:r>
              <a:rPr lang="fr-CH" dirty="0" err="1">
                <a:highlight>
                  <a:srgbClr val="FFFF00"/>
                </a:highlight>
                <a:sym typeface="Wingdings" panose="05000000000000000000" pitchFamily="2" charset="2"/>
              </a:rPr>
              <a:t>is</a:t>
            </a:r>
            <a:r>
              <a:rPr lang="fr-CH" dirty="0">
                <a:highlight>
                  <a:srgbClr val="FFFF00"/>
                </a:highlight>
                <a:sym typeface="Wingdings" panose="05000000000000000000" pitchFamily="2" charset="2"/>
              </a:rPr>
              <a:t> a key </a:t>
            </a:r>
            <a:r>
              <a:rPr lang="fr-CH" dirty="0" err="1">
                <a:highlight>
                  <a:srgbClr val="FFFF00"/>
                </a:highlight>
                <a:sym typeface="Wingdings" panose="05000000000000000000" pitchFamily="2" charset="2"/>
              </a:rPr>
              <a:t>concern</a:t>
            </a:r>
            <a:r>
              <a:rPr lang="fr-CH" dirty="0">
                <a:highlight>
                  <a:srgbClr val="FFFF00"/>
                </a:highlight>
                <a:sym typeface="Wingdings" panose="05000000000000000000" pitchFamily="2" charset="2"/>
              </a:rPr>
              <a:t> for </a:t>
            </a:r>
            <a:r>
              <a:rPr lang="fr-CH" dirty="0" err="1">
                <a:highlight>
                  <a:srgbClr val="FFFF00"/>
                </a:highlight>
                <a:sym typeface="Wingdings" panose="05000000000000000000" pitchFamily="2" charset="2"/>
              </a:rPr>
              <a:t>companies</a:t>
            </a:r>
            <a:r>
              <a:rPr lang="fr-CH" dirty="0">
                <a:highlight>
                  <a:srgbClr val="FFFF00"/>
                </a:highlight>
                <a:sym typeface="Wingdings" panose="05000000000000000000" pitchFamily="2" charset="2"/>
              </a:rPr>
              <a:t> in </a:t>
            </a:r>
            <a:r>
              <a:rPr lang="fr-CH" dirty="0" err="1">
                <a:highlight>
                  <a:srgbClr val="FFFF00"/>
                </a:highlight>
                <a:sym typeface="Wingdings" panose="05000000000000000000" pitchFamily="2" charset="2"/>
              </a:rPr>
              <a:t>our</a:t>
            </a:r>
            <a:r>
              <a:rPr lang="fr-CH" dirty="0">
                <a:highlight>
                  <a:srgbClr val="FFFF00"/>
                </a:highlight>
                <a:sym typeface="Wingdings" panose="05000000000000000000" pitchFamily="2" charset="2"/>
              </a:rPr>
              <a:t> </a:t>
            </a:r>
            <a:r>
              <a:rPr lang="fr-CH" dirty="0" err="1">
                <a:highlight>
                  <a:srgbClr val="FFFF00"/>
                </a:highlight>
                <a:sym typeface="Wingdings" panose="05000000000000000000" pitchFamily="2" charset="2"/>
              </a:rPr>
              <a:t>neighborhood</a:t>
            </a:r>
            <a:r>
              <a:rPr lang="fr-CH" dirty="0">
                <a:highlight>
                  <a:srgbClr val="FFFF00"/>
                </a:highlight>
                <a:sym typeface="Wingdings" panose="05000000000000000000" pitchFamily="2" charset="2"/>
              </a:rPr>
              <a:t>.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err="1">
                <a:sym typeface="Wingdings" panose="05000000000000000000" pitchFamily="2" charset="2"/>
              </a:rPr>
              <a:t>Many</a:t>
            </a:r>
            <a:r>
              <a:rPr lang="fr-CH" dirty="0">
                <a:sym typeface="Wingdings" panose="05000000000000000000" pitchFamily="2" charset="2"/>
              </a:rPr>
              <a:t> migrant </a:t>
            </a:r>
            <a:r>
              <a:rPr lang="fr-CH" dirty="0" err="1">
                <a:sym typeface="Wingdings" panose="05000000000000000000" pitchFamily="2" charset="2"/>
              </a:rPr>
              <a:t>workers</a:t>
            </a:r>
            <a:r>
              <a:rPr lang="fr-CH" dirty="0">
                <a:sym typeface="Wingdings" panose="05000000000000000000" pitchFamily="2" charset="2"/>
              </a:rPr>
              <a:t> </a:t>
            </a:r>
            <a:r>
              <a:rPr lang="fr-CH" dirty="0" err="1">
                <a:sym typeface="Wingdings" panose="05000000000000000000" pitchFamily="2" charset="2"/>
              </a:rPr>
              <a:t>work</a:t>
            </a:r>
            <a:r>
              <a:rPr lang="fr-CH" dirty="0">
                <a:sym typeface="Wingdings" panose="05000000000000000000" pitchFamily="2" charset="2"/>
              </a:rPr>
              <a:t> in agriculture (26% of </a:t>
            </a:r>
            <a:r>
              <a:rPr lang="fr-CH" dirty="0" err="1">
                <a:sym typeface="Wingdings" panose="05000000000000000000" pitchFamily="2" charset="2"/>
              </a:rPr>
              <a:t>registered</a:t>
            </a:r>
            <a:r>
              <a:rPr lang="fr-CH" dirty="0">
                <a:sym typeface="Wingdings" panose="05000000000000000000" pitchFamily="2" charset="2"/>
              </a:rPr>
              <a:t> cases of migrant-</a:t>
            </a:r>
            <a:r>
              <a:rPr lang="fr-CH" dirty="0" err="1">
                <a:sym typeface="Wingdings" panose="05000000000000000000" pitchFamily="2" charset="2"/>
              </a:rPr>
              <a:t>labor</a:t>
            </a:r>
            <a:r>
              <a:rPr lang="fr-CH" dirty="0">
                <a:sym typeface="Wingdings" panose="05000000000000000000" pitchFamily="2" charset="2"/>
              </a:rPr>
              <a:t> </a:t>
            </a:r>
            <a:r>
              <a:rPr lang="fr-CH" dirty="0" err="1">
                <a:sym typeface="Wingdings" panose="05000000000000000000" pitchFamily="2" charset="2"/>
              </a:rPr>
              <a:t>related</a:t>
            </a:r>
            <a:r>
              <a:rPr lang="fr-CH" dirty="0">
                <a:sym typeface="Wingdings" panose="05000000000000000000" pitchFamily="2" charset="2"/>
              </a:rPr>
              <a:t> complaints acc. to BHRRC, 2022-24). </a:t>
            </a:r>
            <a:endParaRPr lang="en-GB" dirty="0"/>
          </a:p>
          <a:p>
            <a:endParaRPr lang="en-GB" dirty="0"/>
          </a:p>
          <a:p>
            <a:r>
              <a:rPr lang="en-GB" b="1" dirty="0"/>
              <a:t>Why do we talk about recruitment? </a:t>
            </a:r>
          </a:p>
          <a:p>
            <a:r>
              <a:rPr lang="en-GB" dirty="0"/>
              <a:t>Data from an online post on “world day for decent work” (source: Randstad, placement agency, https://www.randstad.ch/workforce-insights/hr-trends/world-day-decent-work/): </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en-US" dirty="0"/>
              <a:t>In 2020, 58 million individuals worldwide found job opportunities through private employment services. </a:t>
            </a:r>
            <a:endParaRPr lang="en-CH" dirty="0"/>
          </a:p>
          <a:p>
            <a:pPr marL="171450" indent="-171450">
              <a:buFontTx/>
              <a:buChar char="-"/>
            </a:pPr>
            <a:r>
              <a:rPr lang="en-US" dirty="0"/>
              <a:t>ILO analysis of key labor market issues: 61% of the global workforce are employed informally, without any assurances of job security. </a:t>
            </a:r>
          </a:p>
        </p:txBody>
      </p:sp>
      <p:sp>
        <p:nvSpPr>
          <p:cNvPr id="4" name="Slide Number Placeholder 3"/>
          <p:cNvSpPr>
            <a:spLocks noGrp="1"/>
          </p:cNvSpPr>
          <p:nvPr>
            <p:ph type="sldNum" sz="quarter" idx="5"/>
          </p:nvPr>
        </p:nvSpPr>
        <p:spPr/>
        <p:txBody>
          <a:bodyPr/>
          <a:lstStyle/>
          <a:p>
            <a:fld id="{EAC95AF6-5E85-44E4-A4A5-326E337DB1C1}" type="slidenum">
              <a:rPr lang="en-CH" smtClean="0"/>
              <a:t>3</a:t>
            </a:fld>
            <a:endParaRPr lang="en-CH"/>
          </a:p>
        </p:txBody>
      </p:sp>
    </p:spTree>
    <p:extLst>
      <p:ext uri="{BB962C8B-B14F-4D97-AF65-F5344CB8AC3E}">
        <p14:creationId xmlns:p14="http://schemas.microsoft.com/office/powerpoint/2010/main" val="1260286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9612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Relevant everywhere (</a:t>
            </a:r>
            <a:r>
              <a:rPr lang="en-GB" sz="1200" noProof="0" dirty="0" err="1">
                <a:solidFill>
                  <a:srgbClr val="44546A"/>
                </a:solidFill>
                <a:effectLst/>
                <a:latin typeface="Calibri" panose="020F0502020204030204" pitchFamily="34" charset="0"/>
                <a:ea typeface="Calibri" panose="020F0502020204030204" pitchFamily="34" charset="0"/>
                <a:cs typeface="Arial" panose="020B0604020202020204" pitchFamily="34" charset="0"/>
              </a:rPr>
              <a:t>indep</a:t>
            </a:r>
            <a:r>
              <a:rPr lang="en-GB" sz="12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of ratification)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The legal and normative framework for fair recruitment supports member states to guarantee the protection of migrant workers and promote fair recruitment processes.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International migrant workers are protected by different international legal instruments which have varying degrees of ratification and focus on the human and labour rights of migrant workers. </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Fundamental principles and rights at work</a:t>
            </a:r>
          </a:p>
          <a:p>
            <a:r>
              <a:rPr lang="en-GB" sz="1200" kern="1200" dirty="0">
                <a:solidFill>
                  <a:schemeClr val="tx1"/>
                </a:solidFill>
                <a:effectLst/>
                <a:latin typeface="+mn-lt"/>
                <a:ea typeface="+mn-ea"/>
                <a:cs typeface="+mn-cs"/>
              </a:rPr>
              <a:t>Of most general application is the ILO’s Declaration on Fundamental Principles and Rights at Work. The ILO’s Declaration on Fundamental Principles and Rights at Work is applicable to migrant workers, independently of their legal status. The 4 fundamental principles include: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Freedom of association and the effective recognition of the right to collective bargaining;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b) The elimination of all forms of forced or compulsory labour;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 The effective abolition of child labour; and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d) The elimination of discrimination in respect of employment and occupation.</a:t>
            </a:r>
            <a:endParaRPr lang="en-GB" sz="1200" kern="1200" dirty="0">
              <a:solidFill>
                <a:schemeClr val="tx1"/>
              </a:solidFill>
              <a:effectLst/>
              <a:latin typeface="+mn-lt"/>
              <a:ea typeface="+mn-ea"/>
              <a:cs typeface="+mn-cs"/>
            </a:endParaRPr>
          </a:p>
          <a:p>
            <a:pPr algn="just"/>
            <a:endPar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Conventions on the rights of migrant workers: The </a:t>
            </a:r>
            <a:r>
              <a:rPr lang="en-GB" sz="1800" b="1"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2014 Protocol to the Forced Labour Convention </a:t>
            </a: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provides guidance in the area of forced labour, which is still prevalent in the 21</a:t>
            </a:r>
            <a:r>
              <a:rPr lang="en-GB" sz="1800" baseline="300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st</a:t>
            </a: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century and can result from fraudulent and abusive practices that have take place in the recruitment phase of migration.</a:t>
            </a:r>
          </a:p>
          <a:p>
            <a:pPr algn="just"/>
            <a:endPar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What are the core legal instruments related to Fair Recruitment?</a:t>
            </a:r>
          </a:p>
          <a:p>
            <a:pPr marL="285750"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Fair recruitment is covered in multiple International Labour Standards, </a:t>
            </a:r>
            <a:r>
              <a:rPr lang="en-GB" sz="1800" noProof="0" dirty="0" err="1">
                <a:solidFill>
                  <a:srgbClr val="44546A"/>
                </a:solidFill>
                <a:effectLst/>
                <a:latin typeface="Calibri" panose="020F0502020204030204" pitchFamily="34" charset="0"/>
                <a:ea typeface="Calibri" panose="020F0502020204030204" pitchFamily="34" charset="0"/>
                <a:cs typeface="Arial" panose="020B0604020202020204" pitchFamily="34" charset="0"/>
              </a:rPr>
              <a:t>inc</a:t>
            </a: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ILO’s 8 Fundamental Conventions</a:t>
            </a:r>
          </a:p>
          <a:p>
            <a:pPr marL="285750"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Fair recruitment provisions also feature in a number of specific legal instruments. Including those covering forced labour, employment, migration, and instruments addressing specific sectors</a:t>
            </a:r>
            <a:endParaRPr lang="en-GB" sz="1800" u="sng"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buFont typeface="Arial" panose="020B0604020202020204" pitchFamily="34" charset="0"/>
              <a:buNone/>
            </a:pPr>
            <a:endParaRPr lang="en-GB" sz="1800" u="sng"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buFont typeface="Arial" panose="020B0604020202020204" pitchFamily="34" charset="0"/>
              <a:buNone/>
            </a:pPr>
            <a:r>
              <a:rPr lang="en-GB" sz="1800" u="sng"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Fair recruitment rights are also protected for under conventions that are relevant due to the thematic or sectoral focus:</a:t>
            </a:r>
          </a:p>
          <a:p>
            <a:pPr marL="285750" indent="-285750" algn="just">
              <a:buFont typeface="Arial" panose="020B0604020202020204" pitchFamily="34" charset="0"/>
              <a:buChar char="•"/>
            </a:pPr>
            <a:r>
              <a:rPr lang="en-GB" sz="1200" b="1" kern="1200" dirty="0">
                <a:solidFill>
                  <a:schemeClr val="tx1"/>
                </a:solidFill>
                <a:effectLst/>
                <a:latin typeface="+mn-lt"/>
                <a:ea typeface="+mn-ea"/>
                <a:cs typeface="+mn-cs"/>
              </a:rPr>
              <a:t>International labour standards and international instruments with specific focus on migrant workers:</a:t>
            </a:r>
            <a:r>
              <a:rPr lang="en-GB" sz="1800" dirty="0">
                <a:effectLst/>
              </a:rPr>
              <a:t> </a:t>
            </a:r>
            <a:endPar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No.97 – Migration for Employment Convention (Revised), 1949 (No. 97) stipulates that each Member State must ensure adequate services to assist migrants for employment</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No. 143 Migrant Workers (Supplementary Provisions) Convention, 1975 (No. 143) – intended to combat migration in abusive conditions and to promote equality of opportunity and treatment for migrant workers (including those in irregular migration situation)</a:t>
            </a:r>
          </a:p>
          <a:p>
            <a:pPr marL="742950" lvl="1" indent="-285750" algn="just">
              <a:buFont typeface="Arial" panose="020B0604020202020204" pitchFamily="34" charset="0"/>
              <a:buChar char="•"/>
            </a:pPr>
            <a:r>
              <a:rPr lang="en-GB" sz="1200" kern="1200" dirty="0">
                <a:solidFill>
                  <a:schemeClr val="tx1"/>
                </a:solidFill>
                <a:effectLst/>
                <a:latin typeface="+mn-lt"/>
                <a:ea typeface="+mn-ea"/>
                <a:cs typeface="+mn-cs"/>
              </a:rPr>
              <a:t>International Convention on the Protection of the Rights of All Migrant Workers and Members of Their Families, 1990</a:t>
            </a:r>
            <a:r>
              <a:rPr lang="en-GB" sz="1800" dirty="0">
                <a:effectLst/>
              </a:rPr>
              <a:t> </a:t>
            </a:r>
            <a:endPar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285750" lvl="0"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Other international labour standards of particular relevance - ILO employment instruments:</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Employment Service Convention 1948 (No. 88)</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Private Employment Agencies Convention 1997 (no. 181)</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These recognise the role of private employment agencies and the need to protect workers</a:t>
            </a:r>
          </a:p>
          <a:p>
            <a:pPr marL="285750" lvl="0"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ILO sectoral instruments relevant to the recruitment landscape as well</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Maritime Labour Convention 2006</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ILO Work in Fishing Convention 2007</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ILO Domestic Workers Convention 2011</a:t>
            </a: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31</a:t>
            </a:fld>
            <a:endParaRPr lang="en-CH"/>
          </a:p>
        </p:txBody>
      </p:sp>
    </p:spTree>
    <p:extLst>
      <p:ext uri="{BB962C8B-B14F-4D97-AF65-F5344CB8AC3E}">
        <p14:creationId xmlns:p14="http://schemas.microsoft.com/office/powerpoint/2010/main" val="3269999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The legal and normative framework for fair recruitment supports member states to guarantee the protection of migrant workers and promote fair recruitment processes.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International migrant workers are protected by different international legal instruments which have varying degrees of ratification and focus on the human and labour rights of migrant workers. </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Fundamental principles and rights at work</a:t>
            </a:r>
          </a:p>
          <a:p>
            <a:r>
              <a:rPr lang="en-GB" sz="1200" kern="1200" dirty="0">
                <a:solidFill>
                  <a:schemeClr val="tx1"/>
                </a:solidFill>
                <a:effectLst/>
                <a:latin typeface="+mn-lt"/>
                <a:ea typeface="+mn-ea"/>
                <a:cs typeface="+mn-cs"/>
              </a:rPr>
              <a:t>Of most general application is the ILO’s Declaration on Fundamental Principles and Rights at Work. The ILO’s Declaration on Fundamental Principles and Rights at Work is applicable to migrant workers, independently of their legal status. The 4 fundamental principles include: </a:t>
            </a:r>
          </a:p>
          <a:p>
            <a:pPr marL="457200" lvl="1" indent="0">
              <a:buFont typeface="Arial" panose="020B0604020202020204" pitchFamily="34" charset="0"/>
              <a:buNone/>
            </a:pPr>
            <a:r>
              <a:rPr lang="en-GB" sz="1200" b="0" i="0" kern="1200" dirty="0">
                <a:solidFill>
                  <a:schemeClr val="tx1"/>
                </a:solidFill>
                <a:effectLst/>
                <a:latin typeface="+mn-lt"/>
                <a:ea typeface="+mn-ea"/>
                <a:cs typeface="+mn-cs"/>
              </a:rPr>
              <a:t>a) Freedom of association and the effective recognition of the right to collective bargaining; </a:t>
            </a:r>
          </a:p>
          <a:p>
            <a:pPr marL="457200" lvl="1" indent="0">
              <a:buFont typeface="Arial" panose="020B0604020202020204" pitchFamily="34" charset="0"/>
              <a:buNone/>
            </a:pPr>
            <a:r>
              <a:rPr lang="en-GB" sz="1200" b="0" i="0" kern="1200" dirty="0">
                <a:solidFill>
                  <a:schemeClr val="tx1"/>
                </a:solidFill>
                <a:effectLst/>
                <a:latin typeface="+mn-lt"/>
                <a:ea typeface="+mn-ea"/>
                <a:cs typeface="+mn-cs"/>
              </a:rPr>
              <a:t>b) The elimination of all forms of forced or compulsory labour; </a:t>
            </a:r>
          </a:p>
          <a:p>
            <a:pPr marL="457200" lvl="1" indent="0">
              <a:buFont typeface="Arial" panose="020B0604020202020204" pitchFamily="34" charset="0"/>
              <a:buNone/>
            </a:pPr>
            <a:r>
              <a:rPr lang="en-GB" sz="1200" b="0" i="0" kern="1200" dirty="0">
                <a:solidFill>
                  <a:schemeClr val="tx1"/>
                </a:solidFill>
                <a:effectLst/>
                <a:latin typeface="+mn-lt"/>
                <a:ea typeface="+mn-ea"/>
                <a:cs typeface="+mn-cs"/>
              </a:rPr>
              <a:t>c) The effective abolition of child labour; and </a:t>
            </a:r>
          </a:p>
          <a:p>
            <a:pPr marL="457200" lvl="1" indent="0">
              <a:buFont typeface="Arial" panose="020B0604020202020204" pitchFamily="34" charset="0"/>
              <a:buNone/>
            </a:pPr>
            <a:r>
              <a:rPr lang="en-GB" sz="1200" b="0" i="0" kern="1200" dirty="0">
                <a:solidFill>
                  <a:schemeClr val="tx1"/>
                </a:solidFill>
                <a:effectLst/>
                <a:latin typeface="+mn-lt"/>
                <a:ea typeface="+mn-ea"/>
                <a:cs typeface="+mn-cs"/>
              </a:rPr>
              <a:t>d) The elimination of discrimination in respect of employment and occupation.</a:t>
            </a:r>
            <a:endParaRPr lang="en-GB" sz="1200" kern="1200" dirty="0">
              <a:solidFill>
                <a:schemeClr val="tx1"/>
              </a:solidFill>
              <a:effectLst/>
              <a:latin typeface="+mn-lt"/>
              <a:ea typeface="+mn-ea"/>
              <a:cs typeface="+mn-cs"/>
            </a:endParaRPr>
          </a:p>
          <a:p>
            <a:pPr algn="just"/>
            <a:endPar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Conventions on the rights of migrant workers: The </a:t>
            </a:r>
            <a:r>
              <a:rPr lang="en-GB" sz="1800" b="1"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2014 Protocol to the Forced Labour Convention </a:t>
            </a: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provides guidance in the area of forced labour, which is still prevalent in the 21</a:t>
            </a:r>
            <a:r>
              <a:rPr lang="en-GB" sz="1800" baseline="300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st</a:t>
            </a: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century and can result from fraudulent and abusive practices that have take place in the recruitment phase of migration.</a:t>
            </a:r>
          </a:p>
          <a:p>
            <a:pPr algn="just"/>
            <a:endPar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What are the core legal instruments related to Fair Recruitment?</a:t>
            </a:r>
          </a:p>
          <a:p>
            <a:pPr marL="285750"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Fair recruitment is covered in multiple International Labour Standards, </a:t>
            </a:r>
            <a:r>
              <a:rPr lang="en-GB" sz="1800" noProof="0" dirty="0" err="1">
                <a:solidFill>
                  <a:srgbClr val="44546A"/>
                </a:solidFill>
                <a:effectLst/>
                <a:latin typeface="Calibri" panose="020F0502020204030204" pitchFamily="34" charset="0"/>
                <a:ea typeface="Calibri" panose="020F0502020204030204" pitchFamily="34" charset="0"/>
                <a:cs typeface="Arial" panose="020B0604020202020204" pitchFamily="34" charset="0"/>
              </a:rPr>
              <a:t>inc</a:t>
            </a: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ILO’s 8 Fundamental Conventions</a:t>
            </a:r>
          </a:p>
          <a:p>
            <a:pPr marL="285750"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Fair recruitment provisions also feature in a number of specific legal instruments. Including those covering forced labour, employment, migration, and instruments addressing specific sectors</a:t>
            </a:r>
            <a:endParaRPr lang="en-GB" sz="1800" u="sng"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buFont typeface="Arial" panose="020B0604020202020204" pitchFamily="34" charset="0"/>
              <a:buNone/>
            </a:pPr>
            <a:endParaRPr lang="en-GB" sz="1800" u="sng"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buFont typeface="Arial" panose="020B0604020202020204" pitchFamily="34" charset="0"/>
              <a:buNone/>
            </a:pPr>
            <a:r>
              <a:rPr lang="en-GB" sz="1800" u="sng"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Fair recruitment rights are also protected for under conventions that are relevant due to the thematic or sectoral focus:</a:t>
            </a:r>
          </a:p>
          <a:p>
            <a:pPr marL="285750" indent="-285750" algn="just">
              <a:buFont typeface="Arial" panose="020B0604020202020204" pitchFamily="34" charset="0"/>
              <a:buChar char="•"/>
            </a:pPr>
            <a:r>
              <a:rPr lang="en-GB" sz="1200" b="1" kern="1200" dirty="0">
                <a:solidFill>
                  <a:schemeClr val="tx1"/>
                </a:solidFill>
                <a:effectLst/>
                <a:latin typeface="+mn-lt"/>
                <a:ea typeface="+mn-ea"/>
                <a:cs typeface="+mn-cs"/>
              </a:rPr>
              <a:t>International labour standards and international instruments with specific focus on migrant workers:</a:t>
            </a:r>
            <a:r>
              <a:rPr lang="en-GB" sz="1800" dirty="0">
                <a:effectLst/>
              </a:rPr>
              <a:t> </a:t>
            </a:r>
            <a:endPar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No.97 – Migration for Employment Convention (Revised), 1949 (No. 97) stipulates that each Member State must ensure adequate services to assist migrants for employment</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No. 143 Migrant Workers (Supplementary Provisions) Convention, 1975 (No. 143) – intended to combat migration in abusive conditions and to promote equality of opportunity and treatment for migrant workers (including those in irregular migration situation)</a:t>
            </a:r>
          </a:p>
          <a:p>
            <a:pPr marL="742950" lvl="1" indent="-285750" algn="just">
              <a:buFont typeface="Arial" panose="020B0604020202020204" pitchFamily="34" charset="0"/>
              <a:buChar char="•"/>
            </a:pPr>
            <a:r>
              <a:rPr lang="en-GB" sz="1200" kern="1200" dirty="0">
                <a:solidFill>
                  <a:schemeClr val="tx1"/>
                </a:solidFill>
                <a:effectLst/>
                <a:latin typeface="+mn-lt"/>
                <a:ea typeface="+mn-ea"/>
                <a:cs typeface="+mn-cs"/>
              </a:rPr>
              <a:t>International Convention on the Protection of the Rights of All Migrant Workers and Members of Their Families, 1990</a:t>
            </a:r>
            <a:r>
              <a:rPr lang="en-GB" sz="1800" dirty="0">
                <a:effectLst/>
              </a:rPr>
              <a:t> </a:t>
            </a:r>
            <a:endPar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285750" lvl="0"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Other international labour standards of particular relevance - ILO employment instruments:</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Employment Service Convention 1948 (No. 88)</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Private Employment Agencies Convention 1997 (no. 181)</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These recognise the role of private employment agencies and the need to protect workers</a:t>
            </a:r>
          </a:p>
          <a:p>
            <a:pPr marL="285750" lvl="0"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ILO sectoral instruments relevant to the recruitment landscape as well</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Maritime Labour Convention 2006</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ILO Work in Fishing Convention 2007</a:t>
            </a:r>
          </a:p>
          <a:p>
            <a:pPr marL="742950" lvl="1" indent="-285750" algn="just">
              <a:buFont typeface="Arial" panose="020B0604020202020204" pitchFamily="34" charset="0"/>
              <a:buChar char="•"/>
            </a:pPr>
            <a:r>
              <a:rPr lang="en-GB" sz="1800" noProof="0" dirty="0">
                <a:solidFill>
                  <a:srgbClr val="44546A"/>
                </a:solidFill>
                <a:effectLst/>
                <a:latin typeface="Calibri" panose="020F0502020204030204" pitchFamily="34" charset="0"/>
                <a:ea typeface="Calibri" panose="020F0502020204030204" pitchFamily="34" charset="0"/>
                <a:cs typeface="Arial" panose="020B0604020202020204" pitchFamily="34" charset="0"/>
              </a:rPr>
              <a:t>ILO Domestic Workers Convention 2011</a:t>
            </a: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32</a:t>
            </a:fld>
            <a:endParaRPr lang="en-CH"/>
          </a:p>
        </p:txBody>
      </p:sp>
    </p:spTree>
    <p:extLst>
      <p:ext uri="{BB962C8B-B14F-4D97-AF65-F5344CB8AC3E}">
        <p14:creationId xmlns:p14="http://schemas.microsoft.com/office/powerpoint/2010/main" val="2161430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3863" y="1243013"/>
            <a:ext cx="5965825" cy="3355975"/>
          </a:xfrm>
        </p:spPr>
      </p:sp>
      <p:sp>
        <p:nvSpPr>
          <p:cNvPr id="3" name="Espace réservé des notes 2"/>
          <p:cNvSpPr>
            <a:spLocks noGrp="1"/>
          </p:cNvSpPr>
          <p:nvPr>
            <p:ph type="body" idx="1"/>
          </p:nvPr>
        </p:nvSpPr>
        <p:spPr/>
        <p:txBody>
          <a:bodyPr/>
          <a:lstStyle/>
          <a:p>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According to the ILO, the term “recruitment” includes the advertising, information dissemination, selection, transport, placement into employment and – for migrant workers – return to the country of origin where applicable. This applies to both jobseekers and those in an employment relationship.</a:t>
            </a:r>
            <a:endParaRPr lang="fr-FR" sz="120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r>
              <a:rPr lang="en-GB"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It involves different steps and possible unfair practices (including the charging of fees) in each phase of the process.</a:t>
            </a:r>
            <a:endParaRPr lang="fr-FR" sz="120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4000"/>
              </a:lnSpc>
              <a:spcAft>
                <a:spcPts val="6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a:p>
            <a:pPr algn="just">
              <a:lnSpc>
                <a:spcPct val="114000"/>
              </a:lnSpc>
              <a:spcAft>
                <a:spcPts val="600"/>
              </a:spcAft>
            </a:pPr>
            <a:r>
              <a:rPr lang="en-GB" sz="1200" b="1" dirty="0">
                <a:effectLst/>
                <a:latin typeface="Calibri Light" panose="020F0302020204030204" pitchFamily="34" charset="0"/>
                <a:ea typeface="Calibri" panose="020F0502020204030204" pitchFamily="34" charset="0"/>
                <a:cs typeface="Arial" panose="020B0604020202020204" pitchFamily="34" charset="0"/>
              </a:rPr>
              <a:t>Job opportunities: </a:t>
            </a:r>
            <a:r>
              <a:rPr lang="en-GB" sz="1200" dirty="0">
                <a:effectLst/>
                <a:latin typeface="Calibri Light" panose="020F0302020204030204" pitchFamily="34" charset="0"/>
                <a:ea typeface="Calibri" panose="020F0502020204030204" pitchFamily="34" charset="0"/>
                <a:cs typeface="Arial" panose="020B0604020202020204" pitchFamily="34" charset="0"/>
              </a:rPr>
              <a:t>recruitment starts when information on the existence of a job opportunity is shared. Unfair practices such as deception can happen at that moment, for example through the publication of false promises or information about the terms and conditions of employment.</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4000"/>
              </a:lnSpc>
              <a:spcAft>
                <a:spcPts val="6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a:p>
            <a:pPr algn="just">
              <a:lnSpc>
                <a:spcPct val="114000"/>
              </a:lnSpc>
              <a:spcAft>
                <a:spcPts val="600"/>
              </a:spcAft>
            </a:pPr>
            <a:r>
              <a:rPr lang="en-GB" sz="1200" b="1" dirty="0">
                <a:effectLst/>
                <a:latin typeface="Calibri Light" panose="020F0302020204030204" pitchFamily="34" charset="0"/>
                <a:ea typeface="Calibri" panose="020F0502020204030204" pitchFamily="34" charset="0"/>
                <a:cs typeface="Arial" panose="020B0604020202020204" pitchFamily="34" charset="0"/>
              </a:rPr>
              <a:t>Selection, pre-departure and placement into employment: </a:t>
            </a:r>
            <a:r>
              <a:rPr lang="en-GB" sz="1200" dirty="0">
                <a:effectLst/>
                <a:latin typeface="Calibri Light" panose="020F0302020204030204" pitchFamily="34" charset="0"/>
                <a:ea typeface="Calibri" panose="020F0502020204030204" pitchFamily="34" charset="0"/>
                <a:cs typeface="Arial" panose="020B0604020202020204" pitchFamily="34" charset="0"/>
              </a:rPr>
              <a:t>Recruitment processes can be complex and involve different private or public actors. The more intermediaries there are between the employer and the worker, the more risks there are of unfair practices. </a:t>
            </a:r>
          </a:p>
          <a:p>
            <a:pPr algn="just">
              <a:lnSpc>
                <a:spcPct val="114000"/>
              </a:lnSpc>
              <a:spcAft>
                <a:spcPts val="6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a:p>
            <a:pPr algn="just">
              <a:lnSpc>
                <a:spcPct val="114000"/>
              </a:lnSpc>
              <a:spcAft>
                <a:spcPts val="600"/>
              </a:spcAft>
            </a:pPr>
            <a:r>
              <a:rPr lang="en-GB" sz="1200" b="1" dirty="0">
                <a:effectLst/>
                <a:latin typeface="Calibri Light" panose="020F0302020204030204" pitchFamily="34" charset="0"/>
                <a:ea typeface="Calibri" panose="020F0502020204030204" pitchFamily="34" charset="0"/>
                <a:cs typeface="Arial" panose="020B0604020202020204" pitchFamily="34" charset="0"/>
              </a:rPr>
              <a:t>Return to the country of origin: </a:t>
            </a:r>
            <a:r>
              <a:rPr lang="en-GB" sz="1200" dirty="0">
                <a:effectLst/>
                <a:latin typeface="Calibri Light" panose="020F0302020204030204" pitchFamily="34" charset="0"/>
                <a:ea typeface="Calibri" panose="020F0502020204030204" pitchFamily="34" charset="0"/>
                <a:cs typeface="Arial" panose="020B0604020202020204" pitchFamily="34" charset="0"/>
              </a:rPr>
              <a:t>For international migrant workers, recruitment does not end with the termination of the contract in the country of destination. The safe return to the country of origin is an integral part of the recruitment process.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en-GB" sz="1200" dirty="0">
              <a:solidFill>
                <a:srgbClr val="0000FF"/>
              </a:solidFill>
              <a:effectLst/>
              <a:latin typeface="Calibri Light" panose="020F0302020204030204" pitchFamily="34" charset="0"/>
              <a:ea typeface="Calibri" panose="020F0502020204030204" pitchFamily="34" charset="0"/>
              <a:cs typeface="Arial" panose="020B0604020202020204" pitchFamily="34" charset="0"/>
            </a:endParaRPr>
          </a:p>
          <a:p>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e l'en-tête 3"/>
          <p:cNvSpPr>
            <a:spLocks noGrp="1"/>
          </p:cNvSpPr>
          <p:nvPr>
            <p:ph type="hdr" sz="quarter"/>
          </p:nvPr>
        </p:nvSpPr>
        <p:spPr/>
        <p:txBody>
          <a:bodyPr/>
          <a:lstStyle/>
          <a:p>
            <a:r>
              <a:rPr lang="en-US"/>
              <a:t>S401030 Regulatory Developments </a:t>
            </a:r>
            <a:endParaRPr lang="de-DE" dirty="0"/>
          </a:p>
        </p:txBody>
      </p:sp>
      <p:sp>
        <p:nvSpPr>
          <p:cNvPr id="5" name="Espace réservé de la date 4"/>
          <p:cNvSpPr>
            <a:spLocks noGrp="1"/>
          </p:cNvSpPr>
          <p:nvPr>
            <p:ph type="dt" idx="1"/>
          </p:nvPr>
        </p:nvSpPr>
        <p:spPr/>
        <p:txBody>
          <a:bodyPr/>
          <a:lstStyle/>
          <a:p>
            <a:r>
              <a:rPr lang="en-US"/>
              <a:t>18.03.2022</a:t>
            </a:r>
            <a:endParaRPr lang="de-DE"/>
          </a:p>
        </p:txBody>
      </p:sp>
      <p:sp>
        <p:nvSpPr>
          <p:cNvPr id="6" name="Espace réservé du numéro de diapositive 5"/>
          <p:cNvSpPr>
            <a:spLocks noGrp="1"/>
          </p:cNvSpPr>
          <p:nvPr>
            <p:ph type="sldNum" sz="quarter" idx="5"/>
          </p:nvPr>
        </p:nvSpPr>
        <p:spPr/>
        <p:txBody>
          <a:bodyPr/>
          <a:lstStyle/>
          <a:p>
            <a:fld id="{D68342EF-F8DC-4D4B-BF9E-11A42EC56E9F}" type="slidenum">
              <a:rPr lang="de-DE" smtClean="0"/>
              <a:t>33</a:t>
            </a:fld>
            <a:endParaRPr lang="de-DE"/>
          </a:p>
        </p:txBody>
      </p:sp>
    </p:spTree>
    <p:extLst>
      <p:ext uri="{BB962C8B-B14F-4D97-AF65-F5344CB8AC3E}">
        <p14:creationId xmlns:p14="http://schemas.microsoft.com/office/powerpoint/2010/main" val="787129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Human Rights in Agriculture - S230022 2021</a:t>
            </a:r>
            <a:endParaRPr lang="de-DE"/>
          </a:p>
        </p:txBody>
      </p:sp>
      <p:sp>
        <p:nvSpPr>
          <p:cNvPr id="5" name="Date Placeholder 4"/>
          <p:cNvSpPr>
            <a:spLocks noGrp="1"/>
          </p:cNvSpPr>
          <p:nvPr>
            <p:ph type="dt" idx="1"/>
          </p:nvPr>
        </p:nvSpPr>
        <p:spPr/>
        <p:txBody>
          <a:bodyPr/>
          <a:lstStyle/>
          <a:p>
            <a:pPr>
              <a:defRPr/>
            </a:pPr>
            <a:r>
              <a:rPr lang="de-DE"/>
              <a:t>02.11.2021</a:t>
            </a:r>
          </a:p>
        </p:txBody>
      </p:sp>
      <p:sp>
        <p:nvSpPr>
          <p:cNvPr id="6" name="Slide Number Placeholder 5"/>
          <p:cNvSpPr>
            <a:spLocks noGrp="1"/>
          </p:cNvSpPr>
          <p:nvPr>
            <p:ph type="sldNum" sz="quarter" idx="5"/>
          </p:nvPr>
        </p:nvSpPr>
        <p:spPr/>
        <p:txBody>
          <a:bodyPr/>
          <a:lstStyle/>
          <a:p>
            <a:pPr>
              <a:defRPr/>
            </a:pPr>
            <a:fld id="{D68342EF-F8DC-4D4B-BF9E-11A42EC56E9F}" type="slidenum">
              <a:rPr lang="de-DE" smtClean="0"/>
              <a:t>34</a:t>
            </a:fld>
            <a:endParaRPr lang="de-DE"/>
          </a:p>
        </p:txBody>
      </p:sp>
    </p:spTree>
    <p:extLst>
      <p:ext uri="{BB962C8B-B14F-4D97-AF65-F5344CB8AC3E}">
        <p14:creationId xmlns:p14="http://schemas.microsoft.com/office/powerpoint/2010/main" val="4089401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Recruitment: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Recruitment includes advertising, information dissemination, selection, transport, placement into employment and – for migrant workers – return to the country of origin where applicable </a:t>
            </a:r>
            <a:r>
              <a:rPr lang="en-GB" sz="1200" b="0" i="0" kern="1200" dirty="0">
                <a:solidFill>
                  <a:schemeClr val="tx1"/>
                </a:solidFill>
                <a:effectLst/>
                <a:latin typeface="+mn-lt"/>
                <a:ea typeface="+mn-ea"/>
                <a:cs typeface="+mn-cs"/>
              </a:rPr>
              <a:t>– applies to both jobseekers and those in an employment relationship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noProof="0" dirty="0">
                <a:solidFill>
                  <a:schemeClr val="tx1"/>
                </a:solidFill>
                <a:effectLst/>
                <a:latin typeface="+mn-lt"/>
                <a:ea typeface="+mn-ea"/>
                <a:cs typeface="+mn-cs"/>
              </a:rPr>
              <a:t>Recruiters are middlemen/intermediaries between job seekers and organisations looking to fill positions. Labour recruiters refer to both </a:t>
            </a:r>
            <a:r>
              <a:rPr lang="en-GB" sz="1200" b="1" i="0" kern="1200" noProof="0" dirty="0">
                <a:solidFill>
                  <a:schemeClr val="tx1"/>
                </a:solidFill>
                <a:effectLst/>
                <a:latin typeface="+mn-lt"/>
                <a:ea typeface="+mn-ea"/>
                <a:cs typeface="+mn-cs"/>
              </a:rPr>
              <a:t>public employment services and to private employment agencies </a:t>
            </a:r>
            <a:r>
              <a:rPr lang="en-GB" sz="1200" b="0" i="0" kern="1200" noProof="0" dirty="0">
                <a:solidFill>
                  <a:schemeClr val="tx1"/>
                </a:solidFill>
                <a:effectLst/>
                <a:latin typeface="+mn-lt"/>
                <a:ea typeface="+mn-ea"/>
                <a:cs typeface="+mn-cs"/>
              </a:rPr>
              <a:t>and all other intermediaries or subagents that offer labour recruitment and placement services. Labour recruiters can take many forms, whether for profit or non-profit, or outside legal and regulatory frameworks.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noProof="0" dirty="0">
                <a:solidFill>
                  <a:schemeClr val="tx1"/>
                </a:solidFill>
                <a:effectLst/>
                <a:latin typeface="+mn-lt"/>
                <a:ea typeface="+mn-ea"/>
                <a:cs typeface="+mn-cs"/>
              </a:rPr>
              <a:t>Can operate within a country’s borders or across borders.</a:t>
            </a:r>
            <a:endParaRPr lang="en-GB"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Recruitment landscape is complicated and involves a wide range of actors &gt; regulated and unregulated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When appropriately regulated, public and private employment agencies play an important role in the </a:t>
            </a:r>
            <a:r>
              <a:rPr lang="en-GB" b="1" noProof="0" dirty="0"/>
              <a:t>efficient and equitable functioning of labour markets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They match available jobs with suitability qualified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HOWEVER: concerns have been raised about </a:t>
            </a:r>
            <a:r>
              <a:rPr lang="en-GB" b="1" noProof="0" dirty="0"/>
              <a:t>unscrupulous employment agencies and informal labour intermediaries</a:t>
            </a:r>
            <a:r>
              <a:rPr lang="en-GB" noProof="0" dirty="0"/>
              <a:t> and other operators acting outside the legal &amp; regulatory framework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noProof="0" dirty="0"/>
              <a:t>Unregulated recruiters carry out UNFAIR recruitment practises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Unfair recruiters TARGET especially LOW-SKILLED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Placing them at risk of HT and FL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National and migrant workers at risk of facing abuse during recruitment phase</a:t>
            </a: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35</a:t>
            </a:fld>
            <a:endParaRPr lang="en-CH"/>
          </a:p>
        </p:txBody>
      </p:sp>
    </p:spTree>
    <p:extLst>
      <p:ext uri="{BB962C8B-B14F-4D97-AF65-F5344CB8AC3E}">
        <p14:creationId xmlns:p14="http://schemas.microsoft.com/office/powerpoint/2010/main" val="4260378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36</a:t>
            </a:fld>
            <a:endParaRPr lang="en-CH"/>
          </a:p>
        </p:txBody>
      </p:sp>
    </p:spTree>
    <p:extLst>
      <p:ext uri="{BB962C8B-B14F-4D97-AF65-F5344CB8AC3E}">
        <p14:creationId xmlns:p14="http://schemas.microsoft.com/office/powerpoint/2010/main" val="4237497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37</a:t>
            </a:fld>
            <a:endParaRPr lang="en-CH"/>
          </a:p>
        </p:txBody>
      </p:sp>
    </p:spTree>
    <p:extLst>
      <p:ext uri="{BB962C8B-B14F-4D97-AF65-F5344CB8AC3E}">
        <p14:creationId xmlns:p14="http://schemas.microsoft.com/office/powerpoint/2010/main" val="3915343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br>
              <a:rPr lang="en-GB" dirty="0"/>
            </a:br>
            <a:r>
              <a:rPr lang="en-GB" dirty="0"/>
              <a:t>A key indicator that measures the recruitment cost of migrants is the Recruitment Cost Indicator (RCI), which is defined as the number of months it would take for a migrant worker to offset the recruitment cost incurred as a result of migrating to another country to work.</a:t>
            </a:r>
          </a:p>
          <a:p>
            <a:r>
              <a:rPr lang="en-GB" dirty="0"/>
              <a:t>Lao PDR : 0.33 work months for female is equal to about 6.6. work days and the male is 6.4 work days. Thus, the average is about 6.6 work days  Mexico: is basically not up to 1 day </a:t>
            </a:r>
            <a:br>
              <a:rPr lang="en-GB" dirty="0"/>
            </a:br>
            <a:br>
              <a:rPr lang="en-GB" dirty="0"/>
            </a:br>
            <a:r>
              <a:rPr lang="en-GB" sz="1200" b="0" i="0" dirty="0">
                <a:solidFill>
                  <a:srgbClr val="0D0D0D"/>
                </a:solidFill>
                <a:effectLst/>
                <a:latin typeface="Söhne"/>
              </a:rPr>
              <a:t>***** In the Maldives, recruitment costs as a proportion of monthly earnings were lowest for those with no education (2.3 months), followed by certificate or diploma holders (3.5 months), while migrants with primary, secondary, or higher secondary education levels faced costs exceeding the national average (8.2 months), with those having higher secondary education requiring almost one and a half years to recover the recruitment expenses."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22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39</a:t>
            </a:fld>
            <a:endParaRPr lang="en-CH"/>
          </a:p>
        </p:txBody>
      </p:sp>
    </p:spTree>
    <p:extLst>
      <p:ext uri="{BB962C8B-B14F-4D97-AF65-F5344CB8AC3E}">
        <p14:creationId xmlns:p14="http://schemas.microsoft.com/office/powerpoint/2010/main" val="29101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4</a:t>
            </a:fld>
            <a:endParaRPr lang="en-CH"/>
          </a:p>
        </p:txBody>
      </p:sp>
    </p:spTree>
    <p:extLst>
      <p:ext uri="{BB962C8B-B14F-4D97-AF65-F5344CB8AC3E}">
        <p14:creationId xmlns:p14="http://schemas.microsoft.com/office/powerpoint/2010/main" val="2314210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3863" y="1243013"/>
            <a:ext cx="5965825" cy="3355975"/>
          </a:xfrm>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The Fair Recruitment Initiative (FRI) was launched in 2014 by the ILO within a broader call for a Fair Migration Agenda.</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FRI aims to </a:t>
            </a:r>
          </a:p>
          <a:p>
            <a:pPr marL="457200" lvl="1" indent="0">
              <a:buFont typeface="Arial" panose="020B0604020202020204" pitchFamily="34" charset="0"/>
              <a:buNone/>
            </a:pP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help prevent human trafficking and forced labour, </a:t>
            </a:r>
          </a:p>
          <a:p>
            <a:pPr marL="457200" lvl="1" indent="0">
              <a:buFont typeface="Arial" panose="020B0604020202020204" pitchFamily="34" charset="0"/>
              <a:buNone/>
            </a:pPr>
            <a:r>
              <a:rPr lang="en-GB" sz="1200" kern="1200" dirty="0">
                <a:solidFill>
                  <a:schemeClr val="tx1"/>
                </a:solidFill>
                <a:effectLst/>
                <a:latin typeface="+mn-lt"/>
                <a:ea typeface="+mn-ea"/>
                <a:cs typeface="+mn-cs"/>
              </a:rPr>
              <a:t>(ii) protect the rights of workers, including migrant workers, from abusive and fraudulent practices during the recruitment process, and </a:t>
            </a:r>
          </a:p>
          <a:p>
            <a:pPr marL="457200" lvl="1" indent="0">
              <a:buFont typeface="Arial" panose="020B0604020202020204" pitchFamily="34" charset="0"/>
              <a:buNone/>
            </a:pPr>
            <a:r>
              <a:rPr lang="en-GB" sz="1200" kern="1200" dirty="0">
                <a:solidFill>
                  <a:schemeClr val="tx1"/>
                </a:solidFill>
                <a:effectLst/>
                <a:latin typeface="+mn-lt"/>
                <a:ea typeface="+mn-ea"/>
                <a:cs typeface="+mn-cs"/>
              </a:rPr>
              <a:t>(iii) reduce the cost of labour migration and enhance development outcomes for migrant workers and their families, as well as for countries of origin and destination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After a first phase (2014-2019), the initiative is implementing its second phase for the 2021-2025 period.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The work is currently structured around </a:t>
            </a:r>
            <a:r>
              <a:rPr lang="en-GB" sz="1200" b="1" u="sng" kern="1200" dirty="0">
                <a:solidFill>
                  <a:schemeClr val="tx1"/>
                </a:solidFill>
                <a:effectLst/>
                <a:latin typeface="+mn-lt"/>
                <a:ea typeface="+mn-ea"/>
                <a:cs typeface="+mn-cs"/>
              </a:rPr>
              <a:t>4 interconnected pillars </a:t>
            </a:r>
            <a:r>
              <a:rPr lang="en-GB" sz="1200" kern="1200" dirty="0">
                <a:solidFill>
                  <a:schemeClr val="tx1"/>
                </a:solidFill>
                <a:effectLst/>
                <a:latin typeface="+mn-lt"/>
                <a:ea typeface="+mn-ea"/>
                <a:cs typeface="+mn-cs"/>
              </a:rPr>
              <a:t>with the aim of creating an environment where the recruitment of workers – and notably international migrant workers – is safe and respectful of their fundamental rights:</a:t>
            </a:r>
          </a:p>
          <a:p>
            <a:pPr marL="342900" indent="-342900" algn="just">
              <a:buFont typeface="+mj-lt"/>
              <a:buAutoNum type="arabicPeriod"/>
            </a:pPr>
            <a:r>
              <a:rPr lang="en-GB" sz="1200" b="1" kern="1200" dirty="0">
                <a:solidFill>
                  <a:schemeClr val="tx1"/>
                </a:solidFill>
                <a:effectLst/>
                <a:latin typeface="+mn-lt"/>
                <a:ea typeface="+mn-ea"/>
                <a:cs typeface="+mn-cs"/>
              </a:rPr>
              <a:t>Pillar 1 – </a:t>
            </a:r>
            <a:r>
              <a:rPr lang="en-GB" sz="1200" kern="1200" dirty="0">
                <a:solidFill>
                  <a:schemeClr val="tx1"/>
                </a:solidFill>
                <a:effectLst/>
                <a:latin typeface="+mn-lt"/>
                <a:ea typeface="+mn-ea"/>
                <a:cs typeface="+mn-cs"/>
              </a:rPr>
              <a:t>Enhancing, exchanging and disseminating global knowledge on national and international recruitment processes</a:t>
            </a:r>
            <a:r>
              <a:rPr lang="en-GB" sz="1800" dirty="0">
                <a:effectLst/>
              </a:rPr>
              <a:t> </a:t>
            </a:r>
          </a:p>
          <a:p>
            <a:pPr marL="342900" indent="-342900" algn="just">
              <a:buFont typeface="+mj-lt"/>
              <a:buAutoNum type="arabicPeriod"/>
            </a:pPr>
            <a:r>
              <a:rPr lang="en-GB" sz="1200" b="1" kern="1200" dirty="0">
                <a:solidFill>
                  <a:schemeClr val="tx1"/>
                </a:solidFill>
                <a:effectLst/>
                <a:latin typeface="+mn-lt"/>
                <a:ea typeface="+mn-ea"/>
                <a:cs typeface="+mn-cs"/>
              </a:rPr>
              <a:t>Pillar 2 – </a:t>
            </a:r>
            <a:r>
              <a:rPr lang="en-GB" sz="1200" kern="1200" dirty="0">
                <a:solidFill>
                  <a:schemeClr val="tx1"/>
                </a:solidFill>
                <a:effectLst/>
                <a:latin typeface="+mn-lt"/>
                <a:ea typeface="+mn-ea"/>
                <a:cs typeface="+mn-cs"/>
              </a:rPr>
              <a:t>Improving laws, policies and enforcement to promote fair recruitment</a:t>
            </a:r>
            <a:r>
              <a:rPr lang="en-GB" dirty="0">
                <a:effectLst/>
              </a:rPr>
              <a:t>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ILO has produced standard guidance and definition to inform the work on fair recruitment of governments, international organizations, and other stakeholders</a:t>
            </a:r>
            <a:r>
              <a:rPr lang="en-GB" dirty="0">
                <a:effectLst/>
              </a:rPr>
              <a:t>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General principles and operational guidelines for fair recruitment and Definition of recruitment fees and related costs</a:t>
            </a:r>
            <a:r>
              <a:rPr lang="en-GB" dirty="0">
                <a:effectLst/>
              </a:rPr>
              <a:t> (see following slide)</a:t>
            </a:r>
          </a:p>
          <a:p>
            <a:pPr marL="342900" indent="-342900" algn="just">
              <a:buFont typeface="+mj-lt"/>
              <a:buAutoNum type="arabicPeriod"/>
            </a:pPr>
            <a:r>
              <a:rPr lang="en-GB" sz="1200" b="1" kern="1200" dirty="0">
                <a:solidFill>
                  <a:schemeClr val="tx1"/>
                </a:solidFill>
                <a:effectLst/>
                <a:latin typeface="+mn-lt"/>
                <a:ea typeface="+mn-ea"/>
                <a:cs typeface="+mn-cs"/>
              </a:rPr>
              <a:t>Pillar 3 –</a:t>
            </a:r>
            <a:r>
              <a:rPr lang="en-GB" sz="1200" kern="1200" dirty="0">
                <a:solidFill>
                  <a:schemeClr val="tx1"/>
                </a:solidFill>
                <a:effectLst/>
                <a:latin typeface="+mn-lt"/>
                <a:ea typeface="+mn-ea"/>
                <a:cs typeface="+mn-cs"/>
              </a:rPr>
              <a:t> Promoting fair business practices</a:t>
            </a:r>
            <a:r>
              <a:rPr lang="en-GB" sz="1800" dirty="0">
                <a:effectLst/>
              </a:rPr>
              <a:t> </a:t>
            </a:r>
          </a:p>
          <a:p>
            <a:pPr marL="800100" lvl="1" indent="-342900" algn="just">
              <a:buFont typeface="Arial" panose="020B0604020202020204" pitchFamily="34" charset="0"/>
              <a:buChar char="•"/>
            </a:pPr>
            <a:r>
              <a:rPr lang="en-GB" sz="1200" kern="1200" dirty="0">
                <a:solidFill>
                  <a:schemeClr val="tx1"/>
                </a:solidFill>
                <a:effectLst/>
                <a:latin typeface="+mn-lt"/>
                <a:ea typeface="+mn-ea"/>
                <a:cs typeface="+mn-cs"/>
              </a:rPr>
              <a:t>The ILO is working with governments, organizations, and local businesses to promote fairer and safer recruitment practice by the private sector. This work has led to the development of several resources by the ILO or its partners</a:t>
            </a:r>
            <a:r>
              <a:rPr lang="en-GB" sz="1800" dirty="0">
                <a:effectLst/>
              </a:rPr>
              <a:t> </a:t>
            </a:r>
          </a:p>
          <a:p>
            <a:pPr marL="342900" indent="-342900" algn="just">
              <a:buFont typeface="+mj-lt"/>
              <a:buAutoNum type="arabicPeriod"/>
            </a:pPr>
            <a:r>
              <a:rPr lang="en-GB" sz="1200" b="1" kern="1200" dirty="0">
                <a:solidFill>
                  <a:schemeClr val="tx1"/>
                </a:solidFill>
                <a:effectLst/>
                <a:latin typeface="+mn-lt"/>
                <a:ea typeface="+mn-ea"/>
                <a:cs typeface="+mn-cs"/>
              </a:rPr>
              <a:t>Pillar 4 –</a:t>
            </a:r>
            <a:r>
              <a:rPr lang="en-GB" sz="1200" kern="1200" dirty="0">
                <a:solidFill>
                  <a:schemeClr val="tx1"/>
                </a:solidFill>
                <a:effectLst/>
                <a:latin typeface="+mn-lt"/>
                <a:ea typeface="+mn-ea"/>
                <a:cs typeface="+mn-cs"/>
              </a:rPr>
              <a:t> Empowering and protecting workers</a:t>
            </a:r>
            <a:r>
              <a:rPr lang="en-GB" sz="1800" dirty="0">
                <a:effectLst/>
              </a:rPr>
              <a:t>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ILO has worked globally to help develop new resources and increase the capacity of partners to improve their outreach in order to empower and protect workers’ rights. A noteworthy example is the</a:t>
            </a:r>
            <a:r>
              <a:rPr lang="en-GB" sz="1200" i="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Recruitment Advisor</a:t>
            </a:r>
            <a:r>
              <a:rPr lang="en-GB" sz="1200" kern="1200" dirty="0">
                <a:solidFill>
                  <a:schemeClr val="tx1"/>
                </a:solidFill>
                <a:effectLst/>
                <a:latin typeface="+mn-lt"/>
                <a:ea typeface="+mn-ea"/>
                <a:cs typeface="+mn-cs"/>
              </a:rPr>
              <a:t>, a global recruitment and employment review platform that gives potential workers easy access to information about recruitment agencies and workers’ rights when they begin looking for jobs abroad. The platform was developed collaboratively by governments, migrant workers associations and unions to evaluate agencies practices and build trust amongst the working communities. </a:t>
            </a:r>
            <a:r>
              <a:rPr lang="en-US" sz="1200" u="sng" kern="1200" dirty="0">
                <a:solidFill>
                  <a:schemeClr val="tx1"/>
                </a:solidFill>
                <a:effectLst/>
                <a:latin typeface="+mn-lt"/>
                <a:ea typeface="+mn-ea"/>
                <a:cs typeface="+mn-cs"/>
                <a:hlinkClick r:id="rId3"/>
              </a:rPr>
              <a:t>https://www.recruitmentadvisor.org</a:t>
            </a:r>
            <a:r>
              <a:rPr lang="en-GB" sz="1200" kern="1200" dirty="0">
                <a:solidFill>
                  <a:schemeClr val="tx1"/>
                </a:solidFill>
                <a:effectLst/>
                <a:latin typeface="+mn-lt"/>
                <a:ea typeface="+mn-ea"/>
                <a:cs typeface="+mn-cs"/>
              </a:rPr>
              <a:t> </a:t>
            </a:r>
          </a:p>
          <a:p>
            <a:pPr marL="800100" lvl="1" indent="-342900" algn="just">
              <a:buFont typeface="+mj-lt"/>
              <a:buAutoNum type="arabicPeriod"/>
            </a:pPr>
            <a:endParaRPr lang="fr-FR" sz="180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e l'en-tête 3"/>
          <p:cNvSpPr>
            <a:spLocks noGrp="1"/>
          </p:cNvSpPr>
          <p:nvPr>
            <p:ph type="hdr" sz="quarter"/>
          </p:nvPr>
        </p:nvSpPr>
        <p:spPr/>
        <p:txBody>
          <a:bodyPr/>
          <a:lstStyle/>
          <a:p>
            <a:r>
              <a:rPr lang="en-US"/>
              <a:t>S401030 Regulatory Developments </a:t>
            </a:r>
            <a:endParaRPr lang="de-DE" dirty="0"/>
          </a:p>
        </p:txBody>
      </p:sp>
      <p:sp>
        <p:nvSpPr>
          <p:cNvPr id="5" name="Espace réservé de la date 4"/>
          <p:cNvSpPr>
            <a:spLocks noGrp="1"/>
          </p:cNvSpPr>
          <p:nvPr>
            <p:ph type="dt" idx="1"/>
          </p:nvPr>
        </p:nvSpPr>
        <p:spPr/>
        <p:txBody>
          <a:bodyPr/>
          <a:lstStyle/>
          <a:p>
            <a:r>
              <a:rPr lang="en-US"/>
              <a:t>18.03.2022</a:t>
            </a:r>
            <a:endParaRPr lang="de-DE"/>
          </a:p>
        </p:txBody>
      </p:sp>
      <p:sp>
        <p:nvSpPr>
          <p:cNvPr id="6" name="Espace réservé du numéro de diapositive 5"/>
          <p:cNvSpPr>
            <a:spLocks noGrp="1"/>
          </p:cNvSpPr>
          <p:nvPr>
            <p:ph type="sldNum" sz="quarter" idx="5"/>
          </p:nvPr>
        </p:nvSpPr>
        <p:spPr/>
        <p:txBody>
          <a:bodyPr/>
          <a:lstStyle/>
          <a:p>
            <a:fld id="{D68342EF-F8DC-4D4B-BF9E-11A42EC56E9F}" type="slidenum">
              <a:rPr lang="de-DE" smtClean="0"/>
              <a:t>40</a:t>
            </a:fld>
            <a:endParaRPr lang="de-DE"/>
          </a:p>
        </p:txBody>
      </p:sp>
    </p:spTree>
    <p:extLst>
      <p:ext uri="{BB962C8B-B14F-4D97-AF65-F5344CB8AC3E}">
        <p14:creationId xmlns:p14="http://schemas.microsoft.com/office/powerpoint/2010/main" val="114529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41</a:t>
            </a:fld>
            <a:endParaRPr lang="en-CH"/>
          </a:p>
        </p:txBody>
      </p:sp>
    </p:spTree>
    <p:extLst>
      <p:ext uri="{BB962C8B-B14F-4D97-AF65-F5344CB8AC3E}">
        <p14:creationId xmlns:p14="http://schemas.microsoft.com/office/powerpoint/2010/main" val="515432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73F6D-7C3F-A33B-0CB1-119443F70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48B5F-A26F-5A63-BF86-23C633F87F35}"/>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37C203A2-A2ED-916A-04CF-E06D9CE50AC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FC24DDA6-6F84-6646-05CC-518A8BEDDEBD}"/>
              </a:ext>
            </a:extLst>
          </p:cNvPr>
          <p:cNvSpPr>
            <a:spLocks noGrp="1"/>
          </p:cNvSpPr>
          <p:nvPr>
            <p:ph type="sldNum" sz="quarter" idx="5"/>
          </p:nvPr>
        </p:nvSpPr>
        <p:spPr/>
        <p:txBody>
          <a:bodyPr/>
          <a:lstStyle/>
          <a:p>
            <a:fld id="{EAC95AF6-5E85-44E4-A4A5-326E337DB1C1}" type="slidenum">
              <a:rPr lang="en-CH" smtClean="0"/>
              <a:t>42</a:t>
            </a:fld>
            <a:endParaRPr lang="en-CH"/>
          </a:p>
        </p:txBody>
      </p:sp>
    </p:spTree>
    <p:extLst>
      <p:ext uri="{BB962C8B-B14F-4D97-AF65-F5344CB8AC3E}">
        <p14:creationId xmlns:p14="http://schemas.microsoft.com/office/powerpoint/2010/main" val="363459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43</a:t>
            </a:fld>
            <a:endParaRPr lang="en-CH"/>
          </a:p>
        </p:txBody>
      </p:sp>
    </p:spTree>
    <p:extLst>
      <p:ext uri="{BB962C8B-B14F-4D97-AF65-F5344CB8AC3E}">
        <p14:creationId xmlns:p14="http://schemas.microsoft.com/office/powerpoint/2010/main" val="2916344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826FEE-2901-4F80-B040-94DEDE5C3ECF}" type="slidenum">
              <a:rPr lang="en-GB" smtClean="0"/>
              <a:t>44</a:t>
            </a:fld>
            <a:endParaRPr lang="en-GB"/>
          </a:p>
        </p:txBody>
      </p:sp>
    </p:spTree>
    <p:extLst>
      <p:ext uri="{BB962C8B-B14F-4D97-AF65-F5344CB8AC3E}">
        <p14:creationId xmlns:p14="http://schemas.microsoft.com/office/powerpoint/2010/main" val="3413683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en-GB" u="sng" dirty="0">
                <a:latin typeface="Lato" panose="020F0502020204030203" pitchFamily="34" charset="0"/>
                <a:ea typeface="Lato" panose="020F0502020204030203" pitchFamily="34" charset="0"/>
                <a:cs typeface="Lato" panose="020F0502020204030203" pitchFamily="34" charset="0"/>
              </a:rPr>
              <a:t>Possible actions (1/3):</a:t>
            </a:r>
          </a:p>
          <a:p>
            <a:endParaRPr lang="en-GB" u="sng"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Adopt a fair recruitment policy which is aligned to the ILO General Principles and Operational Guidelines for Fair Recruitment, including a policy on zero recruitment fees and related costs. </a:t>
            </a: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Build a transparent overview of all actors involved in the recruitment of workers.</a:t>
            </a: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Carry out comprehensive human rights due diligence assessments of business partners who provide recruitment services.</a:t>
            </a: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Support company, labour recruiter and sub-agent capacity-building. </a:t>
            </a:r>
          </a:p>
          <a:p>
            <a:pPr marL="320675" lvl="2"/>
            <a:r>
              <a:rPr lang="en-GB" sz="1400" dirty="0">
                <a:latin typeface="Lato" panose="020F0502020204030203" pitchFamily="34" charset="0"/>
                <a:ea typeface="Lato" panose="020F0502020204030203" pitchFamily="34" charset="0"/>
                <a:cs typeface="Lato" panose="020F0502020204030203" pitchFamily="34" charset="0"/>
              </a:rPr>
              <a:t>Increase direct involvement and closely monitor every step of the recruitment process.</a:t>
            </a: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Develop third-party independent and human-rights based monitoring of recruitment within communities of origin.</a:t>
            </a: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Require disclosure of recruitment partners and key practices.</a:t>
            </a: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45</a:t>
            </a:fld>
            <a:endParaRPr lang="en-CH"/>
          </a:p>
        </p:txBody>
      </p:sp>
    </p:spTree>
    <p:extLst>
      <p:ext uri="{BB962C8B-B14F-4D97-AF65-F5344CB8AC3E}">
        <p14:creationId xmlns:p14="http://schemas.microsoft.com/office/powerpoint/2010/main" val="2630453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en-GB" u="sng" dirty="0">
                <a:latin typeface="Lato" panose="020F0502020204030203" pitchFamily="34" charset="0"/>
                <a:ea typeface="Lato" panose="020F0502020204030203" pitchFamily="34" charset="0"/>
                <a:cs typeface="Lato" panose="020F0502020204030203" pitchFamily="34" charset="0"/>
              </a:rPr>
              <a:t>Possible actions (2/3):</a:t>
            </a:r>
          </a:p>
          <a:p>
            <a:endParaRPr lang="en-GB" u="sng"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Interview workers on arrival and post-arrival (within 3-6 months) in a safe and confidential environment, to provide them the opportunity to disclose details around any recruitment fees and costs paid, and/or any intimidation faced.</a:t>
            </a: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Suppliers may contract directly with source-country labour recruiters where possible.</a:t>
            </a: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Establish service-level agreements with suppliers, labour recruiters and subagents which clearly communicate that the costs of recruitment are covered by the company and that workers should not pay fees as part of the recruitment process.</a:t>
            </a: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Engage with labour recruiters and/or sub-agents to understand their costs and profit margin in detail and pay agents sufficient service fees (administration and/or profit margins) to reduce risk of fee-charging to workers.</a:t>
            </a: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pPr marL="320675" lvl="2"/>
            <a:r>
              <a:rPr lang="en-GB" sz="1400" dirty="0">
                <a:latin typeface="Lato" panose="020F0502020204030203" pitchFamily="34" charset="0"/>
                <a:ea typeface="Lato" panose="020F0502020204030203" pitchFamily="34" charset="0"/>
                <a:cs typeface="Lato" panose="020F0502020204030203" pitchFamily="34" charset="0"/>
              </a:rPr>
              <a:t>Pay service fees to labour recruiters up front to reduce risk of fee charging to workers – as all costs are borne by the recruitment agency prior to the candidates starting work.</a:t>
            </a: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46</a:t>
            </a:fld>
            <a:endParaRPr lang="en-CH"/>
          </a:p>
        </p:txBody>
      </p:sp>
    </p:spTree>
    <p:extLst>
      <p:ext uri="{BB962C8B-B14F-4D97-AF65-F5344CB8AC3E}">
        <p14:creationId xmlns:p14="http://schemas.microsoft.com/office/powerpoint/2010/main" val="3008612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en-GB" u="sng" dirty="0">
                <a:latin typeface="Lato" panose="020F0502020204030203" pitchFamily="34" charset="0"/>
                <a:ea typeface="Lato" panose="020F0502020204030203" pitchFamily="34" charset="0"/>
                <a:cs typeface="Lato" panose="020F0502020204030203" pitchFamily="34" charset="0"/>
              </a:rPr>
              <a:t>Possible actions (3/3):</a:t>
            </a:r>
          </a:p>
          <a:p>
            <a:endParaRPr lang="en-GB" u="sng" dirty="0">
              <a:latin typeface="Lato" panose="020F0502020204030203" pitchFamily="34" charset="0"/>
              <a:ea typeface="Lato" panose="020F0502020204030203" pitchFamily="34" charset="0"/>
              <a:cs typeface="Lato" panose="020F0502020204030203" pitchFamily="34" charset="0"/>
            </a:endParaRPr>
          </a:p>
          <a:p>
            <a:pPr marL="320675" lvl="0" algn="just" rtl="0">
              <a:lnSpc>
                <a:spcPct val="114000"/>
              </a:lnSpc>
              <a:spcAft>
                <a:spcPts val="900"/>
              </a:spcAft>
            </a:pPr>
            <a:r>
              <a:rPr lang="en-US" sz="1400" dirty="0">
                <a:effectLst/>
                <a:latin typeface="Lato" panose="020F0502020204030203" pitchFamily="34" charset="0"/>
                <a:ea typeface="Lato" panose="020F0502020204030203" pitchFamily="34" charset="0"/>
                <a:cs typeface="Lato" panose="020F0502020204030203" pitchFamily="34" charset="0"/>
              </a:rPr>
              <a:t>Raise migrant workers’ awareness of their right to fair recruitment through </a:t>
            </a:r>
            <a:r>
              <a:rPr lang="en-US" sz="1400" b="1" dirty="0">
                <a:effectLst/>
                <a:latin typeface="Lato" panose="020F0502020204030203" pitchFamily="34" charset="0"/>
                <a:ea typeface="Lato" panose="020F0502020204030203" pitchFamily="34" charset="0"/>
                <a:cs typeface="Lato" panose="020F0502020204030203" pitchFamily="34" charset="0"/>
              </a:rPr>
              <a:t>community engagement</a:t>
            </a:r>
            <a:r>
              <a:rPr lang="en-US" sz="1400" dirty="0">
                <a:effectLst/>
                <a:latin typeface="Lato" panose="020F0502020204030203" pitchFamily="34" charset="0"/>
                <a:ea typeface="Lato" panose="020F0502020204030203" pitchFamily="34" charset="0"/>
                <a:cs typeface="Lato" panose="020F0502020204030203" pitchFamily="34" charset="0"/>
              </a:rPr>
              <a:t>.</a:t>
            </a:r>
            <a:endParaRPr lang="fr-FR" sz="1400" dirty="0">
              <a:effectLst/>
              <a:latin typeface="Lato" panose="020F0502020204030203" pitchFamily="34" charset="0"/>
              <a:ea typeface="Lato" panose="020F0502020204030203" pitchFamily="34" charset="0"/>
              <a:cs typeface="Lato" panose="020F0502020204030203" pitchFamily="34" charset="0"/>
            </a:endParaRPr>
          </a:p>
          <a:p>
            <a:pPr marL="320675" lvl="0" algn="just">
              <a:lnSpc>
                <a:spcPct val="114000"/>
              </a:lnSpc>
              <a:spcAft>
                <a:spcPts val="900"/>
              </a:spcAft>
            </a:pPr>
            <a:r>
              <a:rPr lang="en-US" sz="1400" dirty="0">
                <a:effectLst/>
                <a:latin typeface="Lato" panose="020F0502020204030203" pitchFamily="34" charset="0"/>
                <a:ea typeface="Lato" panose="020F0502020204030203" pitchFamily="34" charset="0"/>
                <a:cs typeface="Lato" panose="020F0502020204030203" pitchFamily="34" charset="0"/>
              </a:rPr>
              <a:t>Raise migrant workers’ awareness of their rights and how to seek support both pre- and post-arrival by introducing </a:t>
            </a:r>
            <a:r>
              <a:rPr lang="en-US" sz="1400" b="1" dirty="0">
                <a:effectLst/>
                <a:latin typeface="Lato" panose="020F0502020204030203" pitchFamily="34" charset="0"/>
                <a:ea typeface="Lato" panose="020F0502020204030203" pitchFamily="34" charset="0"/>
                <a:cs typeface="Lato" panose="020F0502020204030203" pitchFamily="34" charset="0"/>
              </a:rPr>
              <a:t>mandatory orientation </a:t>
            </a:r>
            <a:r>
              <a:rPr lang="en-US" sz="1400" b="1" dirty="0" err="1">
                <a:effectLst/>
                <a:latin typeface="Lato" panose="020F0502020204030203" pitchFamily="34" charset="0"/>
                <a:ea typeface="Lato" panose="020F0502020204030203" pitchFamily="34" charset="0"/>
                <a:cs typeface="Lato" panose="020F0502020204030203" pitchFamily="34" charset="0"/>
              </a:rPr>
              <a:t>programmes</a:t>
            </a:r>
            <a:r>
              <a:rPr lang="en-US" sz="1400" dirty="0">
                <a:effectLst/>
                <a:latin typeface="Lato" panose="020F0502020204030203" pitchFamily="34" charset="0"/>
                <a:ea typeface="Lato" panose="020F0502020204030203" pitchFamily="34" charset="0"/>
                <a:cs typeface="Lato" panose="020F0502020204030203" pitchFamily="34" charset="0"/>
              </a:rPr>
              <a:t>.</a:t>
            </a:r>
            <a:endParaRPr lang="fr-FR" sz="1400" dirty="0">
              <a:effectLst/>
              <a:latin typeface="Lato" panose="020F0502020204030203" pitchFamily="34" charset="0"/>
              <a:ea typeface="Lato" panose="020F0502020204030203" pitchFamily="34" charset="0"/>
              <a:cs typeface="Lato" panose="020F0502020204030203" pitchFamily="34" charset="0"/>
            </a:endParaRPr>
          </a:p>
          <a:p>
            <a:pPr marL="320675" lvl="0" algn="just">
              <a:lnSpc>
                <a:spcPct val="114000"/>
              </a:lnSpc>
              <a:spcAft>
                <a:spcPts val="900"/>
              </a:spcAft>
            </a:pPr>
            <a:r>
              <a:rPr lang="en-US" sz="1400" b="1" dirty="0">
                <a:effectLst/>
                <a:latin typeface="Lato" panose="020F0502020204030203" pitchFamily="34" charset="0"/>
                <a:ea typeface="Lato" panose="020F0502020204030203" pitchFamily="34" charset="0"/>
                <a:cs typeface="Lato" panose="020F0502020204030203" pitchFamily="34" charset="0"/>
              </a:rPr>
              <a:t>Provide clear communication to workers</a:t>
            </a:r>
            <a:r>
              <a:rPr lang="en-US" sz="1400" dirty="0">
                <a:effectLst/>
                <a:latin typeface="Lato" panose="020F0502020204030203" pitchFamily="34" charset="0"/>
                <a:ea typeface="Lato" panose="020F0502020204030203" pitchFamily="34" charset="0"/>
                <a:cs typeface="Lato" panose="020F0502020204030203" pitchFamily="34" charset="0"/>
              </a:rPr>
              <a:t> – both verbally and in writing in a language they understand– regarding recruitment and employment.</a:t>
            </a:r>
            <a:endParaRPr lang="fr-FR" sz="1400" dirty="0">
              <a:effectLst/>
              <a:latin typeface="Lato" panose="020F0502020204030203" pitchFamily="34" charset="0"/>
              <a:ea typeface="Lato" panose="020F0502020204030203" pitchFamily="34" charset="0"/>
              <a:cs typeface="Lato" panose="020F0502020204030203" pitchFamily="34" charset="0"/>
            </a:endParaRPr>
          </a:p>
          <a:p>
            <a:pPr marL="320675" lvl="0" algn="just">
              <a:lnSpc>
                <a:spcPct val="114000"/>
              </a:lnSpc>
              <a:spcAft>
                <a:spcPts val="900"/>
              </a:spcAft>
            </a:pPr>
            <a:r>
              <a:rPr lang="en-US" sz="1400" b="1" dirty="0">
                <a:effectLst/>
                <a:latin typeface="Lato" panose="020F0502020204030203" pitchFamily="34" charset="0"/>
                <a:ea typeface="Lato" panose="020F0502020204030203" pitchFamily="34" charset="0"/>
                <a:cs typeface="Lato" panose="020F0502020204030203" pitchFamily="34" charset="0"/>
              </a:rPr>
              <a:t>Maintain involvement with workers after recruitment</a:t>
            </a:r>
            <a:r>
              <a:rPr lang="en-US" sz="1400" dirty="0">
                <a:effectLst/>
                <a:latin typeface="Lato" panose="020F0502020204030203" pitchFamily="34" charset="0"/>
                <a:ea typeface="Lato" panose="020F0502020204030203" pitchFamily="34" charset="0"/>
                <a:cs typeface="Lato" panose="020F0502020204030203" pitchFamily="34" charset="0"/>
              </a:rPr>
              <a:t> is completed, to provide them with opportunities to disclose the payment of fees, if applicable.</a:t>
            </a:r>
            <a:endParaRPr lang="fr-FR" sz="1400" dirty="0">
              <a:effectLst/>
              <a:latin typeface="Lato" panose="020F0502020204030203" pitchFamily="34" charset="0"/>
              <a:ea typeface="Lato" panose="020F0502020204030203" pitchFamily="34" charset="0"/>
              <a:cs typeface="Lato" panose="020F0502020204030203" pitchFamily="34" charset="0"/>
            </a:endParaRPr>
          </a:p>
          <a:p>
            <a:pPr marL="320675" lvl="0" algn="just">
              <a:lnSpc>
                <a:spcPct val="114000"/>
              </a:lnSpc>
              <a:spcAft>
                <a:spcPts val="900"/>
              </a:spcAft>
            </a:pPr>
            <a:r>
              <a:rPr lang="en-US" sz="1400" dirty="0">
                <a:effectLst/>
                <a:latin typeface="Lato" panose="020F0502020204030203" pitchFamily="34" charset="0"/>
                <a:ea typeface="Lato" panose="020F0502020204030203" pitchFamily="34" charset="0"/>
                <a:cs typeface="Lato" panose="020F0502020204030203" pitchFamily="34" charset="0"/>
              </a:rPr>
              <a:t>Provide access to a </a:t>
            </a:r>
            <a:r>
              <a:rPr lang="en-US" sz="1400" b="1" dirty="0">
                <a:effectLst/>
                <a:latin typeface="Lato" panose="020F0502020204030203" pitchFamily="34" charset="0"/>
                <a:ea typeface="Lato" panose="020F0502020204030203" pitchFamily="34" charset="0"/>
                <a:cs typeface="Lato" panose="020F0502020204030203" pitchFamily="34" charset="0"/>
              </a:rPr>
              <a:t>third-party helpline</a:t>
            </a:r>
            <a:r>
              <a:rPr lang="en-US" sz="1400" dirty="0">
                <a:effectLst/>
                <a:latin typeface="Lato" panose="020F0502020204030203" pitchFamily="34" charset="0"/>
                <a:ea typeface="Lato" panose="020F0502020204030203" pitchFamily="34" charset="0"/>
                <a:cs typeface="Lato" panose="020F0502020204030203" pitchFamily="34" charset="0"/>
              </a:rPr>
              <a:t> to all candidates during their recruitment journey and ensure that they know to report any fee payment requests or other forms of recruitment-related exploitation to the helpline.</a:t>
            </a:r>
            <a:endParaRPr lang="fr-FR" sz="1400" dirty="0">
              <a:effectLst/>
              <a:latin typeface="Lato" panose="020F0502020204030203" pitchFamily="34" charset="0"/>
              <a:ea typeface="Lato" panose="020F0502020204030203" pitchFamily="34" charset="0"/>
              <a:cs typeface="Lato" panose="020F0502020204030203" pitchFamily="34" charset="0"/>
            </a:endParaRPr>
          </a:p>
          <a:p>
            <a:pPr marL="320675" lvl="0" algn="just">
              <a:lnSpc>
                <a:spcPct val="114000"/>
              </a:lnSpc>
              <a:spcAft>
                <a:spcPts val="900"/>
              </a:spcAft>
            </a:pPr>
            <a:r>
              <a:rPr lang="en-US" sz="1400" b="1" dirty="0">
                <a:effectLst/>
                <a:latin typeface="Lato" panose="020F0502020204030203" pitchFamily="34" charset="0"/>
                <a:ea typeface="Lato" panose="020F0502020204030203" pitchFamily="34" charset="0"/>
                <a:cs typeface="Lato" panose="020F0502020204030203" pitchFamily="34" charset="0"/>
              </a:rPr>
              <a:t>Reimburse recruitment fees and related costs</a:t>
            </a:r>
            <a:r>
              <a:rPr lang="en-US" sz="1400" dirty="0">
                <a:effectLst/>
                <a:latin typeface="Lato" panose="020F0502020204030203" pitchFamily="34" charset="0"/>
                <a:ea typeface="Lato" panose="020F0502020204030203" pitchFamily="34" charset="0"/>
                <a:cs typeface="Lato" panose="020F0502020204030203" pitchFamily="34" charset="0"/>
              </a:rPr>
              <a:t> to all affected workers.</a:t>
            </a:r>
            <a:endParaRPr lang="fr-FR" sz="1400" dirty="0">
              <a:effectLst/>
              <a:latin typeface="Lato" panose="020F0502020204030203" pitchFamily="34" charset="0"/>
              <a:ea typeface="Lato" panose="020F0502020204030203" pitchFamily="34" charset="0"/>
              <a:cs typeface="Lato" panose="020F0502020204030203" pitchFamily="34" charset="0"/>
            </a:endParaRP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pPr marL="320675" lvl="2"/>
            <a:endParaRPr lang="en-GB" sz="1400" dirty="0">
              <a:latin typeface="Lato" panose="020F0502020204030203" pitchFamily="34" charset="0"/>
              <a:ea typeface="Lato" panose="020F0502020204030203" pitchFamily="34" charset="0"/>
              <a:cs typeface="Lato" panose="020F0502020204030203" pitchFamily="34" charset="0"/>
            </a:endParaRP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47</a:t>
            </a:fld>
            <a:endParaRPr lang="en-CH"/>
          </a:p>
        </p:txBody>
      </p:sp>
    </p:spTree>
    <p:extLst>
      <p:ext uri="{BB962C8B-B14F-4D97-AF65-F5344CB8AC3E}">
        <p14:creationId xmlns:p14="http://schemas.microsoft.com/office/powerpoint/2010/main" val="15997471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fr-CH" b="1" dirty="0" err="1"/>
              <a:t>Any</a:t>
            </a:r>
            <a:r>
              <a:rPr lang="fr-CH" b="1" dirty="0"/>
              <a:t> questions about the </a:t>
            </a:r>
            <a:r>
              <a:rPr lang="fr-CH" b="1" dirty="0" err="1"/>
              <a:t>video</a:t>
            </a:r>
            <a:r>
              <a:rPr lang="fr-CH" b="1" dirty="0"/>
              <a:t> and </a:t>
            </a:r>
            <a:r>
              <a:rPr lang="fr-CH" b="1" dirty="0" err="1"/>
              <a:t>website</a:t>
            </a:r>
            <a:r>
              <a:rPr lang="fr-CH" b="1" dirty="0"/>
              <a:t> </a:t>
            </a:r>
            <a:r>
              <a:rPr lang="fr-CH" b="1" dirty="0" err="1"/>
              <a:t>you</a:t>
            </a:r>
            <a:r>
              <a:rPr lang="fr-CH" b="1" dirty="0"/>
              <a:t> </a:t>
            </a:r>
            <a:r>
              <a:rPr lang="fr-CH" b="1" dirty="0" err="1"/>
              <a:t>prepared</a:t>
            </a:r>
            <a:r>
              <a:rPr lang="fr-CH" b="1" dirty="0"/>
              <a:t> for class? </a:t>
            </a:r>
          </a:p>
          <a:p>
            <a:endParaRPr lang="fr-CH" b="1" dirty="0"/>
          </a:p>
          <a:p>
            <a:r>
              <a:rPr lang="fr-CH" b="1" dirty="0"/>
              <a:t>------------------------------</a:t>
            </a:r>
          </a:p>
          <a:p>
            <a:endParaRPr lang="fr-CH" b="1" dirty="0"/>
          </a:p>
          <a:p>
            <a:r>
              <a:rPr lang="fr-CH" b="1" dirty="0"/>
              <a:t>Last </a:t>
            </a:r>
            <a:r>
              <a:rPr lang="fr-CH" b="1" dirty="0" err="1"/>
              <a:t>week’s</a:t>
            </a:r>
            <a:r>
              <a:rPr lang="fr-CH" b="1" dirty="0"/>
              <a:t> </a:t>
            </a:r>
            <a:r>
              <a:rPr lang="fr-CH" b="1" dirty="0" err="1"/>
              <a:t>homework</a:t>
            </a:r>
            <a:r>
              <a:rPr lang="fr-CH" b="1" dirty="0"/>
              <a:t> in </a:t>
            </a:r>
            <a:r>
              <a:rPr lang="fr-CH" b="1" dirty="0" err="1"/>
              <a:t>preparation</a:t>
            </a:r>
            <a:r>
              <a:rPr lang="fr-CH" b="1" dirty="0"/>
              <a:t> for </a:t>
            </a:r>
            <a:r>
              <a:rPr lang="fr-CH" b="1" dirty="0" err="1"/>
              <a:t>today’s</a:t>
            </a:r>
            <a:r>
              <a:rPr lang="fr-CH" b="1" dirty="0"/>
              <a:t> class: </a:t>
            </a:r>
          </a:p>
          <a:p>
            <a:endParaRPr lang="fr-CH" dirty="0"/>
          </a:p>
          <a:p>
            <a:pPr marL="0" indent="0">
              <a:buNone/>
            </a:pPr>
            <a:r>
              <a:rPr lang="fr-CH" dirty="0" err="1"/>
              <a:t>Think</a:t>
            </a:r>
            <a:r>
              <a:rPr lang="fr-CH" dirty="0"/>
              <a:t> about </a:t>
            </a:r>
            <a:r>
              <a:rPr lang="fr-CH" dirty="0" err="1"/>
              <a:t>these</a:t>
            </a:r>
            <a:r>
              <a:rPr lang="fr-CH" dirty="0"/>
              <a:t> question: </a:t>
            </a:r>
          </a:p>
          <a:p>
            <a:pPr marL="285750" indent="-285750">
              <a:buClr>
                <a:srgbClr val="FBC800"/>
              </a:buClr>
              <a:buFont typeface="Arial" panose="020B0604020202020204" pitchFamily="34" charset="0"/>
              <a:buChar char="►"/>
            </a:pPr>
            <a:r>
              <a:rPr lang="fr-CH" dirty="0" err="1">
                <a:ea typeface="+mn-ea"/>
                <a:cs typeface="+mn-cs"/>
              </a:rPr>
              <a:t>What</a:t>
            </a:r>
            <a:r>
              <a:rPr lang="fr-CH" dirty="0">
                <a:ea typeface="+mn-ea"/>
                <a:cs typeface="+mn-cs"/>
              </a:rPr>
              <a:t> are </a:t>
            </a:r>
            <a:r>
              <a:rPr lang="fr-CH" dirty="0" err="1">
                <a:ea typeface="+mn-ea"/>
                <a:cs typeface="+mn-cs"/>
              </a:rPr>
              <a:t>elements</a:t>
            </a:r>
            <a:r>
              <a:rPr lang="fr-CH" dirty="0">
                <a:ea typeface="+mn-ea"/>
                <a:cs typeface="+mn-cs"/>
              </a:rPr>
              <a:t> of </a:t>
            </a:r>
            <a:r>
              <a:rPr lang="fr-CH" dirty="0" err="1">
                <a:ea typeface="+mn-ea"/>
                <a:cs typeface="+mn-cs"/>
              </a:rPr>
              <a:t>fair</a:t>
            </a:r>
            <a:r>
              <a:rPr lang="fr-CH" dirty="0">
                <a:ea typeface="+mn-ea"/>
                <a:cs typeface="+mn-cs"/>
              </a:rPr>
              <a:t> </a:t>
            </a:r>
            <a:r>
              <a:rPr lang="fr-CH" dirty="0" err="1">
                <a:ea typeface="+mn-ea"/>
                <a:cs typeface="+mn-cs"/>
              </a:rPr>
              <a:t>recruitment</a:t>
            </a:r>
            <a:r>
              <a:rPr lang="fr-CH" dirty="0">
                <a:ea typeface="+mn-ea"/>
                <a:cs typeface="+mn-cs"/>
              </a:rPr>
              <a:t> at </a:t>
            </a:r>
            <a:r>
              <a:rPr lang="en-GB" dirty="0">
                <a:ea typeface="+mn-ea"/>
                <a:cs typeface="+mn-cs"/>
              </a:rPr>
              <a:t>VINCI</a:t>
            </a:r>
            <a:r>
              <a:rPr lang="fr-CH" dirty="0">
                <a:ea typeface="+mn-ea"/>
                <a:cs typeface="+mn-cs"/>
              </a:rPr>
              <a:t>? </a:t>
            </a:r>
          </a:p>
          <a:p>
            <a:pPr marL="285750" indent="-285750">
              <a:buClr>
                <a:srgbClr val="FBC800"/>
              </a:buClr>
              <a:buFont typeface="Arial" panose="020B0604020202020204" pitchFamily="34" charset="0"/>
              <a:buChar char="►"/>
            </a:pPr>
            <a:r>
              <a:rPr lang="fr-CH" dirty="0" err="1">
                <a:ea typeface="+mn-ea"/>
                <a:cs typeface="+mn-cs"/>
              </a:rPr>
              <a:t>What</a:t>
            </a:r>
            <a:r>
              <a:rPr lang="fr-CH" dirty="0">
                <a:ea typeface="+mn-ea"/>
                <a:cs typeface="+mn-cs"/>
              </a:rPr>
              <a:t> </a:t>
            </a:r>
            <a:r>
              <a:rPr lang="fr-CH" dirty="0" err="1">
                <a:ea typeface="+mn-ea"/>
                <a:cs typeface="+mn-cs"/>
              </a:rPr>
              <a:t>does</a:t>
            </a:r>
            <a:r>
              <a:rPr lang="fr-CH" dirty="0">
                <a:ea typeface="+mn-ea"/>
                <a:cs typeface="+mn-cs"/>
              </a:rPr>
              <a:t> </a:t>
            </a:r>
            <a:r>
              <a:rPr lang="en-GB" dirty="0">
                <a:ea typeface="+mn-ea"/>
                <a:cs typeface="+mn-cs"/>
              </a:rPr>
              <a:t>VINCI</a:t>
            </a:r>
            <a:r>
              <a:rPr lang="fr-CH" dirty="0">
                <a:ea typeface="+mn-ea"/>
                <a:cs typeface="+mn-cs"/>
              </a:rPr>
              <a:t> do </a:t>
            </a:r>
            <a:r>
              <a:rPr lang="fr-CH" dirty="0" err="1">
                <a:ea typeface="+mn-ea"/>
                <a:cs typeface="+mn-cs"/>
              </a:rPr>
              <a:t>differently</a:t>
            </a:r>
            <a:r>
              <a:rPr lang="fr-CH" dirty="0">
                <a:ea typeface="+mn-ea"/>
                <a:cs typeface="+mn-cs"/>
              </a:rPr>
              <a:t>? </a:t>
            </a:r>
          </a:p>
          <a:p>
            <a:pPr marL="0" indent="0">
              <a:buNone/>
            </a:pPr>
            <a:endParaRPr lang="fr-CH" dirty="0"/>
          </a:p>
          <a:p>
            <a:pPr marL="0" indent="0">
              <a:buNone/>
            </a:pPr>
            <a:r>
              <a:rPr lang="fr-CH" dirty="0"/>
              <a:t>Critical discussion: </a:t>
            </a:r>
          </a:p>
          <a:p>
            <a:pPr marL="285750" indent="-285750">
              <a:buClr>
                <a:srgbClr val="FBC800"/>
              </a:buClr>
              <a:buFont typeface="Arial" panose="020B0604020202020204" pitchFamily="34" charset="0"/>
              <a:buChar char="►"/>
            </a:pPr>
            <a:r>
              <a:rPr lang="fr-CH" dirty="0" err="1">
                <a:ea typeface="+mn-ea"/>
                <a:cs typeface="+mn-cs"/>
              </a:rPr>
              <a:t>What</a:t>
            </a:r>
            <a:r>
              <a:rPr lang="fr-CH" dirty="0">
                <a:ea typeface="+mn-ea"/>
                <a:cs typeface="+mn-cs"/>
              </a:rPr>
              <a:t> are limitations of </a:t>
            </a:r>
            <a:r>
              <a:rPr lang="fr-CH" dirty="0" err="1">
                <a:ea typeface="+mn-ea"/>
                <a:cs typeface="+mn-cs"/>
              </a:rPr>
              <a:t>VINCI’s</a:t>
            </a:r>
            <a:r>
              <a:rPr lang="fr-CH" dirty="0">
                <a:ea typeface="+mn-ea"/>
                <a:cs typeface="+mn-cs"/>
              </a:rPr>
              <a:t> </a:t>
            </a:r>
            <a:r>
              <a:rPr lang="fr-CH" dirty="0" err="1">
                <a:ea typeface="+mn-ea"/>
                <a:cs typeface="+mn-cs"/>
              </a:rPr>
              <a:t>approach</a:t>
            </a:r>
            <a:r>
              <a:rPr lang="fr-CH" dirty="0">
                <a:ea typeface="+mn-ea"/>
                <a:cs typeface="+mn-cs"/>
              </a:rPr>
              <a:t>? </a:t>
            </a:r>
          </a:p>
          <a:p>
            <a:pPr marL="285750" indent="-285750">
              <a:buClr>
                <a:srgbClr val="FBC800"/>
              </a:buClr>
              <a:buFont typeface="Arial" panose="020B0604020202020204" pitchFamily="34" charset="0"/>
              <a:buChar char="►"/>
            </a:pPr>
            <a:r>
              <a:rPr lang="fr-CH" dirty="0" err="1">
                <a:ea typeface="+mn-ea"/>
                <a:cs typeface="+mn-cs"/>
              </a:rPr>
              <a:t>Why</a:t>
            </a:r>
            <a:r>
              <a:rPr lang="fr-CH" dirty="0">
                <a:ea typeface="+mn-ea"/>
                <a:cs typeface="+mn-cs"/>
              </a:rPr>
              <a:t> </a:t>
            </a:r>
            <a:r>
              <a:rPr lang="fr-CH" dirty="0" err="1">
                <a:ea typeface="+mn-ea"/>
                <a:cs typeface="+mn-cs"/>
              </a:rPr>
              <a:t>don’t</a:t>
            </a:r>
            <a:r>
              <a:rPr lang="fr-CH" dirty="0">
                <a:ea typeface="+mn-ea"/>
                <a:cs typeface="+mn-cs"/>
              </a:rPr>
              <a:t> more </a:t>
            </a:r>
            <a:r>
              <a:rPr lang="fr-CH" dirty="0" err="1">
                <a:ea typeface="+mn-ea"/>
                <a:cs typeface="+mn-cs"/>
              </a:rPr>
              <a:t>companies</a:t>
            </a:r>
            <a:r>
              <a:rPr lang="fr-CH" dirty="0">
                <a:ea typeface="+mn-ea"/>
                <a:cs typeface="+mn-cs"/>
              </a:rPr>
              <a:t> do </a:t>
            </a:r>
            <a:r>
              <a:rPr lang="fr-CH" dirty="0" err="1">
                <a:ea typeface="+mn-ea"/>
                <a:cs typeface="+mn-cs"/>
              </a:rPr>
              <a:t>this</a:t>
            </a:r>
            <a:r>
              <a:rPr lang="fr-CH" dirty="0">
                <a:ea typeface="+mn-ea"/>
                <a:cs typeface="+mn-cs"/>
              </a:rPr>
              <a:t>? </a:t>
            </a:r>
            <a:endParaRPr lang="en-US" dirty="0">
              <a:ea typeface="+mn-ea"/>
              <a:cs typeface="+mn-cs"/>
            </a:endParaRP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48</a:t>
            </a:fld>
            <a:endParaRPr lang="en-CH"/>
          </a:p>
        </p:txBody>
      </p:sp>
    </p:spTree>
    <p:extLst>
      <p:ext uri="{BB962C8B-B14F-4D97-AF65-F5344CB8AC3E}">
        <p14:creationId xmlns:p14="http://schemas.microsoft.com/office/powerpoint/2010/main" val="2253376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E6CF1-F08A-928A-3FEF-D3FCDDBA35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CD0643-8817-D826-8651-1D82FF3389B1}"/>
              </a:ext>
            </a:extLst>
          </p:cNvPr>
          <p:cNvSpPr>
            <a:spLocks noGrp="1" noRot="1" noChangeAspect="1"/>
          </p:cNvSpPr>
          <p:nvPr>
            <p:ph type="sldImg"/>
          </p:nvPr>
        </p:nvSpPr>
        <p:spPr>
          <a:xfrm>
            <a:off x="423863" y="1243013"/>
            <a:ext cx="5965825" cy="3355975"/>
          </a:xfrm>
        </p:spPr>
      </p:sp>
      <p:sp>
        <p:nvSpPr>
          <p:cNvPr id="3" name="Espace réservé des notes 2">
            <a:extLst>
              <a:ext uri="{FF2B5EF4-FFF2-40B4-BE49-F238E27FC236}">
                <a16:creationId xmlns:a16="http://schemas.microsoft.com/office/drawing/2014/main" id="{10B1E91A-B883-B446-74C7-35E2FADF639E}"/>
              </a:ext>
            </a:extLst>
          </p:cNvPr>
          <p:cNvSpPr>
            <a:spLocks noGrp="1"/>
          </p:cNvSpPr>
          <p:nvPr>
            <p:ph type="body" idx="1"/>
          </p:nvPr>
        </p:nvSpPr>
        <p:spPr/>
        <p:txBody>
          <a:bodyPr/>
          <a:lstStyle/>
          <a:p>
            <a:r>
              <a:rPr lang="fr-FR" dirty="0"/>
              <a:t>Speaker : </a:t>
            </a:r>
            <a:r>
              <a:rPr lang="fr-FR" dirty="0" err="1"/>
              <a:t>H.McCool</a:t>
            </a:r>
            <a:r>
              <a:rPr lang="fr-FR" dirty="0"/>
              <a:t> (VINCI)</a:t>
            </a:r>
          </a:p>
          <a:p>
            <a:r>
              <a:rPr lang="fr-FR" dirty="0"/>
              <a:t>2015: 177 </a:t>
            </a:r>
            <a:r>
              <a:rPr lang="fr-FR" dirty="0" err="1"/>
              <a:t>workers</a:t>
            </a:r>
            <a:r>
              <a:rPr lang="fr-FR" dirty="0"/>
              <a:t> </a:t>
            </a:r>
            <a:r>
              <a:rPr lang="fr-FR" dirty="0" err="1"/>
              <a:t>interviewed</a:t>
            </a:r>
            <a:r>
              <a:rPr lang="fr-FR" dirty="0"/>
              <a:t> (</a:t>
            </a:r>
            <a:r>
              <a:rPr lang="fr-FR" dirty="0" err="1"/>
              <a:t>after</a:t>
            </a:r>
            <a:r>
              <a:rPr lang="fr-FR" dirty="0"/>
              <a:t> </a:t>
            </a:r>
            <a:r>
              <a:rPr lang="fr-FR" dirty="0" err="1"/>
              <a:t>between</a:t>
            </a:r>
            <a:r>
              <a:rPr lang="fr-FR" dirty="0"/>
              <a:t> 1 and 8 </a:t>
            </a:r>
            <a:r>
              <a:rPr lang="fr-FR" dirty="0" err="1"/>
              <a:t>years</a:t>
            </a:r>
            <a:r>
              <a:rPr lang="fr-FR" dirty="0"/>
              <a:t> of </a:t>
            </a:r>
            <a:r>
              <a:rPr lang="fr-FR" dirty="0" err="1"/>
              <a:t>employment</a:t>
            </a:r>
            <a:r>
              <a:rPr lang="fr-FR" dirty="0"/>
              <a:t>)</a:t>
            </a:r>
          </a:p>
          <a:p>
            <a:r>
              <a:rPr lang="fr-FR" dirty="0"/>
              <a:t>2017: 538 </a:t>
            </a:r>
            <a:r>
              <a:rPr lang="fr-FR" dirty="0" err="1"/>
              <a:t>workers</a:t>
            </a:r>
            <a:r>
              <a:rPr lang="fr-FR" dirty="0"/>
              <a:t> </a:t>
            </a:r>
            <a:r>
              <a:rPr lang="fr-FR" dirty="0" err="1"/>
              <a:t>interviewed</a:t>
            </a:r>
            <a:r>
              <a:rPr lang="fr-FR" dirty="0"/>
              <a:t> (2 </a:t>
            </a:r>
            <a:r>
              <a:rPr lang="fr-FR" dirty="0" err="1"/>
              <a:t>years</a:t>
            </a:r>
            <a:r>
              <a:rPr lang="fr-FR" dirty="0"/>
              <a:t> </a:t>
            </a:r>
            <a:r>
              <a:rPr lang="fr-FR" dirty="0" err="1"/>
              <a:t>after</a:t>
            </a:r>
            <a:r>
              <a:rPr lang="fr-FR" dirty="0"/>
              <a:t> </a:t>
            </a:r>
            <a:r>
              <a:rPr lang="fr-FR" dirty="0" err="1"/>
              <a:t>recruitment</a:t>
            </a:r>
            <a:r>
              <a:rPr lang="fr-FR" dirty="0"/>
              <a:t>)</a:t>
            </a:r>
          </a:p>
        </p:txBody>
      </p:sp>
      <p:sp>
        <p:nvSpPr>
          <p:cNvPr id="4" name="Espace réservé du numéro de diapositive 3">
            <a:extLst>
              <a:ext uri="{FF2B5EF4-FFF2-40B4-BE49-F238E27FC236}">
                <a16:creationId xmlns:a16="http://schemas.microsoft.com/office/drawing/2014/main" id="{755E1CBA-7A1B-8F18-1B96-786DCE945A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C8B7E-255E-4BE5-AAC1-356485A37FD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363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4FE4D-1300-8A79-FC1F-7E914D0D1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3E049-7644-5595-0287-FC5B8423CF00}"/>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8154DAAD-E6BE-7F87-8D86-2256F33EA1D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04EC9661-9DAD-9006-1A50-1DE32211AC8F}"/>
              </a:ext>
            </a:extLst>
          </p:cNvPr>
          <p:cNvSpPr>
            <a:spLocks noGrp="1"/>
          </p:cNvSpPr>
          <p:nvPr>
            <p:ph type="sldNum" sz="quarter" idx="5"/>
          </p:nvPr>
        </p:nvSpPr>
        <p:spPr/>
        <p:txBody>
          <a:bodyPr/>
          <a:lstStyle/>
          <a:p>
            <a:fld id="{EAC95AF6-5E85-44E4-A4A5-326E337DB1C1}" type="slidenum">
              <a:rPr lang="en-CH" smtClean="0"/>
              <a:t>5</a:t>
            </a:fld>
            <a:endParaRPr lang="en-CH"/>
          </a:p>
        </p:txBody>
      </p:sp>
    </p:spTree>
    <p:extLst>
      <p:ext uri="{BB962C8B-B14F-4D97-AF65-F5344CB8AC3E}">
        <p14:creationId xmlns:p14="http://schemas.microsoft.com/office/powerpoint/2010/main" val="40629463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3863" y="1243013"/>
            <a:ext cx="5965825" cy="3355975"/>
          </a:xfrm>
        </p:spPr>
      </p:sp>
      <p:sp>
        <p:nvSpPr>
          <p:cNvPr id="3" name="Espace réservé des notes 2"/>
          <p:cNvSpPr>
            <a:spLocks noGrp="1"/>
          </p:cNvSpPr>
          <p:nvPr>
            <p:ph type="body" idx="1"/>
          </p:nvPr>
        </p:nvSpPr>
        <p:spPr/>
        <p:txBody>
          <a:bodyPr/>
          <a:lstStyle/>
          <a:p>
            <a:r>
              <a:rPr lang="fr-FR" dirty="0"/>
              <a:t>Speaker: </a:t>
            </a:r>
            <a:r>
              <a:rPr lang="fr-FR" dirty="0" err="1"/>
              <a:t>Niyama</a:t>
            </a:r>
            <a:r>
              <a:rPr lang="fr-FR" dirty="0"/>
              <a:t> Rai (ILO)</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C8B7E-255E-4BE5-AAC1-356485A37FD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1297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633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018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26F29-858C-FA56-9D55-346A11EDD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8A0C-305F-46ED-46C5-172B1C2BE613}"/>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9B572B24-8531-F041-3E0D-339A0B391240}"/>
              </a:ext>
            </a:extLst>
          </p:cNvPr>
          <p:cNvSpPr>
            <a:spLocks noGrp="1"/>
          </p:cNvSpPr>
          <p:nvPr>
            <p:ph type="body" idx="1"/>
          </p:nvPr>
        </p:nvSpPr>
        <p:spPr/>
        <p:txBody>
          <a:bodyPr/>
          <a:lstStyle/>
          <a:p>
            <a:r>
              <a:rPr lang="en-US" dirty="0"/>
              <a:t>Footnotes: </a:t>
            </a:r>
          </a:p>
          <a:p>
            <a:endParaRPr lang="en-US" dirty="0"/>
          </a:p>
          <a:p>
            <a:r>
              <a:rPr lang="en-US" baseline="30000" dirty="0"/>
              <a:t>1</a:t>
            </a:r>
            <a:r>
              <a:rPr lang="en-US" dirty="0"/>
              <a:t> After 2 years of working in Qatar</a:t>
            </a:r>
          </a:p>
          <a:p>
            <a:r>
              <a:rPr lang="en-US" baseline="30000" dirty="0"/>
              <a:t>2</a:t>
            </a:r>
            <a:r>
              <a:rPr lang="en-US" dirty="0"/>
              <a:t> After 1 ½ years of working in Qatar</a:t>
            </a:r>
          </a:p>
          <a:p>
            <a:endParaRPr lang="en-US" dirty="0"/>
          </a:p>
          <a:p>
            <a:r>
              <a:rPr lang="en-US" baseline="30000" dirty="0"/>
              <a:t>3</a:t>
            </a:r>
            <a:r>
              <a:rPr lang="en-US" baseline="0" dirty="0"/>
              <a:t> Within  the first 18 months of arrival </a:t>
            </a:r>
            <a:endParaRPr lang="en-US" dirty="0"/>
          </a:p>
          <a:p>
            <a:endParaRPr lang="en-GB" dirty="0"/>
          </a:p>
        </p:txBody>
      </p:sp>
      <p:sp>
        <p:nvSpPr>
          <p:cNvPr id="4" name="Slide Number Placeholder 3">
            <a:extLst>
              <a:ext uri="{FF2B5EF4-FFF2-40B4-BE49-F238E27FC236}">
                <a16:creationId xmlns:a16="http://schemas.microsoft.com/office/drawing/2014/main" id="{72941987-0460-0D92-39DF-2CB941AFD5D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8611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ED46A-4D09-6338-6823-42E20EF2CBE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99EAA2-A553-58A6-3CC1-83D1293FC7F6}"/>
              </a:ext>
            </a:extLst>
          </p:cNvPr>
          <p:cNvSpPr>
            <a:spLocks noGrp="1" noRot="1" noChangeAspect="1"/>
          </p:cNvSpPr>
          <p:nvPr>
            <p:ph type="sldImg"/>
          </p:nvPr>
        </p:nvSpPr>
        <p:spPr>
          <a:xfrm>
            <a:off x="423863" y="1243013"/>
            <a:ext cx="5965825" cy="3355975"/>
          </a:xfrm>
        </p:spPr>
      </p:sp>
      <p:sp>
        <p:nvSpPr>
          <p:cNvPr id="3" name="Espace réservé des notes 2">
            <a:extLst>
              <a:ext uri="{FF2B5EF4-FFF2-40B4-BE49-F238E27FC236}">
                <a16:creationId xmlns:a16="http://schemas.microsoft.com/office/drawing/2014/main" id="{1005EF3F-34BF-6300-4E3C-A19BBC8665B1}"/>
              </a:ext>
            </a:extLst>
          </p:cNvPr>
          <p:cNvSpPr>
            <a:spLocks noGrp="1"/>
          </p:cNvSpPr>
          <p:nvPr>
            <p:ph type="body" idx="1"/>
          </p:nvPr>
        </p:nvSpPr>
        <p:spPr/>
        <p:txBody>
          <a:bodyPr/>
          <a:lstStyle/>
          <a:p>
            <a:r>
              <a:rPr lang="fr-FR" dirty="0"/>
              <a:t>Speaker: Henriette </a:t>
            </a:r>
            <a:r>
              <a:rPr lang="fr-FR" dirty="0" err="1"/>
              <a:t>McCool</a:t>
            </a:r>
            <a:r>
              <a:rPr lang="fr-FR" dirty="0"/>
              <a:t> (VINCI)</a:t>
            </a:r>
          </a:p>
        </p:txBody>
      </p:sp>
      <p:sp>
        <p:nvSpPr>
          <p:cNvPr id="4" name="Espace réservé du numéro de diapositive 3">
            <a:extLst>
              <a:ext uri="{FF2B5EF4-FFF2-40B4-BE49-F238E27FC236}">
                <a16:creationId xmlns:a16="http://schemas.microsoft.com/office/drawing/2014/main" id="{6EAE09BF-913A-C9CA-CE00-74886C6CF7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C8B7E-255E-4BE5-AAC1-356485A37FD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7327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en-US" b="0" dirty="0"/>
              <a:t>NYU Stern report (2017)</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GCC = Gulf Cooperation Council (GCC) – Saudi Arabia, the United Arab Emirates (UAE), Qatar, Kuwait, Bahrain, and Oman</a:t>
            </a:r>
          </a:p>
          <a:p>
            <a:endParaRPr lang="en-US" dirty="0"/>
          </a:p>
          <a:p>
            <a:endParaRPr lang="en-US" dirty="0"/>
          </a:p>
          <a:p>
            <a:r>
              <a:rPr lang="en-US" b="1" dirty="0"/>
              <a:t>Reasons for recruitment cost inflation</a:t>
            </a:r>
          </a:p>
          <a:p>
            <a:r>
              <a:rPr lang="en-US" dirty="0"/>
              <a:t>- mark-ups at every transaction, incl. for medial screenings, skills testing, document processing etc. </a:t>
            </a:r>
          </a:p>
          <a:p>
            <a:endParaRPr lang="en-US" dirty="0"/>
          </a:p>
          <a:p>
            <a:r>
              <a:rPr lang="en-US" b="1" dirty="0"/>
              <a:t>Layers of formal and informal recruitment</a:t>
            </a:r>
          </a:p>
          <a:p>
            <a:pPr marL="171450" indent="-171450">
              <a:buFontTx/>
              <a:buChar char="-"/>
            </a:pPr>
            <a:r>
              <a:rPr lang="en-US" dirty="0"/>
              <a:t>Gulf-based agents – agents procure demand letters for laborers for South Asia-based recruiters, operate illegally or legally (e.g., for locating domestic workers) </a:t>
            </a:r>
          </a:p>
          <a:p>
            <a:pPr marL="171450" indent="-171450">
              <a:buFontTx/>
              <a:buChar char="-"/>
            </a:pPr>
            <a:r>
              <a:rPr lang="en-US" dirty="0"/>
              <a:t>South Asia-based urban recruiters – companies registered and authorized by their governments to process and facilitate migration (e.g., receive demand letters for workers from GCC-based firms or sometimes Gulf-based agents), coordinate a recruitment process to deliver the required workers.</a:t>
            </a:r>
          </a:p>
          <a:p>
            <a:pPr marL="171450" indent="-171450">
              <a:buFontTx/>
              <a:buChar char="-"/>
            </a:pPr>
            <a:r>
              <a:rPr lang="en-US" dirty="0"/>
              <a:t>Subagents in South Asia – mostly unregistered, independently operating individuals based in rural villages and district centers (e.g., with personal connections to pools of prospective migrants), identify and collect the required number of workers on behalf of larger recruitment agencies</a:t>
            </a:r>
          </a:p>
        </p:txBody>
      </p:sp>
      <p:sp>
        <p:nvSpPr>
          <p:cNvPr id="4" name="Header Placeholder 3"/>
          <p:cNvSpPr>
            <a:spLocks noGrp="1"/>
          </p:cNvSpPr>
          <p:nvPr>
            <p:ph type="hdr" sz="quarter"/>
          </p:nvPr>
        </p:nvSpPr>
        <p:spPr/>
        <p:txBody>
          <a:bodyPr/>
          <a:lstStyle/>
          <a:p>
            <a:pPr>
              <a:defRPr/>
            </a:pPr>
            <a:r>
              <a:rPr lang="en-US"/>
              <a:t>Human Rights in Agriculture - S230022 2021</a:t>
            </a:r>
            <a:endParaRPr lang="de-DE"/>
          </a:p>
        </p:txBody>
      </p:sp>
      <p:sp>
        <p:nvSpPr>
          <p:cNvPr id="5" name="Date Placeholder 4"/>
          <p:cNvSpPr>
            <a:spLocks noGrp="1"/>
          </p:cNvSpPr>
          <p:nvPr>
            <p:ph type="dt" idx="1"/>
          </p:nvPr>
        </p:nvSpPr>
        <p:spPr/>
        <p:txBody>
          <a:bodyPr/>
          <a:lstStyle/>
          <a:p>
            <a:pPr>
              <a:defRPr/>
            </a:pPr>
            <a:r>
              <a:rPr lang="de-DE"/>
              <a:t>02.11.2021</a:t>
            </a:r>
          </a:p>
        </p:txBody>
      </p:sp>
      <p:sp>
        <p:nvSpPr>
          <p:cNvPr id="6" name="Slide Number Placeholder 5"/>
          <p:cNvSpPr>
            <a:spLocks noGrp="1"/>
          </p:cNvSpPr>
          <p:nvPr>
            <p:ph type="sldNum" sz="quarter" idx="5"/>
          </p:nvPr>
        </p:nvSpPr>
        <p:spPr/>
        <p:txBody>
          <a:bodyPr/>
          <a:lstStyle/>
          <a:p>
            <a:pPr>
              <a:defRPr/>
            </a:pPr>
            <a:fld id="{D68342EF-F8DC-4D4B-BF9E-11A42EC56E9F}" type="slidenum">
              <a:rPr lang="de-DE" smtClean="0"/>
              <a:t>55</a:t>
            </a:fld>
            <a:endParaRPr lang="de-DE"/>
          </a:p>
        </p:txBody>
      </p:sp>
    </p:spTree>
    <p:extLst>
      <p:ext uri="{BB962C8B-B14F-4D97-AF65-F5344CB8AC3E}">
        <p14:creationId xmlns:p14="http://schemas.microsoft.com/office/powerpoint/2010/main" val="37350271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ED93-F6D2-32D0-8B6B-A3A008265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78D49-435C-C5A8-E01C-875ADE6AB674}"/>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9637CAE2-5074-3703-4D29-0CC981167F64}"/>
              </a:ext>
            </a:extLst>
          </p:cNvPr>
          <p:cNvSpPr>
            <a:spLocks noGrp="1"/>
          </p:cNvSpPr>
          <p:nvPr>
            <p:ph type="body" idx="1"/>
          </p:nvPr>
        </p:nvSpPr>
        <p:spPr/>
        <p:txBody>
          <a:bodyPr/>
          <a:lstStyle/>
          <a:p>
            <a:r>
              <a:rPr lang="en-US" dirty="0"/>
              <a:t>Common counter-argument: </a:t>
            </a:r>
          </a:p>
          <a:p>
            <a:pPr algn="l"/>
            <a:r>
              <a:rPr lang="fr-CH" dirty="0"/>
              <a:t>Is </a:t>
            </a:r>
            <a:r>
              <a:rPr lang="fr-CH" dirty="0" err="1"/>
              <a:t>it</a:t>
            </a:r>
            <a:r>
              <a:rPr lang="fr-CH" dirty="0"/>
              <a:t> </a:t>
            </a:r>
            <a:r>
              <a:rPr lang="fr-CH" dirty="0" err="1"/>
              <a:t>too</a:t>
            </a:r>
            <a:r>
              <a:rPr lang="fr-CH" dirty="0"/>
              <a:t> </a:t>
            </a:r>
            <a:r>
              <a:rPr lang="fr-CH" dirty="0" err="1"/>
              <a:t>expensive</a:t>
            </a:r>
            <a:r>
              <a:rPr lang="fr-CH" dirty="0"/>
              <a:t> for </a:t>
            </a:r>
            <a:r>
              <a:rPr lang="fr-CH" dirty="0" err="1"/>
              <a:t>companies</a:t>
            </a:r>
            <a:r>
              <a:rPr lang="fr-CH" dirty="0"/>
              <a:t> to </a:t>
            </a:r>
            <a:r>
              <a:rPr lang="fr-CH" dirty="0" err="1"/>
              <a:t>pay</a:t>
            </a:r>
            <a:r>
              <a:rPr lang="fr-CH" dirty="0"/>
              <a:t> for </a:t>
            </a:r>
            <a:r>
              <a:rPr lang="fr-CH" dirty="0" err="1"/>
              <a:t>recruitment</a:t>
            </a:r>
            <a:r>
              <a:rPr lang="fr-CH" dirty="0"/>
              <a:t>? No! Recruitment </a:t>
            </a:r>
            <a:r>
              <a:rPr lang="fr-CH" dirty="0" err="1"/>
              <a:t>fees</a:t>
            </a:r>
            <a:r>
              <a:rPr lang="fr-CH" dirty="0"/>
              <a:t> are </a:t>
            </a:r>
            <a:r>
              <a:rPr lang="fr-CH" dirty="0" err="1"/>
              <a:t>only</a:t>
            </a:r>
            <a:r>
              <a:rPr lang="fr-CH" dirty="0"/>
              <a:t> 1% of the total </a:t>
            </a:r>
            <a:r>
              <a:rPr lang="fr-CH" dirty="0" err="1"/>
              <a:t>project</a:t>
            </a:r>
            <a:r>
              <a:rPr lang="fr-CH" dirty="0"/>
              <a:t> </a:t>
            </a:r>
            <a:r>
              <a:rPr lang="fr-CH" dirty="0" err="1"/>
              <a:t>cost</a:t>
            </a:r>
            <a:r>
              <a:rPr lang="fr-CH" dirty="0"/>
              <a:t>.</a:t>
            </a:r>
            <a:endParaRPr lang="en-US" dirty="0"/>
          </a:p>
          <a:p>
            <a:pPr algn="l"/>
            <a:endParaRPr lang="en-US" dirty="0"/>
          </a:p>
          <a:p>
            <a:pPr marL="0" indent="0">
              <a:buNone/>
            </a:pPr>
            <a:r>
              <a:rPr lang="en-US" dirty="0"/>
              <a:t>Recruitment related costs include, e.g., document </a:t>
            </a:r>
            <a:r>
              <a:rPr lang="en-US" sz="1200" dirty="0"/>
              <a:t>processing fees, worker travel, and service fees to subagents. Companies should pay for the recruitment for all workers at all skill levels. </a:t>
            </a:r>
            <a:endParaRPr lang="en-US" dirty="0"/>
          </a:p>
          <a:p>
            <a:pPr marL="0" indent="0">
              <a:buNone/>
            </a:pPr>
            <a:endParaRPr lang="en-US" dirty="0"/>
          </a:p>
          <a:p>
            <a:r>
              <a:rPr lang="en-US" dirty="0"/>
              <a:t>----------------------------</a:t>
            </a:r>
          </a:p>
          <a:p>
            <a:endParaRPr lang="en-US" dirty="0"/>
          </a:p>
          <a:p>
            <a:r>
              <a:rPr lang="en-US" dirty="0"/>
              <a:t>NYU Stern report (2017): </a:t>
            </a:r>
          </a:p>
          <a:p>
            <a:endParaRPr lang="en-US" dirty="0"/>
          </a:p>
          <a:p>
            <a:r>
              <a:rPr lang="en-US" dirty="0"/>
              <a:t>Key findings: </a:t>
            </a:r>
          </a:p>
          <a:p>
            <a:pPr marL="228600" indent="-228600">
              <a:buAutoNum type="arabicPeriod"/>
            </a:pPr>
            <a:r>
              <a:rPr lang="en-US" dirty="0"/>
              <a:t>Low-wage workers pay for their own recruitment. </a:t>
            </a:r>
          </a:p>
          <a:p>
            <a:pPr marL="228600" indent="-228600">
              <a:buAutoNum type="arabicPeriod"/>
            </a:pPr>
            <a:r>
              <a:rPr lang="en-US" dirty="0"/>
              <a:t>Workers pay significantly in excess of the real cost of recruitment.</a:t>
            </a:r>
          </a:p>
          <a:p>
            <a:pPr marL="228600" indent="-228600">
              <a:buAutoNum type="arabicPeriod"/>
            </a:pPr>
            <a:r>
              <a:rPr lang="en-US" dirty="0"/>
              <a:t>Corporate representatives effectively sell visas to recruiters, in violation of GCC laws. </a:t>
            </a:r>
          </a:p>
          <a:p>
            <a:pPr marL="228600" indent="-228600">
              <a:buAutoNum type="arabicPeriod"/>
            </a:pPr>
            <a:r>
              <a:rPr lang="en-US" dirty="0"/>
              <a:t>Layers of agents facilitate migration while increasing costs.</a:t>
            </a:r>
          </a:p>
          <a:p>
            <a:pPr marL="228600" indent="-228600">
              <a:buAutoNum type="arabicPeriod"/>
            </a:pPr>
            <a:r>
              <a:rPr lang="en-US" dirty="0"/>
              <a:t>While subagents add to recruitment costs, they are essential to recruiting rural workers.</a:t>
            </a:r>
          </a:p>
          <a:p>
            <a:pPr marL="228600" indent="-228600">
              <a:buAutoNum type="arabicPeriod"/>
            </a:pPr>
            <a:r>
              <a:rPr lang="en-US" dirty="0"/>
              <a:t>Even small transactions present the opportunity to charge workers.</a:t>
            </a:r>
          </a:p>
          <a:p>
            <a:pPr marL="0" indent="0">
              <a:buNone/>
            </a:pPr>
            <a:endParaRPr lang="en-US" dirty="0"/>
          </a:p>
        </p:txBody>
      </p:sp>
      <p:sp>
        <p:nvSpPr>
          <p:cNvPr id="4" name="Header Placeholder 3">
            <a:extLst>
              <a:ext uri="{FF2B5EF4-FFF2-40B4-BE49-F238E27FC236}">
                <a16:creationId xmlns:a16="http://schemas.microsoft.com/office/drawing/2014/main" id="{50375B7B-62C1-5EF1-AD6C-934E447C8CF8}"/>
              </a:ext>
            </a:extLst>
          </p:cNvPr>
          <p:cNvSpPr>
            <a:spLocks noGrp="1"/>
          </p:cNvSpPr>
          <p:nvPr>
            <p:ph type="hdr" sz="quarter"/>
          </p:nvPr>
        </p:nvSpPr>
        <p:spPr/>
        <p:txBody>
          <a:bodyPr/>
          <a:lstStyle/>
          <a:p>
            <a:pPr>
              <a:defRPr/>
            </a:pPr>
            <a:r>
              <a:rPr lang="en-US"/>
              <a:t>Human Rights in Agriculture - S230022 2021</a:t>
            </a:r>
            <a:endParaRPr lang="de-DE"/>
          </a:p>
        </p:txBody>
      </p:sp>
      <p:sp>
        <p:nvSpPr>
          <p:cNvPr id="5" name="Date Placeholder 4">
            <a:extLst>
              <a:ext uri="{FF2B5EF4-FFF2-40B4-BE49-F238E27FC236}">
                <a16:creationId xmlns:a16="http://schemas.microsoft.com/office/drawing/2014/main" id="{3E691C38-45B3-261C-D1C6-C9F339E57611}"/>
              </a:ext>
            </a:extLst>
          </p:cNvPr>
          <p:cNvSpPr>
            <a:spLocks noGrp="1"/>
          </p:cNvSpPr>
          <p:nvPr>
            <p:ph type="dt" idx="1"/>
          </p:nvPr>
        </p:nvSpPr>
        <p:spPr/>
        <p:txBody>
          <a:bodyPr/>
          <a:lstStyle/>
          <a:p>
            <a:pPr>
              <a:defRPr/>
            </a:pPr>
            <a:r>
              <a:rPr lang="de-DE"/>
              <a:t>02.11.2021</a:t>
            </a:r>
          </a:p>
        </p:txBody>
      </p:sp>
      <p:sp>
        <p:nvSpPr>
          <p:cNvPr id="6" name="Slide Number Placeholder 5">
            <a:extLst>
              <a:ext uri="{FF2B5EF4-FFF2-40B4-BE49-F238E27FC236}">
                <a16:creationId xmlns:a16="http://schemas.microsoft.com/office/drawing/2014/main" id="{A92C5AAD-AA2E-9963-B57C-AD50468BC4B8}"/>
              </a:ext>
            </a:extLst>
          </p:cNvPr>
          <p:cNvSpPr>
            <a:spLocks noGrp="1"/>
          </p:cNvSpPr>
          <p:nvPr>
            <p:ph type="sldNum" sz="quarter" idx="5"/>
          </p:nvPr>
        </p:nvSpPr>
        <p:spPr/>
        <p:txBody>
          <a:bodyPr/>
          <a:lstStyle/>
          <a:p>
            <a:pPr>
              <a:defRPr/>
            </a:pPr>
            <a:fld id="{D68342EF-F8DC-4D4B-BF9E-11A42EC56E9F}" type="slidenum">
              <a:rPr lang="de-DE" smtClean="0"/>
              <a:t>56</a:t>
            </a:fld>
            <a:endParaRPr lang="de-DE"/>
          </a:p>
        </p:txBody>
      </p:sp>
    </p:spTree>
    <p:extLst>
      <p:ext uri="{BB962C8B-B14F-4D97-AF65-F5344CB8AC3E}">
        <p14:creationId xmlns:p14="http://schemas.microsoft.com/office/powerpoint/2010/main" val="2809967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75571-C5CE-FE14-CCF2-31DB60ED0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D36B1-B221-034F-9277-C7F7ECBD9065}"/>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37805DE2-7DBD-CE6D-B317-D8EAB7471AE1}"/>
              </a:ext>
            </a:extLst>
          </p:cNvPr>
          <p:cNvSpPr>
            <a:spLocks noGrp="1"/>
          </p:cNvSpPr>
          <p:nvPr>
            <p:ph type="body" idx="1"/>
          </p:nvPr>
        </p:nvSpPr>
        <p:spPr/>
        <p:txBody>
          <a:bodyPr/>
          <a:lstStyle/>
          <a:p>
            <a:pPr marL="0" indent="0">
              <a:buNone/>
            </a:pPr>
            <a:r>
              <a:rPr lang="en-US" dirty="0"/>
              <a:t>GCC = Gulf Cooperation Council (GCC) – Saudi Arabia, the United Arab Emirates (UAE), Qatar, Kuwait, Bahrain, and Oman</a:t>
            </a:r>
          </a:p>
          <a:p>
            <a:pPr marL="0" indent="0">
              <a:buNone/>
            </a:pPr>
            <a:endParaRPr lang="en-US" dirty="0"/>
          </a:p>
          <a:p>
            <a:r>
              <a:rPr lang="en-US" dirty="0"/>
              <a:t>----------------------------</a:t>
            </a:r>
          </a:p>
          <a:p>
            <a:endParaRPr lang="en-US" dirty="0"/>
          </a:p>
          <a:p>
            <a:r>
              <a:rPr lang="en-US" dirty="0"/>
              <a:t>NYU Stern report (2017): </a:t>
            </a:r>
          </a:p>
          <a:p>
            <a:endParaRPr lang="en-US" dirty="0"/>
          </a:p>
          <a:p>
            <a:r>
              <a:rPr lang="en-US" dirty="0"/>
              <a:t>Key findings: </a:t>
            </a:r>
          </a:p>
          <a:p>
            <a:pPr marL="228600" indent="-228600">
              <a:buAutoNum type="arabicPeriod"/>
            </a:pPr>
            <a:r>
              <a:rPr lang="en-US" dirty="0"/>
              <a:t>Low-wage workers pay for their own recruitment. </a:t>
            </a:r>
          </a:p>
          <a:p>
            <a:pPr marL="228600" indent="-228600">
              <a:buAutoNum type="arabicPeriod"/>
            </a:pPr>
            <a:r>
              <a:rPr lang="en-US" dirty="0"/>
              <a:t>Workers pay significantly in excess of the real cost of recruitment.</a:t>
            </a:r>
          </a:p>
          <a:p>
            <a:pPr marL="228600" indent="-228600">
              <a:buAutoNum type="arabicPeriod"/>
            </a:pPr>
            <a:r>
              <a:rPr lang="en-US" dirty="0"/>
              <a:t>Corporate representatives effectively sell visas to recruiters, in violation of GCC laws. </a:t>
            </a:r>
          </a:p>
          <a:p>
            <a:pPr marL="228600" indent="-228600">
              <a:buAutoNum type="arabicPeriod"/>
            </a:pPr>
            <a:r>
              <a:rPr lang="en-US" dirty="0"/>
              <a:t>Layers of agents facilitate migration while increasing costs.</a:t>
            </a:r>
          </a:p>
          <a:p>
            <a:pPr marL="228600" indent="-228600">
              <a:buAutoNum type="arabicPeriod"/>
            </a:pPr>
            <a:r>
              <a:rPr lang="en-US" dirty="0"/>
              <a:t>While subagents add to recruitment costs, they are essential to recruiting rural workers.</a:t>
            </a:r>
          </a:p>
          <a:p>
            <a:pPr marL="228600" indent="-228600">
              <a:buAutoNum type="arabicPeriod"/>
            </a:pPr>
            <a:r>
              <a:rPr lang="en-US" dirty="0"/>
              <a:t>Even small transactions present the opportunity to charge workers.</a:t>
            </a:r>
          </a:p>
          <a:p>
            <a:pPr marL="0" indent="0">
              <a:buNone/>
            </a:pPr>
            <a:endParaRPr lang="en-US" dirty="0"/>
          </a:p>
        </p:txBody>
      </p:sp>
      <p:sp>
        <p:nvSpPr>
          <p:cNvPr id="4" name="Header Placeholder 3">
            <a:extLst>
              <a:ext uri="{FF2B5EF4-FFF2-40B4-BE49-F238E27FC236}">
                <a16:creationId xmlns:a16="http://schemas.microsoft.com/office/drawing/2014/main" id="{AA550988-E941-6D84-4874-AC3B98189B31}"/>
              </a:ext>
            </a:extLst>
          </p:cNvPr>
          <p:cNvSpPr>
            <a:spLocks noGrp="1"/>
          </p:cNvSpPr>
          <p:nvPr>
            <p:ph type="hdr" sz="quarter"/>
          </p:nvPr>
        </p:nvSpPr>
        <p:spPr/>
        <p:txBody>
          <a:bodyPr/>
          <a:lstStyle/>
          <a:p>
            <a:pPr>
              <a:defRPr/>
            </a:pPr>
            <a:r>
              <a:rPr lang="en-US"/>
              <a:t>Human Rights in Agriculture - S230022 2021</a:t>
            </a:r>
            <a:endParaRPr lang="de-DE"/>
          </a:p>
        </p:txBody>
      </p:sp>
      <p:sp>
        <p:nvSpPr>
          <p:cNvPr id="5" name="Date Placeholder 4">
            <a:extLst>
              <a:ext uri="{FF2B5EF4-FFF2-40B4-BE49-F238E27FC236}">
                <a16:creationId xmlns:a16="http://schemas.microsoft.com/office/drawing/2014/main" id="{2BCA0A78-70F9-4E65-3E3C-67BF22C97E09}"/>
              </a:ext>
            </a:extLst>
          </p:cNvPr>
          <p:cNvSpPr>
            <a:spLocks noGrp="1"/>
          </p:cNvSpPr>
          <p:nvPr>
            <p:ph type="dt" idx="1"/>
          </p:nvPr>
        </p:nvSpPr>
        <p:spPr/>
        <p:txBody>
          <a:bodyPr/>
          <a:lstStyle/>
          <a:p>
            <a:pPr>
              <a:defRPr/>
            </a:pPr>
            <a:r>
              <a:rPr lang="de-DE"/>
              <a:t>02.11.2021</a:t>
            </a:r>
          </a:p>
        </p:txBody>
      </p:sp>
      <p:sp>
        <p:nvSpPr>
          <p:cNvPr id="6" name="Slide Number Placeholder 5">
            <a:extLst>
              <a:ext uri="{FF2B5EF4-FFF2-40B4-BE49-F238E27FC236}">
                <a16:creationId xmlns:a16="http://schemas.microsoft.com/office/drawing/2014/main" id="{C58BFD80-DC1B-2711-83B9-66840C5DEC86}"/>
              </a:ext>
            </a:extLst>
          </p:cNvPr>
          <p:cNvSpPr>
            <a:spLocks noGrp="1"/>
          </p:cNvSpPr>
          <p:nvPr>
            <p:ph type="sldNum" sz="quarter" idx="5"/>
          </p:nvPr>
        </p:nvSpPr>
        <p:spPr/>
        <p:txBody>
          <a:bodyPr/>
          <a:lstStyle/>
          <a:p>
            <a:pPr>
              <a:defRPr/>
            </a:pPr>
            <a:fld id="{D68342EF-F8DC-4D4B-BF9E-11A42EC56E9F}" type="slidenum">
              <a:rPr lang="de-DE" smtClean="0"/>
              <a:t>57</a:t>
            </a:fld>
            <a:endParaRPr lang="de-DE"/>
          </a:p>
        </p:txBody>
      </p:sp>
    </p:spTree>
    <p:extLst>
      <p:ext uri="{BB962C8B-B14F-4D97-AF65-F5344CB8AC3E}">
        <p14:creationId xmlns:p14="http://schemas.microsoft.com/office/powerpoint/2010/main" val="13535838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BD0E2-564A-DA11-2668-2BD3EDDFD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94012-0843-DD82-C971-1A7AB5F7ACAA}"/>
              </a:ext>
            </a:extLst>
          </p:cNvPr>
          <p:cNvSpPr>
            <a:spLocks noGrp="1" noRot="1" noChangeAspect="1"/>
          </p:cNvSpPr>
          <p:nvPr>
            <p:ph type="sldImg"/>
          </p:nvPr>
        </p:nvSpPr>
        <p:spPr>
          <a:xfrm>
            <a:off x="423863" y="1243013"/>
            <a:ext cx="5965825" cy="3355975"/>
          </a:xfrm>
        </p:spPr>
      </p:sp>
      <p:sp>
        <p:nvSpPr>
          <p:cNvPr id="3" name="Notes Placeholder 2">
            <a:extLst>
              <a:ext uri="{FF2B5EF4-FFF2-40B4-BE49-F238E27FC236}">
                <a16:creationId xmlns:a16="http://schemas.microsoft.com/office/drawing/2014/main" id="{56381200-E062-DC1C-5A6E-DBB7783BCC52}"/>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9BE90C65-64AF-5EE2-DBB6-39D51551F657}"/>
              </a:ext>
            </a:extLst>
          </p:cNvPr>
          <p:cNvSpPr>
            <a:spLocks noGrp="1"/>
          </p:cNvSpPr>
          <p:nvPr>
            <p:ph type="sldNum" sz="quarter" idx="5"/>
          </p:nvPr>
        </p:nvSpPr>
        <p:spPr/>
        <p:txBody>
          <a:bodyPr/>
          <a:lstStyle/>
          <a:p>
            <a:fld id="{EAC95AF6-5E85-44E4-A4A5-326E337DB1C1}" type="slidenum">
              <a:rPr lang="en-CH" smtClean="0"/>
              <a:t>58</a:t>
            </a:fld>
            <a:endParaRPr lang="en-CH"/>
          </a:p>
        </p:txBody>
      </p:sp>
    </p:spTree>
    <p:extLst>
      <p:ext uri="{BB962C8B-B14F-4D97-AF65-F5344CB8AC3E}">
        <p14:creationId xmlns:p14="http://schemas.microsoft.com/office/powerpoint/2010/main" val="162821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en-GB" noProof="0" dirty="0"/>
              <a:t>What does migration mean to you? Does anyone here consider themselves a migrant?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person who moves from one place to another, especially in order to find work or better living conditions.</a:t>
            </a:r>
            <a:endParaRPr lang="en-GB" noProof="0" dirty="0"/>
          </a:p>
          <a:p>
            <a:pPr marL="171450" indent="-171450">
              <a:buFont typeface="Arial" panose="020B0604020202020204" pitchFamily="34" charset="0"/>
              <a:buChar char="•"/>
            </a:pPr>
            <a:r>
              <a:rPr lang="en-GB" noProof="0" dirty="0"/>
              <a:t>Cross-border migration and internal migration </a:t>
            </a:r>
          </a:p>
          <a:p>
            <a:pPr marL="171450" indent="-171450">
              <a:buFont typeface="Arial" panose="020B0604020202020204" pitchFamily="34" charset="0"/>
              <a:buChar char="•"/>
            </a:pPr>
            <a:r>
              <a:rPr lang="en-GB" noProof="0" dirty="0"/>
              <a:t>Educational migration (in search of better / high quality / more well-suited educational opportunities) </a:t>
            </a:r>
          </a:p>
          <a:p>
            <a:pPr marL="171450" indent="-171450">
              <a:buFont typeface="Arial" panose="020B0604020202020204" pitchFamily="34" charset="0"/>
              <a:buChar char="•"/>
            </a:pPr>
            <a:r>
              <a:rPr lang="en-GB" noProof="0" dirty="0"/>
              <a:t>Ancestral migration </a:t>
            </a:r>
          </a:p>
          <a:p>
            <a:pPr marL="0" indent="0">
              <a:buFont typeface="Arial" panose="020B0604020202020204" pitchFamily="34" charset="0"/>
              <a:buNone/>
            </a:pPr>
            <a:endParaRPr lang="en-GB" noProof="0" dirty="0"/>
          </a:p>
          <a:p>
            <a:pPr marL="0" indent="0">
              <a:buFont typeface="Arial" panose="020B0604020202020204" pitchFamily="34" charset="0"/>
              <a:buNone/>
            </a:pPr>
            <a:r>
              <a:rPr lang="en-GB" noProof="0" dirty="0"/>
              <a:t>What is labour migration?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Movement of persons from one state to another, or within their own country of residence, for the purpose of employment.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Due to globalised economy &gt; workers are increasingly looking for job opportunities beyond their home country &gt; in search of decent work &gt; and better livelihoods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Many workers migrate internally in search of decent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noProof="0" dirty="0"/>
              <a:t>Low-paid (</a:t>
            </a:r>
            <a:r>
              <a:rPr lang="en-GB" sz="1200" b="0" i="0" kern="1200" dirty="0">
                <a:solidFill>
                  <a:schemeClr val="tx1"/>
                </a:solidFill>
                <a:effectLst/>
                <a:latin typeface="+mn-lt"/>
                <a:ea typeface="+mn-ea"/>
                <a:cs typeface="+mn-cs"/>
              </a:rPr>
              <a:t>Unskilled </a:t>
            </a:r>
            <a:r>
              <a:rPr lang="en-GB" sz="1200" b="0" i="0" kern="1200" dirty="0" err="1">
                <a:solidFill>
                  <a:schemeClr val="tx1"/>
                </a:solidFill>
                <a:effectLst/>
                <a:latin typeface="+mn-lt"/>
                <a:ea typeface="+mn-ea"/>
                <a:cs typeface="+mn-cs"/>
              </a:rPr>
              <a:t>labor</a:t>
            </a:r>
            <a:r>
              <a:rPr lang="en-GB" sz="1200" b="0" i="0" kern="1200" dirty="0">
                <a:solidFill>
                  <a:schemeClr val="tx1"/>
                </a:solidFill>
                <a:effectLst/>
                <a:latin typeface="+mn-lt"/>
                <a:ea typeface="+mn-ea"/>
                <a:cs typeface="+mn-cs"/>
              </a:rPr>
              <a:t> is a workforce segment associated with a limited skill set or minimal </a:t>
            </a:r>
            <a:r>
              <a:rPr lang="en-GB" sz="1200" b="0" i="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economic value</a:t>
            </a:r>
            <a:r>
              <a:rPr lang="en-GB" sz="1200" b="0" i="0" u="none"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for the work performed)</a:t>
            </a:r>
            <a:r>
              <a:rPr lang="en-GB" b="1" noProof="0" dirty="0"/>
              <a:t> VS high-skilled workers (</a:t>
            </a:r>
            <a:r>
              <a:rPr lang="en-GB" sz="1200" b="0" i="0" kern="1200" dirty="0">
                <a:solidFill>
                  <a:schemeClr val="tx1"/>
                </a:solidFill>
                <a:effectLst/>
                <a:latin typeface="+mn-lt"/>
                <a:ea typeface="+mn-ea"/>
                <a:cs typeface="+mn-cs"/>
              </a:rPr>
              <a:t>highly trained, educated, or experienced segments of the workforce that can complete more complex mental or physical tasks on the job gained through education / training) </a:t>
            </a:r>
            <a:endParaRPr lang="en-GB" b="1" noProof="0" dirty="0"/>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6</a:t>
            </a:fld>
            <a:endParaRPr lang="en-CH"/>
          </a:p>
        </p:txBody>
      </p:sp>
    </p:spTree>
    <p:extLst>
      <p:ext uri="{BB962C8B-B14F-4D97-AF65-F5344CB8AC3E}">
        <p14:creationId xmlns:p14="http://schemas.microsoft.com/office/powerpoint/2010/main" val="199798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3863" y="1243013"/>
            <a:ext cx="5965825" cy="3355975"/>
          </a:xfrm>
        </p:spPr>
      </p:sp>
      <p:sp>
        <p:nvSpPr>
          <p:cNvPr id="3" name="Espace réservé des notes 2"/>
          <p:cNvSpPr>
            <a:spLocks noGrp="1"/>
          </p:cNvSpPr>
          <p:nvPr>
            <p:ph type="body" idx="1"/>
          </p:nvPr>
        </p:nvSpPr>
        <p:spPr/>
        <p:txBody>
          <a:bodyPr/>
          <a:lstStyle/>
          <a:p>
            <a:r>
              <a:rPr lang="en-GB" b="1" noProof="0" dirty="0">
                <a:solidFill>
                  <a:schemeClr val="tx1"/>
                </a:solidFill>
              </a:rPr>
              <a:t>How labour migration, recruitment and business operations connect</a:t>
            </a:r>
            <a:br>
              <a:rPr lang="en-GB" b="1" noProof="0" dirty="0">
                <a:solidFill>
                  <a:schemeClr val="tx1"/>
                </a:solidFill>
              </a:rPr>
            </a:br>
            <a:endParaRPr lang="en-GB" noProof="0" dirty="0">
              <a:solidFill>
                <a:schemeClr val="tx1"/>
              </a:solidFill>
            </a:endParaRPr>
          </a:p>
          <a:p>
            <a:r>
              <a:rPr lang="en-GB" noProof="0" dirty="0">
                <a:solidFill>
                  <a:schemeClr val="tx1"/>
                </a:solidFill>
              </a:rPr>
              <a:t>Why is unfair recruitment and the impact it has on migrant workers important for business students to understand?</a:t>
            </a:r>
          </a:p>
          <a:p>
            <a:pPr marL="171450" indent="-171450">
              <a:buFont typeface="Arial" panose="020B0604020202020204" pitchFamily="34" charset="0"/>
              <a:buChar char="•"/>
            </a:pPr>
            <a:r>
              <a:rPr lang="en-GB" noProof="0" dirty="0">
                <a:solidFill>
                  <a:schemeClr val="tx1"/>
                </a:solidFill>
              </a:rPr>
              <a:t>Migrant workers as a particularly vulnerable group. Informal recruiters put migrants at a heightened risk for severe human rights violations such as forced </a:t>
            </a:r>
            <a:r>
              <a:rPr lang="en-GB" noProof="0" dirty="0" err="1">
                <a:solidFill>
                  <a:schemeClr val="tx1"/>
                </a:solidFill>
              </a:rPr>
              <a:t>labor</a:t>
            </a:r>
            <a:r>
              <a:rPr lang="en-GB" noProof="0" dirty="0">
                <a:solidFill>
                  <a:schemeClr val="tx1"/>
                </a:solidFill>
              </a:rPr>
              <a:t>. </a:t>
            </a:r>
          </a:p>
          <a:p>
            <a:pPr marL="171450" indent="-171450">
              <a:buFont typeface="Arial" panose="020B0604020202020204" pitchFamily="34" charset="0"/>
              <a:buChar char="•"/>
            </a:pPr>
            <a:r>
              <a:rPr lang="en-GB" noProof="0" dirty="0">
                <a:solidFill>
                  <a:schemeClr val="tx1"/>
                </a:solidFill>
              </a:rPr>
              <a:t>Thus: the topic is within the interest of companies – socially and legally – to contribute to addressing the drivers in their supply chain. </a:t>
            </a:r>
          </a:p>
          <a:p>
            <a:pPr marL="0" indent="0">
              <a:buFont typeface="Arial" panose="020B0604020202020204" pitchFamily="34" charset="0"/>
              <a:buNone/>
            </a:pPr>
            <a:endParaRPr lang="en-GB" noProof="0" dirty="0">
              <a:solidFill>
                <a:schemeClr val="tx1"/>
              </a:solidFill>
            </a:endParaRPr>
          </a:p>
          <a:p>
            <a:pPr marL="0" indent="0">
              <a:buFont typeface="Arial" panose="020B0604020202020204" pitchFamily="34" charset="0"/>
              <a:buNone/>
            </a:pPr>
            <a:r>
              <a:rPr lang="en-GB" noProof="0" dirty="0">
                <a:solidFill>
                  <a:schemeClr val="tx1"/>
                </a:solidFill>
              </a:rPr>
              <a:t>Example – On the picture: 2022 Football World Cup in Qatar. </a:t>
            </a:r>
          </a:p>
          <a:p>
            <a:pPr marL="171450" lvl="0" indent="-171450">
              <a:buFont typeface="Arial" panose="020B0604020202020204" pitchFamily="34" charset="0"/>
              <a:buChar char="•"/>
            </a:pPr>
            <a:r>
              <a:rPr lang="en-GB" noProof="0" dirty="0">
                <a:solidFill>
                  <a:schemeClr val="tx1"/>
                </a:solidFill>
              </a:rPr>
              <a:t>Background: Qatar’s migrant population &gt; making up approximately </a:t>
            </a:r>
            <a:r>
              <a:rPr lang="en-GB" b="1" noProof="0" dirty="0">
                <a:solidFill>
                  <a:schemeClr val="tx1"/>
                </a:solidFill>
              </a:rPr>
              <a:t>95% of its labour force </a:t>
            </a:r>
            <a:r>
              <a:rPr lang="en-GB" noProof="0" dirty="0">
                <a:solidFill>
                  <a:schemeClr val="tx1"/>
                </a:solidFill>
              </a:rPr>
              <a:t>(mostly from South-Asia)</a:t>
            </a:r>
          </a:p>
          <a:p>
            <a:pPr marL="171450" lvl="0" indent="-171450">
              <a:buFont typeface="Arial" panose="020B0604020202020204" pitchFamily="34" charset="0"/>
              <a:buChar char="•"/>
            </a:pPr>
            <a:r>
              <a:rPr lang="en-GB" sz="1200" b="0" i="0" kern="1200" dirty="0">
                <a:solidFill>
                  <a:schemeClr val="tx1"/>
                </a:solidFill>
                <a:effectLst/>
                <a:latin typeface="+mn-lt"/>
                <a:ea typeface="+mn-ea"/>
                <a:cs typeface="+mn-cs"/>
              </a:rPr>
              <a:t>Preparations for the World Cup: </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Qatari government: </a:t>
            </a:r>
            <a:r>
              <a:rPr lang="en-GB" sz="1200" b="0" i="0" u="sng" strike="noStrik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reportedly spent </a:t>
            </a:r>
            <a:r>
              <a:rPr lang="en-GB" sz="1200" b="1" i="0" u="sng"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$300 billion</a:t>
            </a:r>
            <a:r>
              <a:rPr lang="en-GB" sz="1200" b="1" i="0" u="sng"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transforming its capital city Doha with state-of-the-art stadiums, facilities, and hotels </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For </a:t>
            </a:r>
            <a:r>
              <a:rPr lang="en-GB" sz="1200" b="1" i="0" kern="1200" dirty="0">
                <a:solidFill>
                  <a:schemeClr val="tx1"/>
                </a:solidFill>
                <a:effectLst/>
                <a:latin typeface="+mn-lt"/>
                <a:ea typeface="+mn-ea"/>
                <a:cs typeface="+mn-cs"/>
              </a:rPr>
              <a:t>12 years</a:t>
            </a:r>
            <a:r>
              <a:rPr lang="en-GB" sz="1200" b="0" i="0" kern="1200" dirty="0">
                <a:solidFill>
                  <a:schemeClr val="tx1"/>
                </a:solidFill>
                <a:effectLst/>
                <a:latin typeface="+mn-lt"/>
                <a:ea typeface="+mn-ea"/>
                <a:cs typeface="+mn-cs"/>
              </a:rPr>
              <a:t>: nearly </a:t>
            </a:r>
            <a:r>
              <a:rPr lang="en-GB" sz="1200" b="0" i="0" u="none" strike="noStrike" kern="1200" dirty="0">
                <a:solidFill>
                  <a:srgbClr val="0563C1"/>
                </a:solidFill>
                <a:effectLst/>
                <a:latin typeface="+mn-lt"/>
                <a:ea typeface="+mn-ea"/>
                <a:cs typeface="+mn-cs"/>
                <a:hlinkClick r:id="rId4">
                  <a:extLst>
                    <a:ext uri="{A12FA001-AC4F-418D-AE19-62706E023703}">
                      <ahyp:hlinkClr xmlns:ahyp="http://schemas.microsoft.com/office/drawing/2018/hyperlinkcolor" val="tx"/>
                    </a:ext>
                  </a:extLst>
                </a:hlinkClick>
              </a:rPr>
              <a:t>millions </a:t>
            </a:r>
            <a:r>
              <a:rPr lang="en-GB" sz="1200" b="0" i="0" u="none" strike="noStrik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of migrant workers</a:t>
            </a:r>
            <a:r>
              <a:rPr lang="en-GB" sz="1200" b="0" i="0" kern="1200" dirty="0">
                <a:solidFill>
                  <a:schemeClr val="tx1"/>
                </a:solidFill>
                <a:effectLst/>
                <a:latin typeface="+mn-lt"/>
                <a:ea typeface="+mn-ea"/>
                <a:cs typeface="+mn-cs"/>
              </a:rPr>
              <a:t> in construction etc. </a:t>
            </a:r>
            <a:endParaRPr lang="en-GB" noProof="0" dirty="0">
              <a:solidFill>
                <a:schemeClr val="tx1"/>
              </a:solidFill>
            </a:endParaRPr>
          </a:p>
          <a:p>
            <a:pPr marL="171450" lvl="0" indent="-171450">
              <a:buFont typeface="Arial" panose="020B0604020202020204" pitchFamily="34" charset="0"/>
              <a:buChar char="•"/>
            </a:pPr>
            <a:r>
              <a:rPr lang="en-GB" sz="1200" b="0" i="0" kern="1200" dirty="0">
                <a:solidFill>
                  <a:schemeClr val="tx1"/>
                </a:solidFill>
                <a:effectLst/>
                <a:latin typeface="+mn-lt"/>
                <a:ea typeface="+mn-ea"/>
                <a:cs typeface="+mn-cs"/>
              </a:rPr>
              <a:t>Human rights accusations </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Government: widespread mistreatment of migrant workers, </a:t>
            </a:r>
            <a:r>
              <a:rPr lang="en-GB" sz="1200" b="1" i="0" kern="1200" dirty="0">
                <a:solidFill>
                  <a:schemeClr val="tx1"/>
                </a:solidFill>
                <a:effectLst/>
                <a:latin typeface="+mn-lt"/>
                <a:ea typeface="+mn-ea"/>
                <a:cs typeface="+mn-cs"/>
              </a:rPr>
              <a:t>downplaying work-related deaths</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Human / </a:t>
            </a:r>
            <a:r>
              <a:rPr lang="en-GB" sz="1200" b="0" i="0" kern="1200" dirty="0" err="1">
                <a:solidFill>
                  <a:schemeClr val="tx1"/>
                </a:solidFill>
                <a:effectLst/>
                <a:latin typeface="+mn-lt"/>
                <a:ea typeface="+mn-ea"/>
                <a:cs typeface="+mn-cs"/>
              </a:rPr>
              <a:t>labor</a:t>
            </a:r>
            <a:r>
              <a:rPr lang="en-GB" sz="1200" b="0" i="0" kern="1200" dirty="0">
                <a:solidFill>
                  <a:schemeClr val="tx1"/>
                </a:solidFill>
                <a:effectLst/>
                <a:latin typeface="+mn-lt"/>
                <a:ea typeface="+mn-ea"/>
                <a:cs typeface="+mn-cs"/>
              </a:rPr>
              <a:t> rights violations: long hours, dangerous environments, prolonged heat exposure, housed in </a:t>
            </a:r>
            <a:r>
              <a:rPr lang="en-GB" sz="1200" b="0" i="0" kern="1200" dirty="0" err="1">
                <a:solidFill>
                  <a:schemeClr val="tx1"/>
                </a:solidFill>
                <a:effectLst/>
                <a:latin typeface="+mn-lt"/>
                <a:ea typeface="+mn-ea"/>
                <a:cs typeface="+mn-cs"/>
              </a:rPr>
              <a:t>appaling</a:t>
            </a:r>
            <a:r>
              <a:rPr lang="en-GB" sz="1200" b="0" i="0" kern="1200" dirty="0">
                <a:solidFill>
                  <a:schemeClr val="tx1"/>
                </a:solidFill>
                <a:effectLst/>
                <a:latin typeface="+mn-lt"/>
                <a:ea typeface="+mn-ea"/>
                <a:cs typeface="+mn-cs"/>
              </a:rPr>
              <a:t> conditions, denied medical care, malnutrition</a:t>
            </a:r>
          </a:p>
          <a:p>
            <a:pPr marL="628650" marR="0" lvl="1"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Recruitment fees: workers then have to maintain their positions (even in cases of abusive employers) to avoid debt / having to buy themselves out of their contract</a:t>
            </a:r>
          </a:p>
          <a:p>
            <a:pPr marL="171450" lvl="0" indent="-171450">
              <a:buFont typeface="Arial" panose="020B0604020202020204" pitchFamily="34" charset="0"/>
              <a:buChar char="•"/>
            </a:pPr>
            <a:r>
              <a:rPr lang="en-GB" sz="1200" b="0" i="1" kern="1200" noProof="0" dirty="0">
                <a:solidFill>
                  <a:schemeClr val="tx1"/>
                </a:solidFill>
                <a:effectLst/>
                <a:latin typeface="+mn-lt"/>
                <a:ea typeface="+mn-ea"/>
                <a:cs typeface="+mn-cs"/>
              </a:rPr>
              <a:t>Kafala system (sponsorship system, elements of modern slavery, workers’ employment and visa linked to their employers</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International attention on Qatar due to the World Cup did trigger </a:t>
            </a:r>
            <a:r>
              <a:rPr lang="en-GB" sz="1200" b="0" i="0" u="none" strike="noStrik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policy changes</a:t>
            </a:r>
            <a:r>
              <a:rPr lang="en-GB" sz="1200" b="0" i="0" kern="1200" dirty="0">
                <a:solidFill>
                  <a:schemeClr val="tx1"/>
                </a:solidFill>
                <a:effectLst/>
                <a:latin typeface="+mn-lt"/>
                <a:ea typeface="+mn-ea"/>
                <a:cs typeface="+mn-cs"/>
              </a:rPr>
              <a:t> in the last several years, but new </a:t>
            </a:r>
            <a:r>
              <a:rPr lang="en-GB" sz="1200" b="0" i="0" kern="1200" dirty="0" err="1">
                <a:solidFill>
                  <a:schemeClr val="tx1"/>
                </a:solidFill>
                <a:effectLst/>
                <a:latin typeface="+mn-lt"/>
                <a:ea typeface="+mn-ea"/>
                <a:cs typeface="+mn-cs"/>
              </a:rPr>
              <a:t>labor</a:t>
            </a:r>
            <a:r>
              <a:rPr lang="en-GB" sz="1200" b="0" i="0" kern="1200" dirty="0">
                <a:solidFill>
                  <a:schemeClr val="tx1"/>
                </a:solidFill>
                <a:effectLst/>
                <a:latin typeface="+mn-lt"/>
                <a:ea typeface="+mn-ea"/>
                <a:cs typeface="+mn-cs"/>
              </a:rPr>
              <a:t> laws don’t do enough to protect workers and their families. </a:t>
            </a:r>
          </a:p>
          <a:p>
            <a:pPr marL="0" lvl="0" indent="0">
              <a:buFont typeface="Arial" panose="020B0604020202020204" pitchFamily="34" charset="0"/>
              <a:buNone/>
            </a:pPr>
            <a:endParaRPr lang="en-GB" sz="1200" b="0" i="0" u="none" kern="1200" noProof="0" dirty="0">
              <a:solidFill>
                <a:schemeClr val="tx1"/>
              </a:solidFill>
              <a:effectLst/>
              <a:latin typeface="+mn-lt"/>
              <a:ea typeface="+mn-ea"/>
              <a:cs typeface="+mn-cs"/>
            </a:endParaRPr>
          </a:p>
          <a:p>
            <a:pPr marL="0" lvl="0" indent="0">
              <a:buFont typeface="Arial" panose="020B0604020202020204" pitchFamily="34" charset="0"/>
              <a:buNone/>
            </a:pPr>
            <a:r>
              <a:rPr lang="en-GB" sz="1200" b="0" i="0" u="none" kern="1200" noProof="0" dirty="0">
                <a:solidFill>
                  <a:schemeClr val="tx1"/>
                </a:solidFill>
                <a:effectLst/>
                <a:latin typeface="+mn-lt"/>
                <a:ea typeface="+mn-ea"/>
                <a:cs typeface="+mn-cs"/>
              </a:rPr>
              <a:t>----------------------------</a:t>
            </a:r>
          </a:p>
          <a:p>
            <a:pPr marL="0" lvl="0" indent="0">
              <a:buFont typeface="Arial" panose="020B0604020202020204" pitchFamily="34" charset="0"/>
              <a:buNone/>
            </a:pPr>
            <a:endParaRPr lang="en-GB" sz="1200" b="0" i="0" u="none" kern="1200" noProof="0" dirty="0">
              <a:solidFill>
                <a:schemeClr val="tx1"/>
              </a:solidFill>
              <a:effectLst/>
              <a:latin typeface="+mn-lt"/>
              <a:ea typeface="+mn-ea"/>
              <a:cs typeface="+mn-cs"/>
            </a:endParaRPr>
          </a:p>
          <a:p>
            <a:pPr marL="0" lvl="0" indent="0">
              <a:buFont typeface="Arial" panose="020B0604020202020204" pitchFamily="34" charset="0"/>
              <a:buNone/>
            </a:pPr>
            <a:r>
              <a:rPr lang="en-GB" sz="1200" b="0" i="0" u="none" kern="1200" noProof="0" dirty="0">
                <a:solidFill>
                  <a:schemeClr val="tx1"/>
                </a:solidFill>
                <a:effectLst/>
                <a:latin typeface="+mn-lt"/>
                <a:ea typeface="+mn-ea"/>
                <a:cs typeface="+mn-cs"/>
              </a:rPr>
              <a:t>Further info about Qatari migrant landscape:</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Gulf countries strive to diversify and modernize their economies, the reliance on migrant </a:t>
            </a:r>
            <a:r>
              <a:rPr lang="en-GB" sz="1200" b="0" i="0" kern="1200" dirty="0" err="1">
                <a:solidFill>
                  <a:schemeClr val="tx1"/>
                </a:solidFill>
                <a:effectLst/>
                <a:latin typeface="+mn-lt"/>
                <a:ea typeface="+mn-ea"/>
                <a:cs typeface="+mn-cs"/>
              </a:rPr>
              <a:t>labor</a:t>
            </a:r>
            <a:r>
              <a:rPr lang="en-GB" sz="1200" b="0" i="0" kern="1200" dirty="0">
                <a:solidFill>
                  <a:schemeClr val="tx1"/>
                </a:solidFill>
                <a:effectLst/>
                <a:latin typeface="+mn-lt"/>
                <a:ea typeface="+mn-ea"/>
                <a:cs typeface="+mn-cs"/>
              </a:rPr>
              <a:t> has increased.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Migrant workers are attracted to work in the Gulf – higher wages on average than their home countries, ability to send remittances to family members back home.</a:t>
            </a:r>
          </a:p>
          <a:p>
            <a:pPr marL="171450" lvl="0" indent="-171450">
              <a:buFont typeface="Arial" panose="020B0604020202020204" pitchFamily="34" charset="0"/>
              <a:buChar char="•"/>
            </a:pPr>
            <a:r>
              <a:rPr lang="en-GB" sz="1200" b="0" i="0" kern="1200" dirty="0">
                <a:solidFill>
                  <a:schemeClr val="tx1"/>
                </a:solidFill>
                <a:effectLst/>
                <a:latin typeface="+mn-lt"/>
                <a:ea typeface="+mn-ea"/>
                <a:cs typeface="+mn-cs"/>
              </a:rPr>
              <a:t>The kafala system caused a </a:t>
            </a:r>
            <a:r>
              <a:rPr lang="en-GB" sz="1200" b="0" i="0" u="none" strike="noStrik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significant demographic shift</a:t>
            </a:r>
            <a:r>
              <a:rPr lang="en-GB" sz="1200" b="0" i="0" kern="1200" dirty="0">
                <a:solidFill>
                  <a:schemeClr val="tx1"/>
                </a:solidFill>
                <a:effectLst/>
                <a:latin typeface="+mn-lt"/>
                <a:ea typeface="+mn-ea"/>
                <a:cs typeface="+mn-cs"/>
              </a:rPr>
              <a:t>: foreigners outnumber native-born citizens in all Gulf countries except Saudi Arabia. </a:t>
            </a:r>
          </a:p>
          <a:p>
            <a:pPr marL="171450" lvl="0" indent="-171450">
              <a:buFont typeface="Arial" panose="020B0604020202020204" pitchFamily="34" charset="0"/>
              <a:buChar char="•"/>
            </a:pPr>
            <a:r>
              <a:rPr lang="en-GB" sz="1200" b="0" i="0" kern="1200" dirty="0">
                <a:solidFill>
                  <a:schemeClr val="tx1"/>
                </a:solidFill>
                <a:effectLst/>
                <a:latin typeface="+mn-lt"/>
                <a:ea typeface="+mn-ea"/>
                <a:cs typeface="+mn-cs"/>
              </a:rPr>
              <a:t>Many Gulf countries have since reformed their kafala systems, but the legacy of the system and its many malpractices remains intact. </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Qatar: migrant workers can now change jobs freely without permission from their employer, a standard minimum wage now exists, and penalties for employers who withhold wages have increased. </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Despite policy changes at the government level, implementation of these new protections depends on the actions of companies and employers. </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Legislative reforms: not followed up with enforcement / monitoring, companies not held accountable for abuses against the migrant workforce</a:t>
            </a:r>
          </a:p>
          <a:p>
            <a:pPr marL="0" lv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lvl="0" indent="0">
              <a:buFont typeface="Arial" panose="020B0604020202020204" pitchFamily="34" charset="0"/>
              <a:buNone/>
            </a:pPr>
            <a:r>
              <a:rPr lang="en-GB" noProof="0" dirty="0">
                <a:solidFill>
                  <a:schemeClr val="tx1"/>
                </a:solidFill>
              </a:rPr>
              <a:t>Source: https://www.boundless.com/blog/qatar-world-cup-migrant-workers/ </a:t>
            </a:r>
          </a:p>
          <a:p>
            <a:endParaRPr lang="fr-FR" dirty="0">
              <a:solidFill>
                <a:schemeClr val="tx1"/>
              </a:solidFill>
            </a:endParaRPr>
          </a:p>
        </p:txBody>
      </p:sp>
      <p:sp>
        <p:nvSpPr>
          <p:cNvPr id="4" name="Espace réservé de l'en-tête 3"/>
          <p:cNvSpPr>
            <a:spLocks noGrp="1"/>
          </p:cNvSpPr>
          <p:nvPr>
            <p:ph type="hdr" sz="quarter"/>
          </p:nvPr>
        </p:nvSpPr>
        <p:spPr/>
        <p:txBody>
          <a:bodyPr/>
          <a:lstStyle/>
          <a:p>
            <a:r>
              <a:rPr lang="en-US"/>
              <a:t>S401030 Regulatory Developments </a:t>
            </a:r>
            <a:endParaRPr lang="de-DE" dirty="0"/>
          </a:p>
        </p:txBody>
      </p:sp>
      <p:sp>
        <p:nvSpPr>
          <p:cNvPr id="5" name="Espace réservé de la date 4"/>
          <p:cNvSpPr>
            <a:spLocks noGrp="1"/>
          </p:cNvSpPr>
          <p:nvPr>
            <p:ph type="dt" idx="1"/>
          </p:nvPr>
        </p:nvSpPr>
        <p:spPr/>
        <p:txBody>
          <a:bodyPr/>
          <a:lstStyle/>
          <a:p>
            <a:r>
              <a:rPr lang="en-US"/>
              <a:t>18.03.2022</a:t>
            </a:r>
            <a:endParaRPr lang="de-DE"/>
          </a:p>
        </p:txBody>
      </p:sp>
      <p:sp>
        <p:nvSpPr>
          <p:cNvPr id="6" name="Espace réservé du numéro de diapositive 5"/>
          <p:cNvSpPr>
            <a:spLocks noGrp="1"/>
          </p:cNvSpPr>
          <p:nvPr>
            <p:ph type="sldNum" sz="quarter" idx="5"/>
          </p:nvPr>
        </p:nvSpPr>
        <p:spPr/>
        <p:txBody>
          <a:bodyPr/>
          <a:lstStyle/>
          <a:p>
            <a:fld id="{D68342EF-F8DC-4D4B-BF9E-11A42EC56E9F}" type="slidenum">
              <a:rPr lang="de-DE" smtClean="0"/>
              <a:t>7</a:t>
            </a:fld>
            <a:endParaRPr lang="de-DE"/>
          </a:p>
        </p:txBody>
      </p:sp>
    </p:spTree>
    <p:extLst>
      <p:ext uri="{BB962C8B-B14F-4D97-AF65-F5344CB8AC3E}">
        <p14:creationId xmlns:p14="http://schemas.microsoft.com/office/powerpoint/2010/main" val="397140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r>
              <a:rPr lang="fr-CH" dirty="0"/>
              <a:t>If </a:t>
            </a:r>
            <a:r>
              <a:rPr lang="fr-CH" dirty="0" err="1"/>
              <a:t>you</a:t>
            </a:r>
            <a:r>
              <a:rPr lang="fr-CH" dirty="0"/>
              <a:t> look </a:t>
            </a:r>
            <a:r>
              <a:rPr lang="fr-CH" dirty="0" err="1"/>
              <a:t>through</a:t>
            </a:r>
            <a:r>
              <a:rPr lang="fr-CH" dirty="0"/>
              <a:t> the news, </a:t>
            </a:r>
            <a:r>
              <a:rPr lang="fr-CH" dirty="0" err="1"/>
              <a:t>you</a:t>
            </a:r>
            <a:r>
              <a:rPr lang="fr-CH" dirty="0"/>
              <a:t> </a:t>
            </a:r>
            <a:r>
              <a:rPr lang="fr-CH" dirty="0" err="1"/>
              <a:t>will</a:t>
            </a:r>
            <a:r>
              <a:rPr lang="fr-CH" dirty="0"/>
              <a:t> notice </a:t>
            </a:r>
            <a:r>
              <a:rPr lang="fr-CH" dirty="0" err="1"/>
              <a:t>that</a:t>
            </a:r>
            <a:r>
              <a:rPr lang="fr-CH" dirty="0"/>
              <a:t> exploitation of migrant </a:t>
            </a:r>
            <a:r>
              <a:rPr lang="fr-CH" dirty="0" err="1"/>
              <a:t>workers</a:t>
            </a:r>
            <a:r>
              <a:rPr lang="fr-CH" dirty="0"/>
              <a:t> </a:t>
            </a:r>
            <a:r>
              <a:rPr lang="fr-CH" dirty="0" err="1"/>
              <a:t>is</a:t>
            </a:r>
            <a:r>
              <a:rPr lang="fr-CH" dirty="0"/>
              <a:t> </a:t>
            </a:r>
            <a:r>
              <a:rPr lang="fr-CH" dirty="0" err="1"/>
              <a:t>quite</a:t>
            </a:r>
            <a:r>
              <a:rPr lang="fr-CH" dirty="0"/>
              <a:t> </a:t>
            </a:r>
            <a:r>
              <a:rPr lang="fr-CH" dirty="0" err="1"/>
              <a:t>wide</a:t>
            </a:r>
            <a:r>
              <a:rPr lang="fr-CH" dirty="0"/>
              <a:t>-spread. </a:t>
            </a:r>
          </a:p>
          <a:p>
            <a:endParaRPr lang="fr-CH" dirty="0"/>
          </a:p>
          <a:p>
            <a:r>
              <a:rPr lang="fr-CH" dirty="0"/>
              <a:t>In </a:t>
            </a:r>
            <a:r>
              <a:rPr lang="fr-CH" dirty="0" err="1"/>
              <a:t>this</a:t>
            </a:r>
            <a:r>
              <a:rPr lang="fr-CH" dirty="0"/>
              <a:t> class, </a:t>
            </a:r>
            <a:r>
              <a:rPr lang="fr-CH" dirty="0" err="1"/>
              <a:t>you</a:t>
            </a:r>
            <a:r>
              <a:rPr lang="fr-CH" dirty="0"/>
              <a:t> </a:t>
            </a:r>
            <a:r>
              <a:rPr lang="fr-CH" dirty="0" err="1"/>
              <a:t>will</a:t>
            </a:r>
            <a:r>
              <a:rPr lang="fr-CH" dirty="0"/>
              <a:t> </a:t>
            </a:r>
            <a:r>
              <a:rPr lang="fr-CH" dirty="0" err="1"/>
              <a:t>learn</a:t>
            </a:r>
            <a:r>
              <a:rPr lang="fr-CH" dirty="0"/>
              <a:t> </a:t>
            </a:r>
            <a:r>
              <a:rPr lang="fr-CH" dirty="0" err="1"/>
              <a:t>why</a:t>
            </a:r>
            <a:r>
              <a:rPr lang="fr-CH" dirty="0"/>
              <a:t> migrant </a:t>
            </a:r>
            <a:r>
              <a:rPr lang="fr-CH" dirty="0" err="1"/>
              <a:t>workers</a:t>
            </a:r>
            <a:r>
              <a:rPr lang="fr-CH" dirty="0"/>
              <a:t> are more at </a:t>
            </a:r>
            <a:r>
              <a:rPr lang="fr-CH" dirty="0" err="1"/>
              <a:t>risk</a:t>
            </a:r>
            <a:r>
              <a:rPr lang="fr-CH" dirty="0"/>
              <a:t>, </a:t>
            </a:r>
            <a:r>
              <a:rPr lang="fr-CH" dirty="0" err="1"/>
              <a:t>what</a:t>
            </a:r>
            <a:r>
              <a:rPr lang="fr-CH" dirty="0"/>
              <a:t> the drivers of </a:t>
            </a:r>
            <a:r>
              <a:rPr lang="fr-CH" dirty="0" err="1"/>
              <a:t>these</a:t>
            </a:r>
            <a:r>
              <a:rPr lang="fr-CH" dirty="0"/>
              <a:t> </a:t>
            </a:r>
            <a:r>
              <a:rPr lang="fr-CH" dirty="0" err="1"/>
              <a:t>risks</a:t>
            </a:r>
            <a:r>
              <a:rPr lang="fr-CH" dirty="0"/>
              <a:t> are, and </a:t>
            </a:r>
            <a:r>
              <a:rPr lang="fr-CH" dirty="0" err="1"/>
              <a:t>approaches</a:t>
            </a:r>
            <a:r>
              <a:rPr lang="fr-CH" dirty="0"/>
              <a:t> </a:t>
            </a:r>
            <a:r>
              <a:rPr lang="fr-CH" dirty="0" err="1"/>
              <a:t>what</a:t>
            </a:r>
            <a:r>
              <a:rPr lang="fr-CH" dirty="0"/>
              <a:t> can </a:t>
            </a:r>
            <a:r>
              <a:rPr lang="fr-CH" dirty="0" err="1"/>
              <a:t>be</a:t>
            </a:r>
            <a:r>
              <a:rPr lang="fr-CH" dirty="0"/>
              <a:t> </a:t>
            </a:r>
            <a:r>
              <a:rPr lang="fr-CH" dirty="0" err="1"/>
              <a:t>done</a:t>
            </a:r>
            <a:r>
              <a:rPr lang="fr-CH" dirty="0"/>
              <a:t> about </a:t>
            </a:r>
            <a:r>
              <a:rPr lang="fr-CH" dirty="0" err="1"/>
              <a:t>this</a:t>
            </a:r>
            <a:r>
              <a:rPr lang="fr-CH" dirty="0"/>
              <a:t> – </a:t>
            </a:r>
            <a:r>
              <a:rPr lang="fr-CH" dirty="0" err="1"/>
              <a:t>with</a:t>
            </a:r>
            <a:r>
              <a:rPr lang="fr-CH" dirty="0"/>
              <a:t> a </a:t>
            </a:r>
            <a:r>
              <a:rPr lang="fr-CH" dirty="0" err="1"/>
              <a:t>particular</a:t>
            </a:r>
            <a:r>
              <a:rPr lang="fr-CH" dirty="0"/>
              <a:t> focus on the </a:t>
            </a:r>
            <a:r>
              <a:rPr lang="fr-CH" dirty="0" err="1"/>
              <a:t>role</a:t>
            </a:r>
            <a:r>
              <a:rPr lang="fr-CH" dirty="0"/>
              <a:t> of </a:t>
            </a:r>
            <a:r>
              <a:rPr lang="fr-CH" dirty="0" err="1"/>
              <a:t>companies</a:t>
            </a:r>
            <a:r>
              <a:rPr lang="fr-CH" dirty="0"/>
              <a:t>. </a:t>
            </a:r>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8</a:t>
            </a:fld>
            <a:endParaRPr lang="en-CH"/>
          </a:p>
        </p:txBody>
      </p:sp>
    </p:spTree>
    <p:extLst>
      <p:ext uri="{BB962C8B-B14F-4D97-AF65-F5344CB8AC3E}">
        <p14:creationId xmlns:p14="http://schemas.microsoft.com/office/powerpoint/2010/main" val="40360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5825" cy="3355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DQ: What do you see in this picture? What do you think it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Answer: Receipt for migrant related recruitment fees (for the worker “</a:t>
            </a:r>
            <a:r>
              <a:rPr lang="en-GB" u="sng" noProof="0" dirty="0" err="1"/>
              <a:t>Rodel</a:t>
            </a:r>
            <a:r>
              <a:rPr lang="en-GB" noProof="0" dirty="0"/>
              <a:t>”, an </a:t>
            </a:r>
            <a:r>
              <a:rPr lang="en-GB" u="sng" noProof="0" dirty="0"/>
              <a:t>electrician</a:t>
            </a:r>
            <a:r>
              <a:rPr lang="en-GB"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Recruitment agency certifying that the worker paid P39,000 (</a:t>
            </a:r>
            <a:r>
              <a:rPr lang="en-US" b="1" dirty="0"/>
              <a:t>Philippine pesos</a:t>
            </a:r>
            <a:r>
              <a:rPr lang="en-US" dirty="0"/>
              <a:t>)</a:t>
            </a:r>
            <a:r>
              <a:rPr lang="en-GB" sz="1200" b="0" i="0" kern="1200" dirty="0">
                <a:solidFill>
                  <a:schemeClr val="tx1"/>
                </a:solidFill>
                <a:effectLst/>
                <a:latin typeface="+mn-lt"/>
                <a:ea typeface="+mn-ea"/>
                <a:cs typeface="+mn-cs"/>
              </a:rPr>
              <a:t> (590 CHF).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“Cost” of securing a job in Qatar that would pay a monthly salary of P14,000 (210 CHF), working as an electrician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kern="1200" dirty="0">
                <a:solidFill>
                  <a:schemeClr val="tx1"/>
                </a:solidFill>
                <a:effectLst/>
                <a:latin typeface="+mn-lt"/>
                <a:ea typeface="+mn-ea"/>
                <a:cs typeface="+mn-cs"/>
              </a:rPr>
              <a:t>The workers also took out a loan for P60,000 (900 CHF) to cover the recruitment fees plus a little extra to tide over his family until he got his first salary. </a:t>
            </a:r>
            <a:endParaRPr lang="en-GB"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Calculations show that </a:t>
            </a:r>
            <a:r>
              <a:rPr lang="en-GB" sz="1200" b="0" i="1" kern="1200" dirty="0" err="1">
                <a:solidFill>
                  <a:schemeClr val="tx1"/>
                </a:solidFill>
                <a:effectLst/>
                <a:latin typeface="+mn-lt"/>
                <a:ea typeface="+mn-ea"/>
                <a:cs typeface="+mn-cs"/>
              </a:rPr>
              <a:t>Rodel</a:t>
            </a:r>
            <a:r>
              <a:rPr lang="en-GB" sz="1200" b="0" i="1" kern="1200" dirty="0">
                <a:solidFill>
                  <a:schemeClr val="tx1"/>
                </a:solidFill>
                <a:effectLst/>
                <a:latin typeface="+mn-lt"/>
                <a:ea typeface="+mn-ea"/>
                <a:cs typeface="+mn-cs"/>
              </a:rPr>
              <a:t> would pay P95,565 for a P60,000 loan &gt; an astounding annual </a:t>
            </a:r>
            <a:r>
              <a:rPr lang="en-GB" sz="1200" b="1" i="1" kern="1200" dirty="0">
                <a:solidFill>
                  <a:schemeClr val="tx1"/>
                </a:solidFill>
                <a:effectLst/>
                <a:latin typeface="+mn-lt"/>
                <a:ea typeface="+mn-ea"/>
                <a:cs typeface="+mn-cs"/>
              </a:rPr>
              <a:t>interest rate of 104.27% </a:t>
            </a:r>
            <a:r>
              <a:rPr lang="en-GB" sz="1200" b="0" i="1" kern="1200" dirty="0">
                <a:solidFill>
                  <a:schemeClr val="tx1"/>
                </a:solidFill>
                <a:effectLst/>
                <a:latin typeface="+mn-lt"/>
                <a:ea typeface="+mn-ea"/>
                <a:cs typeface="+mn-cs"/>
              </a:rPr>
              <a:t>was applied.</a:t>
            </a:r>
            <a:endParaRPr lang="en-GB" i="1"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Source: investigation by Ana Santos and Sofia </a:t>
            </a:r>
            <a:r>
              <a:rPr lang="en-GB" noProof="0" dirty="0" err="1"/>
              <a:t>Tomacruz</a:t>
            </a:r>
            <a:r>
              <a:rPr lang="en-GB" noProof="0" dirty="0"/>
              <a:t> on debt bondage across the Philippines-Qatar corridor, </a:t>
            </a:r>
            <a:r>
              <a:rPr lang="en-GB" u="sng" noProof="0" dirty="0"/>
              <a:t>https://www.rappler.com/newsbreak/in-depth/185211-migrant-life-qatar-ofw-debt-trap/</a:t>
            </a:r>
            <a:r>
              <a:rPr lang="en-GB" u="none"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Moving on, keep in mind</a:t>
            </a:r>
            <a:r>
              <a:rPr lang="en-GB" noProof="0" dirty="0"/>
              <a:t>: Migrant workers are asked to pay recruitment fees. They borrow money from intermediaries at interest rates that can be greater than 100%.</a:t>
            </a:r>
          </a:p>
          <a:p>
            <a:endParaRPr lang="en-CH" dirty="0"/>
          </a:p>
        </p:txBody>
      </p:sp>
      <p:sp>
        <p:nvSpPr>
          <p:cNvPr id="4" name="Slide Number Placeholder 3"/>
          <p:cNvSpPr>
            <a:spLocks noGrp="1"/>
          </p:cNvSpPr>
          <p:nvPr>
            <p:ph type="sldNum" sz="quarter" idx="5"/>
          </p:nvPr>
        </p:nvSpPr>
        <p:spPr/>
        <p:txBody>
          <a:bodyPr/>
          <a:lstStyle/>
          <a:p>
            <a:fld id="{EAC95AF6-5E85-44E4-A4A5-326E337DB1C1}" type="slidenum">
              <a:rPr lang="en-CH" smtClean="0"/>
              <a:t>9</a:t>
            </a:fld>
            <a:endParaRPr lang="en-CH"/>
          </a:p>
        </p:txBody>
      </p:sp>
    </p:spTree>
    <p:extLst>
      <p:ext uri="{BB962C8B-B14F-4D97-AF65-F5344CB8AC3E}">
        <p14:creationId xmlns:p14="http://schemas.microsoft.com/office/powerpoint/2010/main" val="398202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4_Title and Content">
    <p:bg>
      <p:bgRef idx="1001">
        <a:schemeClr val="bg1"/>
      </p:bgRef>
    </p:bg>
    <p:spTree>
      <p:nvGrpSpPr>
        <p:cNvPr id="1" name=""/>
        <p:cNvGrpSpPr/>
        <p:nvPr/>
      </p:nvGrpSpPr>
      <p:grpSpPr bwMode="auto">
        <a:xfrm>
          <a:off x="0" y="0"/>
          <a:ext cx="0" cy="0"/>
          <a:chOff x="0" y="0"/>
          <a:chExt cx="0" cy="0"/>
        </a:xfrm>
      </p:grpSpPr>
      <p:sp>
        <p:nvSpPr>
          <p:cNvPr id="15" name="Rechteck 14">
            <a:extLst>
              <a:ext uri="{FF2B5EF4-FFF2-40B4-BE49-F238E27FC236}">
                <a16:creationId xmlns:a16="http://schemas.microsoft.com/office/drawing/2014/main" id="{F3D5CDE8-36F3-3DF1-1DA1-F21CFD3769D6}"/>
              </a:ext>
            </a:extLst>
          </p:cNvPr>
          <p:cNvSpPr/>
          <p:nvPr userDrawn="1"/>
        </p:nvSpPr>
        <p:spPr>
          <a:xfrm>
            <a:off x="900332" y="0"/>
            <a:ext cx="3038622" cy="116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bwMode="auto">
          <a:xfrm>
            <a:off x="1594884" y="2032989"/>
            <a:ext cx="9758914" cy="1841530"/>
          </a:xfrm>
          <a:noFill/>
        </p:spPr>
        <p:txBody>
          <a:bodyPr wrap="square">
            <a:spAutoFit/>
          </a:bodyPr>
          <a:lstStyle>
            <a:lvl1pPr>
              <a:defRPr sz="2500" dirty="0">
                <a:effectLst/>
                <a:latin typeface="Arial Nova Light" panose="020B0304020202020204" pitchFamily="34" charset="0"/>
                <a:ea typeface="Calibri" panose="020F0502020204030204" pitchFamily="34" charset="0"/>
                <a:cs typeface="Arial" panose="020B0604020202020204" pitchFamily="34" charset="0"/>
              </a:defRPr>
            </a:lvl1pPr>
            <a:lvl2pPr>
              <a:defRPr sz="1800" dirty="0"/>
            </a:lvl2pPr>
            <a:lvl3pPr>
              <a:defRPr sz="1800" dirty="0"/>
            </a:lvl3pPr>
            <a:lvl4pPr>
              <a:defRPr sz="1800" dirty="0"/>
            </a:lvl4pPr>
            <a:lvl5pPr>
              <a:defRPr sz="1800" dirty="0"/>
            </a:lvl5pPr>
          </a:lstStyle>
          <a:p>
            <a:pPr marL="285750" lvl="0" indent="-285750">
              <a:buClr>
                <a:srgbClr val="FBC800"/>
              </a:buClr>
              <a:buFontTx/>
              <a:buChar char="►"/>
            </a:pPr>
            <a:r>
              <a:rPr lang="en-GB" dirty="0"/>
              <a:t>Click to edit Master text styles</a:t>
            </a:r>
            <a:endParaRPr dirty="0"/>
          </a:p>
          <a:p>
            <a:pPr marL="457200" lvl="1"/>
            <a:r>
              <a:rPr lang="en-GB" dirty="0"/>
              <a:t>Second level</a:t>
            </a:r>
            <a:endParaRPr dirty="0"/>
          </a:p>
          <a:p>
            <a:pPr marL="914400" lvl="2"/>
            <a:r>
              <a:rPr lang="en-GB" dirty="0"/>
              <a:t>Third level</a:t>
            </a:r>
            <a:endParaRPr dirty="0"/>
          </a:p>
          <a:p>
            <a:pPr marL="1371600" lvl="3"/>
            <a:r>
              <a:rPr lang="en-GB" dirty="0"/>
              <a:t>Fourth level</a:t>
            </a:r>
            <a:endParaRPr dirty="0"/>
          </a:p>
          <a:p>
            <a:pPr marL="1828800" lvl="4"/>
            <a:r>
              <a:rPr lang="en-GB" dirty="0"/>
              <a:t>Fifth level</a:t>
            </a:r>
            <a:endParaRPr dirty="0"/>
          </a:p>
        </p:txBody>
      </p:sp>
      <p:sp>
        <p:nvSpPr>
          <p:cNvPr id="8" name="Title 1"/>
          <p:cNvSpPr>
            <a:spLocks noGrp="1"/>
          </p:cNvSpPr>
          <p:nvPr>
            <p:ph type="title"/>
          </p:nvPr>
        </p:nvSpPr>
        <p:spPr bwMode="auto">
          <a:xfrm>
            <a:off x="1594884" y="1162844"/>
            <a:ext cx="8332885" cy="594936"/>
          </a:xfrm>
        </p:spPr>
        <p:txBody>
          <a:bodyPr vert="horz" lIns="91440" tIns="45720" rIns="91440" bIns="45720" rtlCol="0" anchor="ctr">
            <a:normAutofit/>
          </a:bodyPr>
          <a:lstStyle>
            <a:lvl1pPr>
              <a:defRPr sz="3000" kern="1200">
                <a:latin typeface="Arial Nova Light" panose="020B0304020202020204" pitchFamily="34" charset="0"/>
                <a:ea typeface="+mn-ea"/>
                <a:cs typeface="+mn-cs"/>
              </a:defRPr>
            </a:lvl1pPr>
          </a:lstStyle>
          <a:p>
            <a:pPr marL="0" lvl="0" rtl="0"/>
            <a:r>
              <a:rPr lang="en-GB" dirty="0"/>
              <a:t>Click to edit Master title style</a:t>
            </a:r>
            <a:endParaRPr dirty="0"/>
          </a:p>
        </p:txBody>
      </p:sp>
      <p:sp>
        <p:nvSpPr>
          <p:cNvPr id="11" name="Slide Number Placeholder 4"/>
          <p:cNvSpPr>
            <a:spLocks noGrp="1"/>
          </p:cNvSpPr>
          <p:nvPr>
            <p:ph type="sldNum" sz="quarter" idx="12"/>
          </p:nvPr>
        </p:nvSpPr>
        <p:spPr bwMode="auto">
          <a:xfrm>
            <a:off x="10036629" y="6519125"/>
            <a:ext cx="1317170" cy="202350"/>
          </a:xfrm>
        </p:spPr>
        <p:txBody>
          <a:bodyPr/>
          <a:lstStyle>
            <a:lvl1pPr>
              <a:defRPr>
                <a:latin typeface="+mn-lt"/>
              </a:defRPr>
            </a:lvl1pPr>
          </a:lstStyle>
          <a:p>
            <a:pPr>
              <a:defRPr/>
            </a:pPr>
            <a:fld id="{6CFE7187-A782-504C-951B-750469532E0A}" type="slidenum">
              <a:rPr/>
              <a:t>‹#›</a:t>
            </a:fld>
            <a:endParaRPr/>
          </a:p>
        </p:txBody>
      </p:sp>
      <p:grpSp>
        <p:nvGrpSpPr>
          <p:cNvPr id="2" name="Group 1">
            <a:extLst>
              <a:ext uri="{FF2B5EF4-FFF2-40B4-BE49-F238E27FC236}">
                <a16:creationId xmlns:a16="http://schemas.microsoft.com/office/drawing/2014/main" id="{FA6B4AAE-7DAB-14F5-327B-9F8DE0C627B8}"/>
              </a:ext>
            </a:extLst>
          </p:cNvPr>
          <p:cNvGrpSpPr/>
          <p:nvPr userDrawn="1"/>
        </p:nvGrpSpPr>
        <p:grpSpPr>
          <a:xfrm>
            <a:off x="0" y="1"/>
            <a:ext cx="12192000" cy="6857999"/>
            <a:chOff x="0" y="1"/>
            <a:chExt cx="12192000" cy="6857999"/>
          </a:xfrm>
        </p:grpSpPr>
        <p:sp>
          <p:nvSpPr>
            <p:cNvPr id="42" name="Freihandform 41">
              <a:extLst>
                <a:ext uri="{FF2B5EF4-FFF2-40B4-BE49-F238E27FC236}">
                  <a16:creationId xmlns:a16="http://schemas.microsoft.com/office/drawing/2014/main" id="{F3922DA8-872A-CFC4-8A15-CD18EF770D08}"/>
                </a:ext>
              </a:extLst>
            </p:cNvPr>
            <p:cNvSpPr/>
            <p:nvPr userDrawn="1"/>
          </p:nvSpPr>
          <p:spPr bwMode="auto">
            <a:xfrm>
              <a:off x="0" y="38063"/>
              <a:ext cx="2995806" cy="2460338"/>
            </a:xfrm>
            <a:custGeom>
              <a:avLst/>
              <a:gdLst>
                <a:gd name="connsiteX0" fmla="*/ 0 w 2995806"/>
                <a:gd name="connsiteY0" fmla="*/ 0 h 2460338"/>
                <a:gd name="connsiteX1" fmla="*/ 2995806 w 2995806"/>
                <a:gd name="connsiteY1" fmla="*/ 69253 h 2460338"/>
                <a:gd name="connsiteX2" fmla="*/ 0 w 2995806"/>
                <a:gd name="connsiteY2" fmla="*/ 2460338 h 2460338"/>
                <a:gd name="connsiteX3" fmla="*/ 0 w 2995806"/>
                <a:gd name="connsiteY3" fmla="*/ 0 h 2460338"/>
              </a:gdLst>
              <a:ahLst/>
              <a:cxnLst>
                <a:cxn ang="0">
                  <a:pos x="connsiteX0" y="connsiteY0"/>
                </a:cxn>
                <a:cxn ang="0">
                  <a:pos x="connsiteX1" y="connsiteY1"/>
                </a:cxn>
                <a:cxn ang="0">
                  <a:pos x="connsiteX2" y="connsiteY2"/>
                </a:cxn>
                <a:cxn ang="0">
                  <a:pos x="connsiteX3" y="connsiteY3"/>
                </a:cxn>
              </a:cxnLst>
              <a:rect l="l" t="t" r="r" b="b"/>
              <a:pathLst>
                <a:path w="2995806" h="2460338">
                  <a:moveTo>
                    <a:pt x="0" y="0"/>
                  </a:moveTo>
                  <a:lnTo>
                    <a:pt x="2995806" y="69253"/>
                  </a:lnTo>
                  <a:lnTo>
                    <a:pt x="0" y="2460338"/>
                  </a:lnTo>
                  <a:lnTo>
                    <a:pt x="0" y="0"/>
                  </a:lnTo>
                  <a:close/>
                </a:path>
              </a:pathLst>
            </a:custGeom>
            <a:solidFill>
              <a:srgbClr val="FCC8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9" name="Freihandform 38">
              <a:extLst>
                <a:ext uri="{FF2B5EF4-FFF2-40B4-BE49-F238E27FC236}">
                  <a16:creationId xmlns:a16="http://schemas.microsoft.com/office/drawing/2014/main" id="{20A4DB67-5F87-90C9-B972-923306323037}"/>
                </a:ext>
              </a:extLst>
            </p:cNvPr>
            <p:cNvSpPr/>
            <p:nvPr userDrawn="1"/>
          </p:nvSpPr>
          <p:spPr bwMode="auto">
            <a:xfrm>
              <a:off x="1" y="2535215"/>
              <a:ext cx="1743233" cy="4322784"/>
            </a:xfrm>
            <a:custGeom>
              <a:avLst/>
              <a:gdLst>
                <a:gd name="connsiteX0" fmla="*/ 0 w 1743233"/>
                <a:gd name="connsiteY0" fmla="*/ 0 h 4322784"/>
                <a:gd name="connsiteX1" fmla="*/ 1743233 w 1743233"/>
                <a:gd name="connsiteY1" fmla="*/ 4322784 h 4322784"/>
                <a:gd name="connsiteX2" fmla="*/ 0 w 1743233"/>
                <a:gd name="connsiteY2" fmla="*/ 4322784 h 4322784"/>
                <a:gd name="connsiteX3" fmla="*/ 0 w 1743233"/>
                <a:gd name="connsiteY3" fmla="*/ 0 h 4322784"/>
              </a:gdLst>
              <a:ahLst/>
              <a:cxnLst>
                <a:cxn ang="0">
                  <a:pos x="connsiteX0" y="connsiteY0"/>
                </a:cxn>
                <a:cxn ang="0">
                  <a:pos x="connsiteX1" y="connsiteY1"/>
                </a:cxn>
                <a:cxn ang="0">
                  <a:pos x="connsiteX2" y="connsiteY2"/>
                </a:cxn>
                <a:cxn ang="0">
                  <a:pos x="connsiteX3" y="connsiteY3"/>
                </a:cxn>
              </a:cxnLst>
              <a:rect l="l" t="t" r="r" b="b"/>
              <a:pathLst>
                <a:path w="1743233" h="4322784">
                  <a:moveTo>
                    <a:pt x="0" y="0"/>
                  </a:moveTo>
                  <a:lnTo>
                    <a:pt x="1743233" y="4322784"/>
                  </a:lnTo>
                  <a:lnTo>
                    <a:pt x="0" y="4322784"/>
                  </a:lnTo>
                  <a:lnTo>
                    <a:pt x="0" y="0"/>
                  </a:lnTo>
                  <a:close/>
                </a:path>
              </a:pathLst>
            </a:cu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4" name="Rectangle 4">
              <a:extLst>
                <a:ext uri="{FF2B5EF4-FFF2-40B4-BE49-F238E27FC236}">
                  <a16:creationId xmlns:a16="http://schemas.microsoft.com/office/drawing/2014/main" id="{B71D4E57-C711-C505-28BF-167D1EC44D15}"/>
                </a:ext>
              </a:extLst>
            </p:cNvPr>
            <p:cNvSpPr/>
            <p:nvPr userDrawn="1"/>
          </p:nvSpPr>
          <p:spPr>
            <a:xfrm>
              <a:off x="0" y="1"/>
              <a:ext cx="12192000" cy="127000"/>
            </a:xfrm>
            <a:prstGeom prst="rect">
              <a:avLst/>
            </a:prstGeom>
            <a:solidFill>
              <a:srgbClr val="247B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Rectangle 5">
              <a:extLst>
                <a:ext uri="{FF2B5EF4-FFF2-40B4-BE49-F238E27FC236}">
                  <a16:creationId xmlns:a16="http://schemas.microsoft.com/office/drawing/2014/main" id="{CEC7051D-19B7-4FC1-5D93-E0509F64681D}"/>
                </a:ext>
              </a:extLst>
            </p:cNvPr>
            <p:cNvSpPr/>
            <p:nvPr userDrawn="1"/>
          </p:nvSpPr>
          <p:spPr>
            <a:xfrm>
              <a:off x="0" y="6731000"/>
              <a:ext cx="12192000" cy="127000"/>
            </a:xfrm>
            <a:prstGeom prst="rect">
              <a:avLst/>
            </a:prstGeom>
            <a:solidFill>
              <a:srgbClr val="247B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6" name="Picture 2" descr="International Labour Organization (ILO) - AI for Good">
            <a:extLst>
              <a:ext uri="{FF2B5EF4-FFF2-40B4-BE49-F238E27FC236}">
                <a16:creationId xmlns:a16="http://schemas.microsoft.com/office/drawing/2014/main" id="{3FF79A31-2132-BAFE-7BE5-C62C4F87868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71912" y="317391"/>
            <a:ext cx="1003300" cy="3932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ome - GBSN">
            <a:extLst>
              <a:ext uri="{FF2B5EF4-FFF2-40B4-BE49-F238E27FC236}">
                <a16:creationId xmlns:a16="http://schemas.microsoft.com/office/drawing/2014/main" id="{B623927E-4C79-3A96-56B3-80ED6E3F88D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60887" y="317919"/>
            <a:ext cx="1500737" cy="3922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2516936-58E1-B7B3-AAE5-F5515FC97C84}"/>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147298" y="341270"/>
            <a:ext cx="1206500" cy="3455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platzhalter 16">
            <a:extLst>
              <a:ext uri="{FF2B5EF4-FFF2-40B4-BE49-F238E27FC236}">
                <a16:creationId xmlns:a16="http://schemas.microsoft.com/office/drawing/2014/main" id="{80A8498D-C028-0406-3555-AAEAAFC71D82}"/>
              </a:ext>
            </a:extLst>
          </p:cNvPr>
          <p:cNvSpPr>
            <a:spLocks noGrp="1"/>
          </p:cNvSpPr>
          <p:nvPr>
            <p:ph type="body" sz="quarter" idx="13"/>
          </p:nvPr>
        </p:nvSpPr>
        <p:spPr>
          <a:xfrm rot="16200000">
            <a:off x="-326563" y="2983340"/>
            <a:ext cx="3035897" cy="584775"/>
          </a:xfrm>
          <a:noFill/>
        </p:spPr>
        <p:txBody>
          <a:bodyPr wrap="square" rtlCol="0">
            <a:spAutoFit/>
          </a:bodyPr>
          <a:lstStyle>
            <a:lvl1pPr marL="0" indent="0" algn="ctr">
              <a:spcBef>
                <a:spcPts val="0"/>
              </a:spcBef>
              <a:buNone/>
              <a:defRPr lang="de-DE" cap="all" baseline="0" smtClean="0">
                <a:latin typeface="Arial Nova Light" panose="020B0304020202020204" pitchFamily="34" charset="0"/>
              </a:defRPr>
            </a:lvl1pPr>
            <a:lvl2pPr>
              <a:defRPr lang="de-DE" sz="1800" smtClean="0"/>
            </a:lvl2pPr>
            <a:lvl3pPr>
              <a:defRPr lang="de-DE" sz="1800" smtClean="0"/>
            </a:lvl3pPr>
            <a:lvl4pPr>
              <a:defRPr lang="de-DE" sz="1800" smtClean="0"/>
            </a:lvl4pPr>
            <a:lvl5pPr>
              <a:defRPr lang="de-DE" sz="1800"/>
            </a:lvl5pPr>
          </a:lstStyle>
          <a:p>
            <a:pPr marL="0" lvl="0"/>
            <a:r>
              <a:rPr lang="de-DE" dirty="0"/>
              <a:t>Mastertextformat bearbeiten</a:t>
            </a:r>
          </a:p>
        </p:txBody>
      </p:sp>
    </p:spTree>
    <p:extLst>
      <p:ext uri="{BB962C8B-B14F-4D97-AF65-F5344CB8AC3E}">
        <p14:creationId xmlns:p14="http://schemas.microsoft.com/office/powerpoint/2010/main" val="41078617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bg>
      <p:bgRef idx="1001">
        <a:schemeClr val="bg1"/>
      </p:bgRef>
    </p:bg>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5400"/>
            </a:lvl1pPr>
          </a:lstStyle>
          <a:p>
            <a:pPr>
              <a:defRPr/>
            </a:pPr>
            <a:r>
              <a:rPr lang="en-GB"/>
              <a:t>Click to edit Master title style</a:t>
            </a:r>
            <a:endParaRPr/>
          </a:p>
        </p:txBody>
      </p:sp>
      <p:sp>
        <p:nvSpPr>
          <p:cNvPr id="3" name="Subtitle 2"/>
          <p:cNvSpPr>
            <a:spLocks noGrp="1"/>
          </p:cNvSpPr>
          <p:nvPr>
            <p:ph type="subTitle" idx="1"/>
          </p:nvPr>
        </p:nvSpPr>
        <p:spPr bwMode="auto">
          <a:xfrm>
            <a:off x="1524000" y="3602038"/>
            <a:ext cx="9144000" cy="1655762"/>
          </a:xfrm>
        </p:spPr>
        <p:txBody>
          <a:bodyPr>
            <a:normAutofit/>
          </a:bodyPr>
          <a:lstStyle>
            <a:lvl1pPr marL="0" indent="0" algn="ctr">
              <a:buNone/>
              <a:defRPr sz="2000">
                <a:solidFill>
                  <a:srgbClr val="237AA1"/>
                </a:solidFill>
                <a:latin typeface="Lat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Click to edit Master subtitle style</a:t>
            </a:r>
            <a:endParaRPr/>
          </a:p>
        </p:txBody>
      </p:sp>
      <p:sp>
        <p:nvSpPr>
          <p:cNvPr id="4" name="Date Placeholder 3"/>
          <p:cNvSpPr>
            <a:spLocks noGrp="1"/>
          </p:cNvSpPr>
          <p:nvPr>
            <p:ph type="dt" sz="half" idx="10"/>
          </p:nvPr>
        </p:nvSpPr>
        <p:spPr bwMode="auto"/>
        <p:txBody>
          <a:bodyPr/>
          <a:lstStyle/>
          <a:p>
            <a:pPr>
              <a:defRPr/>
            </a:pPr>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6CFE7187-A782-504C-951B-750469532E0A}" type="slidenum">
              <a:rPr/>
              <a:t>‹#›</a:t>
            </a:fld>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198" y="1162842"/>
            <a:ext cx="9089571" cy="1325563"/>
          </a:xfrm>
          <a:prstGeom prst="rect">
            <a:avLst/>
          </a:prstGeom>
        </p:spPr>
        <p:txBody>
          <a:bodyPr vert="horz" lIns="91440" tIns="45720" rIns="91440" bIns="45720" rtlCol="0" anchor="ctr">
            <a:normAutofit/>
          </a:bodyPr>
          <a:lstStyle/>
          <a:p>
            <a:pPr>
              <a:defRPr/>
            </a:pPr>
            <a:r>
              <a:rPr lang="en-GB"/>
              <a:t>Click to edit Master title style</a:t>
            </a:r>
            <a:endParaRPr/>
          </a:p>
        </p:txBody>
      </p:sp>
      <p:sp>
        <p:nvSpPr>
          <p:cNvPr id="3" name="Text Placeholder 2"/>
          <p:cNvSpPr>
            <a:spLocks noGrp="1"/>
          </p:cNvSpPr>
          <p:nvPr>
            <p:ph type="body" idx="1"/>
          </p:nvPr>
        </p:nvSpPr>
        <p:spPr bwMode="auto">
          <a:xfrm>
            <a:off x="838198" y="2652939"/>
            <a:ext cx="10515600" cy="3501690"/>
          </a:xfrm>
          <a:prstGeom prst="rect">
            <a:avLst/>
          </a:prstGeom>
        </p:spPr>
        <p:txBody>
          <a:bodyPr vert="horz" lIns="91440" tIns="45720" rIns="91440" bIns="45720" rtlCol="0">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Date Placeholder 3"/>
          <p:cNvSpPr>
            <a:spLocks noGrp="1"/>
          </p:cNvSpPr>
          <p:nvPr>
            <p:ph type="dt" sz="half" idx="2"/>
          </p:nvPr>
        </p:nvSpPr>
        <p:spPr bwMode="auto">
          <a:xfrm>
            <a:off x="838200" y="6356350"/>
            <a:ext cx="1556657"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pPr>
              <a:defRPr/>
            </a:pPr>
            <a:endParaRPr/>
          </a:p>
        </p:txBody>
      </p:sp>
      <p:sp>
        <p:nvSpPr>
          <p:cNvPr id="5" name="Footer Placeholder 4"/>
          <p:cNvSpPr>
            <a:spLocks noGrp="1"/>
          </p:cNvSpPr>
          <p:nvPr>
            <p:ph type="ftr" sz="quarter" idx="3"/>
          </p:nvPr>
        </p:nvSpPr>
        <p:spPr bwMode="auto">
          <a:xfrm>
            <a:off x="4038598" y="6344557"/>
            <a:ext cx="4114800" cy="365125"/>
          </a:xfrm>
          <a:prstGeom prst="rect">
            <a:avLst/>
          </a:prstGeom>
        </p:spPr>
        <p:txBody>
          <a:bodyPr vert="horz" lIns="91440" tIns="45720" rIns="91440" bIns="45720" rtlCol="0" anchor="ctr"/>
          <a:lstStyle>
            <a:lvl1pPr algn="ctr">
              <a:defRPr sz="1000">
                <a:solidFill>
                  <a:schemeClr val="tx1">
                    <a:tint val="75000"/>
                  </a:schemeClr>
                </a:solidFill>
                <a:latin typeface="+mn-lt"/>
              </a:defRPr>
            </a:lvl1pPr>
          </a:lstStyle>
          <a:p>
            <a:pPr>
              <a:defRPr/>
            </a:pPr>
            <a:endParaRPr/>
          </a:p>
        </p:txBody>
      </p:sp>
      <p:sp>
        <p:nvSpPr>
          <p:cNvPr id="6" name="Slide Number Placeholder 5"/>
          <p:cNvSpPr>
            <a:spLocks noGrp="1"/>
          </p:cNvSpPr>
          <p:nvPr>
            <p:ph type="sldNum" sz="quarter" idx="4"/>
          </p:nvPr>
        </p:nvSpPr>
        <p:spPr bwMode="auto">
          <a:xfrm>
            <a:off x="10036629" y="6356350"/>
            <a:ext cx="1317170"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a:defRPr/>
            </a:pPr>
            <a:fld id="{6CFE7187-A782-504C-951B-750469532E0A}" type="slidenum">
              <a:rPr/>
              <a:t>‹#›</a:t>
            </a:fld>
            <a:endParaRPr/>
          </a:p>
        </p:txBody>
      </p:sp>
      <p:sp>
        <p:nvSpPr>
          <p:cNvPr id="9" name="Rectangle 8"/>
          <p:cNvSpPr/>
          <p:nvPr userDrawn="1"/>
        </p:nvSpPr>
        <p:spPr bwMode="auto">
          <a:xfrm>
            <a:off x="0" y="1"/>
            <a:ext cx="12193200" cy="36000"/>
          </a:xfrm>
          <a:prstGeom prst="rect">
            <a:avLst/>
          </a:prstGeom>
          <a:solidFill>
            <a:srgbClr val="39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latin typeface="+mn-lt"/>
            </a:endParaRPr>
          </a:p>
        </p:txBody>
      </p:sp>
    </p:spTree>
  </p:cSld>
  <p:clrMap bg1="lt1" tx1="dk1" bg2="lt2" tx2="dk2" accent1="accent1" accent2="accent2" accent3="accent3" accent4="accent4" accent5="accent5" accent6="accent6" hlink="hlink" folHlink="folHlink"/>
  <p:sldLayoutIdLst>
    <p:sldLayoutId id="2147483676" r:id="rId1"/>
    <p:sldLayoutId id="2147483650" r:id="rId2"/>
  </p:sldLayoutIdLst>
  <p:hf hdr="0" ftr="0" dt="0"/>
  <p:txStyles>
    <p:titleStyle>
      <a:lvl1pPr algn="l" defTabSz="914400">
        <a:lnSpc>
          <a:spcPct val="90000"/>
        </a:lnSpc>
        <a:spcBef>
          <a:spcPts val="0"/>
        </a:spcBef>
        <a:buNone/>
        <a:defRPr sz="2400" b="1" i="0" cap="none">
          <a:solidFill>
            <a:schemeClr val="tx1"/>
          </a:solidFill>
          <a:latin typeface="+mn-lt"/>
          <a:ea typeface="+mj-ea"/>
          <a:cs typeface="+mj-cs"/>
        </a:defRPr>
      </a:lvl1pPr>
    </p:titleStyle>
    <p:bodyStyle>
      <a:lvl1pPr marL="228600" indent="-228600" algn="l" defTabSz="914400">
        <a:lnSpc>
          <a:spcPct val="100000"/>
        </a:lnSpc>
        <a:spcBef>
          <a:spcPts val="1000"/>
        </a:spcBef>
        <a:buFont typeface="Arial"/>
        <a:buChar char="•"/>
        <a:defRPr sz="1600">
          <a:solidFill>
            <a:schemeClr val="tx1"/>
          </a:solidFill>
          <a:latin typeface="+mn-lt"/>
          <a:ea typeface="+mn-ea"/>
          <a:cs typeface="+mn-cs"/>
        </a:defRPr>
      </a:lvl1pPr>
      <a:lvl2pPr marL="685800" indent="-228600" algn="l" defTabSz="914400">
        <a:lnSpc>
          <a:spcPct val="100000"/>
        </a:lnSpc>
        <a:spcBef>
          <a:spcPts val="500"/>
        </a:spcBef>
        <a:buFont typeface="Arial"/>
        <a:buChar char="•"/>
        <a:defRPr sz="1400">
          <a:solidFill>
            <a:schemeClr val="tx1"/>
          </a:solidFill>
          <a:latin typeface="+mn-lt"/>
          <a:ea typeface="+mn-ea"/>
          <a:cs typeface="+mn-cs"/>
        </a:defRPr>
      </a:lvl2pPr>
      <a:lvl3pPr marL="1143000" indent="-228600" algn="l" defTabSz="914400">
        <a:lnSpc>
          <a:spcPct val="100000"/>
        </a:lnSpc>
        <a:spcBef>
          <a:spcPts val="500"/>
        </a:spcBef>
        <a:buFont typeface="Arial"/>
        <a:buChar char="•"/>
        <a:defRPr sz="1200">
          <a:solidFill>
            <a:schemeClr val="tx1"/>
          </a:solidFill>
          <a:latin typeface="+mn-lt"/>
          <a:ea typeface="+mn-ea"/>
          <a:cs typeface="+mn-cs"/>
        </a:defRPr>
      </a:lvl3pPr>
      <a:lvl4pPr marL="1600200" indent="-228600" algn="l" defTabSz="914400">
        <a:lnSpc>
          <a:spcPct val="100000"/>
        </a:lnSpc>
        <a:spcBef>
          <a:spcPts val="500"/>
        </a:spcBef>
        <a:buFont typeface="Arial"/>
        <a:buChar char="•"/>
        <a:defRPr sz="1100">
          <a:solidFill>
            <a:schemeClr val="tx1"/>
          </a:solidFill>
          <a:latin typeface="+mn-lt"/>
          <a:ea typeface="+mn-ea"/>
          <a:cs typeface="+mn-cs"/>
        </a:defRPr>
      </a:lvl4pPr>
      <a:lvl5pPr marL="2057400" indent="-228600" algn="l" defTabSz="914400">
        <a:lnSpc>
          <a:spcPct val="100000"/>
        </a:lnSpc>
        <a:spcBef>
          <a:spcPts val="500"/>
        </a:spcBef>
        <a:buFont typeface="Arial"/>
        <a:buChar char="•"/>
        <a:defRPr sz="11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s://www.migrationdataportal.org/themes/remittanc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www.boundless.com/blog/qatar-world-cup-migrant-workers/" TargetMode="External"/><Relationship Id="rId4" Type="http://schemas.openxmlformats.org/officeDocument/2006/relationships/hyperlink" Target="https://data.worldbank.org/indicator/BX.TRF.PWKR.DT.GD.ZS?end=2023&amp;locations=BD-NP&amp;name_desc=true&amp;start=1990&amp;view=char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airrecruitmenthub.org/news/ilo-gbsn-unige-hosts-business-school-educators-technical-workshop-fair-recruitment-migran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8.svg"/></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ilo.org/wcmsp5/groups/public/---asia/---ro-bangkok/documents/publication/wcms_866858.pdf" TargetMode="External"/><Relationship Id="rId7" Type="http://schemas.openxmlformats.org/officeDocument/2006/relationships/image" Target="../media/image40.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hyperlink" Target="Measuring_recruitment_costs_LaoPDR_June2019%20(ilo.org" TargetMode="External"/><Relationship Id="rId4" Type="http://schemas.openxmlformats.org/officeDocument/2006/relationships/hyperlink" Target="https://www.ilo.org/wcmsp5/groups/public/---ed_protect/---protrav/---migrant/documents/publication/wcms_869688.pdf" TargetMode="External"/><Relationship Id="rId9" Type="http://schemas.openxmlformats.org/officeDocument/2006/relationships/image" Target="../media/image42.sv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tif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56.sv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4776BB23-1FE3-1DBA-D317-51155881F9EF}"/>
              </a:ext>
            </a:extLst>
          </p:cNvPr>
          <p:cNvSpPr/>
          <p:nvPr/>
        </p:nvSpPr>
        <p:spPr>
          <a:xfrm>
            <a:off x="0" y="125342"/>
            <a:ext cx="4027990" cy="29290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A7206CB6-B18B-DDBC-33AE-59C35F1F7840}"/>
              </a:ext>
            </a:extLst>
          </p:cNvPr>
          <p:cNvSpPr>
            <a:spLocks noGrp="1"/>
          </p:cNvSpPr>
          <p:nvPr>
            <p:ph type="title"/>
          </p:nvPr>
        </p:nvSpPr>
        <p:spPr/>
        <p:txBody>
          <a:bodyPr>
            <a:normAutofit/>
          </a:bodyPr>
          <a:lstStyle/>
          <a:p>
            <a:pPr algn="l"/>
            <a:r>
              <a:rPr lang="en-GB" sz="2500" b="1" dirty="0">
                <a:latin typeface="Arial Nova Light" panose="020B0304020202020204" pitchFamily="34" charset="0"/>
              </a:rPr>
              <a:t>ILO-GBSN-</a:t>
            </a:r>
            <a:r>
              <a:rPr lang="en-GB" sz="2500" b="1" dirty="0" err="1">
                <a:latin typeface="Arial Nova Light" panose="020B0304020202020204" pitchFamily="34" charset="0"/>
              </a:rPr>
              <a:t>UniGE</a:t>
            </a:r>
            <a:r>
              <a:rPr lang="en-GB" sz="2500" b="1" dirty="0">
                <a:latin typeface="Arial Nova Light" panose="020B0304020202020204" pitchFamily="34" charset="0"/>
              </a:rPr>
              <a:t>: Teaching Resources</a:t>
            </a:r>
            <a:endParaRPr lang="en-CH" sz="2500" b="1" dirty="0">
              <a:latin typeface="Arial Nova Light" panose="020B0304020202020204" pitchFamily="34" charset="0"/>
            </a:endParaRPr>
          </a:p>
        </p:txBody>
      </p:sp>
      <p:pic>
        <p:nvPicPr>
          <p:cNvPr id="10" name="Picture 2">
            <a:extLst>
              <a:ext uri="{FF2B5EF4-FFF2-40B4-BE49-F238E27FC236}">
                <a16:creationId xmlns:a16="http://schemas.microsoft.com/office/drawing/2014/main" id="{C1EBFFF6-39C0-D361-B9A8-FE1BAE64E0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54350"/>
            <a:ext cx="12192000" cy="38036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55B10B-F809-E806-9556-B40968D91277}"/>
              </a:ext>
            </a:extLst>
          </p:cNvPr>
          <p:cNvSpPr txBox="1"/>
          <p:nvPr/>
        </p:nvSpPr>
        <p:spPr>
          <a:xfrm>
            <a:off x="7361500" y="3158260"/>
            <a:ext cx="4671174" cy="2682786"/>
          </a:xfrm>
          <a:prstGeom prst="rect">
            <a:avLst/>
          </a:prstGeom>
          <a:noFill/>
        </p:spPr>
        <p:txBody>
          <a:bodyPr wrap="square" rtlCol="0">
            <a:spAutoFit/>
          </a:bodyPr>
          <a:lstStyle/>
          <a:p>
            <a:pPr>
              <a:spcBef>
                <a:spcPts val="1000"/>
              </a:spcBef>
              <a:buFont typeface="Arial"/>
            </a:pPr>
            <a:r>
              <a:rPr lang="en-GB" sz="1600" dirty="0">
                <a:solidFill>
                  <a:schemeClr val="bg1"/>
                </a:solidFill>
                <a:latin typeface="Calibri" panose="020F0502020204030204" pitchFamily="34" charset="0"/>
                <a:cs typeface="Calibri" panose="020F0502020204030204" pitchFamily="34" charset="0"/>
              </a:rPr>
              <a:t>The International Labour Organization (ILO), the Global Business School Network (GBSN) and the University of Geneva (UNIGE) joined forces in 2022 to include human and labour rights in business school education. The teaching resources are developed in expert workshops and consist of a standard slide deck and teaching notes. The resources can be adapted to regional contexts and are available open-source. </a:t>
            </a:r>
          </a:p>
          <a:p>
            <a:pPr>
              <a:spcBef>
                <a:spcPts val="1000"/>
              </a:spcBef>
              <a:buFont typeface="Arial"/>
            </a:pPr>
            <a:r>
              <a:rPr lang="en-GB" sz="1600" dirty="0">
                <a:solidFill>
                  <a:schemeClr val="bg1"/>
                </a:solidFill>
                <a:latin typeface="Calibri" panose="020F0502020204030204" pitchFamily="34" charset="0"/>
                <a:cs typeface="Calibri" panose="020F0502020204030204" pitchFamily="34" charset="0"/>
              </a:rPr>
              <a:t>For more information, see: </a:t>
            </a:r>
            <a:br>
              <a:rPr lang="en-GB" sz="1600" dirty="0">
                <a:solidFill>
                  <a:schemeClr val="bg1"/>
                </a:solidFill>
                <a:latin typeface="Calibri" panose="020F0502020204030204" pitchFamily="34" charset="0"/>
                <a:cs typeface="Calibri" panose="020F0502020204030204" pitchFamily="34" charset="0"/>
              </a:rPr>
            </a:br>
            <a:r>
              <a:rPr lang="en-GB" sz="1600" dirty="0">
                <a:solidFill>
                  <a:schemeClr val="bg1"/>
                </a:solidFill>
                <a:latin typeface="Calibri" panose="020F0502020204030204" pitchFamily="34" charset="0"/>
                <a:cs typeface="Calibri" panose="020F0502020204030204" pitchFamily="34" charset="0"/>
              </a:rPr>
              <a:t>https://gbsn.org/ilo-gbsn-unige-teaching-resources/</a:t>
            </a:r>
            <a:endParaRPr lang="en-CH" sz="1600" dirty="0">
              <a:solidFill>
                <a:schemeClr val="bg1"/>
              </a:solidFill>
              <a:latin typeface="Calibri" panose="020F0502020204030204" pitchFamily="34" charset="0"/>
              <a:cs typeface="Calibri" panose="020F0502020204030204" pitchFamily="34" charset="0"/>
            </a:endParaRPr>
          </a:p>
        </p:txBody>
      </p:sp>
      <p:sp>
        <p:nvSpPr>
          <p:cNvPr id="13" name="Subtitle 2">
            <a:extLst>
              <a:ext uri="{FF2B5EF4-FFF2-40B4-BE49-F238E27FC236}">
                <a16:creationId xmlns:a16="http://schemas.microsoft.com/office/drawing/2014/main" id="{3BFC0416-EE99-0504-DDD7-22C8BF5D8D5F}"/>
              </a:ext>
            </a:extLst>
          </p:cNvPr>
          <p:cNvSpPr>
            <a:spLocks noGrp="1"/>
          </p:cNvSpPr>
          <p:nvPr>
            <p:ph idx="1"/>
          </p:nvPr>
        </p:nvSpPr>
        <p:spPr>
          <a:xfrm>
            <a:off x="1594884" y="2037395"/>
            <a:ext cx="9758914" cy="1016953"/>
          </a:xfrm>
        </p:spPr>
        <p:txBody>
          <a:bodyPr>
            <a:noAutofit/>
          </a:bodyPr>
          <a:lstStyle/>
          <a:p>
            <a:pPr marL="0" indent="0">
              <a:buNone/>
            </a:pPr>
            <a:r>
              <a:rPr lang="en-GB" sz="1800" b="1" dirty="0">
                <a:solidFill>
                  <a:srgbClr val="247BA1"/>
                </a:solidFill>
              </a:rPr>
              <a:t>Fair recruitment of migrant workers. </a:t>
            </a:r>
            <a:r>
              <a:rPr lang="en-GB" sz="1800" dirty="0">
                <a:solidFill>
                  <a:srgbClr val="247BA1"/>
                </a:solidFill>
              </a:rPr>
              <a:t>Teaching labour and human rights in business schools #2.</a:t>
            </a:r>
          </a:p>
          <a:p>
            <a:pPr marL="0" indent="0">
              <a:buNone/>
            </a:pPr>
            <a:r>
              <a:rPr lang="en-US" sz="1200" dirty="0"/>
              <a:t>Last updated: July 2024</a:t>
            </a:r>
            <a:endParaRPr lang="en-CH" sz="1200" dirty="0"/>
          </a:p>
          <a:p>
            <a:endParaRPr lang="en-CH" dirty="0"/>
          </a:p>
          <a:p>
            <a:endParaRPr lang="en-CH" sz="1800" dirty="0"/>
          </a:p>
        </p:txBody>
      </p:sp>
      <p:grpSp>
        <p:nvGrpSpPr>
          <p:cNvPr id="7" name="Group 6">
            <a:extLst>
              <a:ext uri="{FF2B5EF4-FFF2-40B4-BE49-F238E27FC236}">
                <a16:creationId xmlns:a16="http://schemas.microsoft.com/office/drawing/2014/main" id="{034BB22C-7201-877E-A126-F9DC1AD3FCBB}"/>
              </a:ext>
            </a:extLst>
          </p:cNvPr>
          <p:cNvGrpSpPr/>
          <p:nvPr/>
        </p:nvGrpSpPr>
        <p:grpSpPr>
          <a:xfrm>
            <a:off x="0" y="1"/>
            <a:ext cx="12192000" cy="2498400"/>
            <a:chOff x="0" y="1"/>
            <a:chExt cx="12192000" cy="2498400"/>
          </a:xfrm>
        </p:grpSpPr>
        <p:sp>
          <p:nvSpPr>
            <p:cNvPr id="5" name="Freihandform 41">
              <a:extLst>
                <a:ext uri="{FF2B5EF4-FFF2-40B4-BE49-F238E27FC236}">
                  <a16:creationId xmlns:a16="http://schemas.microsoft.com/office/drawing/2014/main" id="{36EFD20C-2416-0D14-5B42-B26B78CA3FC4}"/>
                </a:ext>
              </a:extLst>
            </p:cNvPr>
            <p:cNvSpPr/>
            <p:nvPr/>
          </p:nvSpPr>
          <p:spPr bwMode="auto">
            <a:xfrm>
              <a:off x="0" y="38063"/>
              <a:ext cx="2995806" cy="2460338"/>
            </a:xfrm>
            <a:custGeom>
              <a:avLst/>
              <a:gdLst>
                <a:gd name="connsiteX0" fmla="*/ 0 w 2995806"/>
                <a:gd name="connsiteY0" fmla="*/ 0 h 2460338"/>
                <a:gd name="connsiteX1" fmla="*/ 2995806 w 2995806"/>
                <a:gd name="connsiteY1" fmla="*/ 69253 h 2460338"/>
                <a:gd name="connsiteX2" fmla="*/ 0 w 2995806"/>
                <a:gd name="connsiteY2" fmla="*/ 2460338 h 2460338"/>
                <a:gd name="connsiteX3" fmla="*/ 0 w 2995806"/>
                <a:gd name="connsiteY3" fmla="*/ 0 h 2460338"/>
              </a:gdLst>
              <a:ahLst/>
              <a:cxnLst>
                <a:cxn ang="0">
                  <a:pos x="connsiteX0" y="connsiteY0"/>
                </a:cxn>
                <a:cxn ang="0">
                  <a:pos x="connsiteX1" y="connsiteY1"/>
                </a:cxn>
                <a:cxn ang="0">
                  <a:pos x="connsiteX2" y="connsiteY2"/>
                </a:cxn>
                <a:cxn ang="0">
                  <a:pos x="connsiteX3" y="connsiteY3"/>
                </a:cxn>
              </a:cxnLst>
              <a:rect l="l" t="t" r="r" b="b"/>
              <a:pathLst>
                <a:path w="2995806" h="2460338">
                  <a:moveTo>
                    <a:pt x="0" y="0"/>
                  </a:moveTo>
                  <a:lnTo>
                    <a:pt x="2995806" y="69253"/>
                  </a:lnTo>
                  <a:lnTo>
                    <a:pt x="0" y="2460338"/>
                  </a:lnTo>
                  <a:lnTo>
                    <a:pt x="0" y="0"/>
                  </a:lnTo>
                  <a:close/>
                </a:path>
              </a:pathLst>
            </a:custGeom>
            <a:solidFill>
              <a:srgbClr val="FCC8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6" name="Rectangle 4">
              <a:extLst>
                <a:ext uri="{FF2B5EF4-FFF2-40B4-BE49-F238E27FC236}">
                  <a16:creationId xmlns:a16="http://schemas.microsoft.com/office/drawing/2014/main" id="{9AA60941-0848-C5D6-FAE4-0735372140C9}"/>
                </a:ext>
              </a:extLst>
            </p:cNvPr>
            <p:cNvSpPr/>
            <p:nvPr/>
          </p:nvSpPr>
          <p:spPr bwMode="auto">
            <a:xfrm>
              <a:off x="0" y="1"/>
              <a:ext cx="12192000" cy="127000"/>
            </a:xfrm>
            <a:prstGeom prst="rect">
              <a:avLst/>
            </a:prstGeom>
            <a:solidFill>
              <a:srgbClr val="247B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15518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339E-CC50-BEA9-B297-66FC103A43E1}"/>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AF65EEE3-6BA3-25EF-2246-4FF79C3B0DE8}"/>
              </a:ext>
            </a:extLst>
          </p:cNvPr>
          <p:cNvSpPr>
            <a:spLocks noGrp="1"/>
          </p:cNvSpPr>
          <p:nvPr>
            <p:ph idx="1"/>
          </p:nvPr>
        </p:nvSpPr>
        <p:spPr>
          <a:xfrm>
            <a:off x="1594884" y="2032989"/>
            <a:ext cx="9758914" cy="3554819"/>
          </a:xfrm>
        </p:spPr>
        <p:txBody>
          <a:bodyPr/>
          <a:lstStyle/>
          <a:p>
            <a:pPr marL="363538" indent="-363538">
              <a:buClr>
                <a:srgbClr val="FBC800"/>
              </a:buClr>
              <a:buFontTx/>
              <a:buChar char="►"/>
            </a:pPr>
            <a:r>
              <a:rPr lang="en-US" dirty="0"/>
              <a:t> Unit 1 – </a:t>
            </a:r>
            <a:r>
              <a:rPr lang="en-GB" dirty="0"/>
              <a:t>Setting the stage</a:t>
            </a:r>
          </a:p>
          <a:p>
            <a:pPr marL="363538" indent="-363538">
              <a:buClr>
                <a:srgbClr val="FBC800"/>
              </a:buClr>
              <a:buFontTx/>
              <a:buChar char="►"/>
            </a:pPr>
            <a:endParaRPr lang="en-US" dirty="0"/>
          </a:p>
          <a:p>
            <a:pPr marL="363538" indent="-363538">
              <a:buClr>
                <a:srgbClr val="FBC800"/>
              </a:buClr>
              <a:buFontTx/>
              <a:buChar char="►"/>
            </a:pPr>
            <a:r>
              <a:rPr lang="en-US" b="1" dirty="0"/>
              <a:t> Unit 2 – </a:t>
            </a:r>
            <a:r>
              <a:rPr lang="en-US" b="1" dirty="0" err="1"/>
              <a:t>Labour</a:t>
            </a:r>
            <a:r>
              <a:rPr lang="en-US" b="1" dirty="0"/>
              <a:t> migration and forced </a:t>
            </a:r>
            <a:r>
              <a:rPr lang="en-US" b="1" dirty="0" err="1"/>
              <a:t>labour</a:t>
            </a:r>
            <a:r>
              <a:rPr lang="en-US" b="1" dirty="0"/>
              <a:t> at a glance</a:t>
            </a:r>
          </a:p>
          <a:p>
            <a:pPr marL="363538" indent="-363538">
              <a:buClr>
                <a:srgbClr val="FBC800"/>
              </a:buClr>
              <a:buFontTx/>
              <a:buChar char="►"/>
            </a:pPr>
            <a:endParaRPr lang="en-US" dirty="0"/>
          </a:p>
          <a:p>
            <a:pPr marL="363538" indent="-363538">
              <a:buClr>
                <a:srgbClr val="FBC800"/>
              </a:buClr>
              <a:buFontTx/>
              <a:buChar char="►"/>
            </a:pPr>
            <a:r>
              <a:rPr lang="en-US" dirty="0"/>
              <a:t> Unit 3 – Understanding fair recruitment and the ILO approach</a:t>
            </a:r>
          </a:p>
          <a:p>
            <a:pPr marL="363538" indent="-363538">
              <a:buClr>
                <a:srgbClr val="FBC800"/>
              </a:buClr>
              <a:buFontTx/>
              <a:buChar char="►"/>
            </a:pPr>
            <a:endParaRPr lang="en-US" dirty="0"/>
          </a:p>
          <a:p>
            <a:pPr marL="363538" indent="-363538">
              <a:buClr>
                <a:srgbClr val="FBC800"/>
              </a:buClr>
              <a:buFontTx/>
              <a:buChar char="►"/>
            </a:pPr>
            <a:r>
              <a:rPr lang="en-US" dirty="0"/>
              <a:t> Unit 4 – Business decisions to ensure fair recruitment</a:t>
            </a:r>
          </a:p>
        </p:txBody>
      </p:sp>
      <p:sp>
        <p:nvSpPr>
          <p:cNvPr id="4" name="Titel 3">
            <a:extLst>
              <a:ext uri="{FF2B5EF4-FFF2-40B4-BE49-F238E27FC236}">
                <a16:creationId xmlns:a16="http://schemas.microsoft.com/office/drawing/2014/main" id="{34D70254-418C-9289-A81A-AB93A81CABF7}"/>
              </a:ext>
            </a:extLst>
          </p:cNvPr>
          <p:cNvSpPr>
            <a:spLocks noGrp="1"/>
          </p:cNvSpPr>
          <p:nvPr>
            <p:ph type="title"/>
          </p:nvPr>
        </p:nvSpPr>
        <p:spPr/>
        <p:txBody>
          <a:bodyPr>
            <a:normAutofit/>
          </a:bodyPr>
          <a:lstStyle/>
          <a:p>
            <a:r>
              <a:rPr lang="en-GB" sz="3000" b="1" dirty="0">
                <a:latin typeface="Arial Nova Light" panose="020B0304020202020204" pitchFamily="34" charset="0"/>
              </a:rPr>
              <a:t>Agenda</a:t>
            </a:r>
            <a:r>
              <a:rPr lang="en-GB" sz="3000" dirty="0">
                <a:latin typeface="Arial Nova Light" panose="020B0304020202020204" pitchFamily="34" charset="0"/>
              </a:rPr>
              <a:t> </a:t>
            </a:r>
            <a:endParaRPr lang="de-DE" dirty="0"/>
          </a:p>
        </p:txBody>
      </p:sp>
    </p:spTree>
    <p:extLst>
      <p:ext uri="{BB962C8B-B14F-4D97-AF65-F5344CB8AC3E}">
        <p14:creationId xmlns:p14="http://schemas.microsoft.com/office/powerpoint/2010/main" val="234821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nhaltsplatzhalter 15">
            <a:extLst>
              <a:ext uri="{FF2B5EF4-FFF2-40B4-BE49-F238E27FC236}">
                <a16:creationId xmlns:a16="http://schemas.microsoft.com/office/drawing/2014/main" id="{B53CBCCA-0B32-53B5-CD1A-F7216F43C269}"/>
              </a:ext>
            </a:extLst>
          </p:cNvPr>
          <p:cNvSpPr>
            <a:spLocks noGrp="1"/>
          </p:cNvSpPr>
          <p:nvPr>
            <p:ph idx="1"/>
          </p:nvPr>
        </p:nvSpPr>
        <p:spPr>
          <a:xfrm>
            <a:off x="1594884" y="2032988"/>
            <a:ext cx="9758914" cy="3867725"/>
          </a:xfrm>
        </p:spPr>
        <p:txBody>
          <a:bodyPr/>
          <a:lstStyle/>
          <a:p>
            <a:pPr marL="285750" indent="-285750" algn="just">
              <a:buClr>
                <a:srgbClr val="FBC800"/>
              </a:buClr>
              <a:buFontTx/>
              <a:buChar char="►"/>
            </a:pPr>
            <a:r>
              <a:rPr lang="en-GB" sz="1700" b="1" dirty="0">
                <a:effectLst/>
                <a:latin typeface="Arial Nova Light" panose="020B0304020202020204" pitchFamily="34" charset="0"/>
                <a:ea typeface="Calibri" panose="020F0502020204030204" pitchFamily="34" charset="0"/>
                <a:cs typeface="Arial" panose="020B0604020202020204" pitchFamily="34" charset="0"/>
              </a:rPr>
              <a:t>Labour migration </a:t>
            </a:r>
          </a:p>
          <a:p>
            <a:pPr marL="0" indent="0" algn="just">
              <a:buClr>
                <a:srgbClr val="FBC800"/>
              </a:buClr>
              <a:buNone/>
            </a:pPr>
            <a:r>
              <a:rPr lang="en-GB" sz="1700" spc="-10" dirty="0">
                <a:latin typeface="Arial Nova Light" panose="020B0304020202020204" pitchFamily="34" charset="0"/>
                <a:ea typeface="Calibri" panose="020F0502020204030204" pitchFamily="34" charset="0"/>
                <a:cs typeface="Arial" panose="020B0604020202020204" pitchFamily="34" charset="0"/>
              </a:rPr>
              <a:t>T</a:t>
            </a:r>
            <a:r>
              <a:rPr lang="en-GB" sz="1700" spc="-10" dirty="0">
                <a:effectLst/>
                <a:latin typeface="Arial Nova Light" panose="020B0304020202020204" pitchFamily="34" charset="0"/>
                <a:ea typeface="Calibri" panose="020F0502020204030204" pitchFamily="34" charset="0"/>
                <a:cs typeface="Arial" panose="020B0604020202020204" pitchFamily="34" charset="0"/>
              </a:rPr>
              <a:t>he movement of persons from one geographical location to another in order to find gainful employment. Labour migration may be </a:t>
            </a:r>
            <a:r>
              <a:rPr lang="en-GB" sz="1700" spc="-10" dirty="0">
                <a:solidFill>
                  <a:srgbClr val="156082"/>
                </a:solidFill>
                <a:effectLst/>
                <a:latin typeface="Arial Nova Light" panose="020B0304020202020204" pitchFamily="34" charset="0"/>
                <a:ea typeface="Calibri" panose="020F0502020204030204" pitchFamily="34" charset="0"/>
                <a:cs typeface="Arial" panose="020B0604020202020204" pitchFamily="34" charset="0"/>
              </a:rPr>
              <a:t>internal</a:t>
            </a:r>
            <a:r>
              <a:rPr lang="en-GB" sz="1700" spc="-10" dirty="0">
                <a:effectLst/>
                <a:latin typeface="Arial Nova Light" panose="020B0304020202020204" pitchFamily="34" charset="0"/>
                <a:ea typeface="Calibri" panose="020F0502020204030204" pitchFamily="34" charset="0"/>
                <a:cs typeface="Arial" panose="020B0604020202020204" pitchFamily="34" charset="0"/>
              </a:rPr>
              <a:t>, for example rural to urban, or </a:t>
            </a:r>
            <a:r>
              <a:rPr lang="en-GB" sz="1700" spc="-10" dirty="0">
                <a:solidFill>
                  <a:srgbClr val="156082"/>
                </a:solidFill>
                <a:effectLst/>
                <a:latin typeface="Arial Nova Light" panose="020B0304020202020204" pitchFamily="34" charset="0"/>
                <a:ea typeface="Calibri" panose="020F0502020204030204" pitchFamily="34" charset="0"/>
                <a:cs typeface="Arial" panose="020B0604020202020204" pitchFamily="34" charset="0"/>
              </a:rPr>
              <a:t>international</a:t>
            </a:r>
            <a:r>
              <a:rPr lang="en-GB" sz="1700" spc="-10" dirty="0">
                <a:effectLst/>
                <a:latin typeface="Arial Nova Light" panose="020B0304020202020204" pitchFamily="34" charset="0"/>
                <a:ea typeface="Calibri" panose="020F0502020204030204" pitchFamily="34" charset="0"/>
                <a:cs typeface="Arial" panose="020B0604020202020204" pitchFamily="34" charset="0"/>
              </a:rPr>
              <a:t>, across borders. </a:t>
            </a:r>
            <a:endParaRPr lang="en-CH" sz="1700" dirty="0">
              <a:effectLst/>
              <a:latin typeface="Arial Nova Light" panose="020B0304020202020204" pitchFamily="34" charset="0"/>
              <a:ea typeface="Calibri" panose="020F0502020204030204" pitchFamily="34" charset="0"/>
              <a:cs typeface="Arial" panose="020B0604020202020204" pitchFamily="34" charset="0"/>
            </a:endParaRPr>
          </a:p>
          <a:p>
            <a:pPr marL="285750" lvl="0" indent="-285750" algn="just">
              <a:buClr>
                <a:srgbClr val="FBC800"/>
              </a:buClr>
              <a:buFontTx/>
              <a:buChar char="►"/>
            </a:pPr>
            <a:r>
              <a:rPr lang="en-GB" sz="1700" b="1" dirty="0">
                <a:latin typeface="Arial Nova Light" panose="020B0304020202020204" pitchFamily="34" charset="0"/>
              </a:rPr>
              <a:t>Migrant worker / labour migrant </a:t>
            </a:r>
          </a:p>
          <a:p>
            <a:pPr marL="0" indent="0" algn="just">
              <a:buClr>
                <a:srgbClr val="FBC800"/>
              </a:buClr>
              <a:buNone/>
            </a:pPr>
            <a:r>
              <a:rPr lang="en-GB" sz="1700" spc="-10" dirty="0">
                <a:effectLst/>
                <a:latin typeface="Arial Nova Light" panose="020B0304020202020204" pitchFamily="34" charset="0"/>
                <a:ea typeface="Calibri" panose="020F0502020204030204" pitchFamily="34" charset="0"/>
                <a:cs typeface="Arial" panose="020B0604020202020204" pitchFamily="34" charset="0"/>
              </a:rPr>
              <a:t>The term</a:t>
            </a:r>
            <a:r>
              <a:rPr lang="en-GB" sz="1700" spc="-10" dirty="0"/>
              <a:t> refers </a:t>
            </a:r>
            <a:r>
              <a:rPr lang="en-GB" sz="1700" spc="-10" dirty="0">
                <a:effectLst/>
                <a:latin typeface="Arial Nova Light" panose="020B0304020202020204" pitchFamily="34" charset="0"/>
                <a:ea typeface="Calibri" panose="020F0502020204030204" pitchFamily="34" charset="0"/>
                <a:cs typeface="Arial" panose="020B0604020202020204" pitchFamily="34" charset="0"/>
              </a:rPr>
              <a:t>to people who migrate specifically </a:t>
            </a:r>
            <a:r>
              <a:rPr lang="en-GB" sz="1700" spc="-10" dirty="0">
                <a:solidFill>
                  <a:srgbClr val="156082"/>
                </a:solidFill>
                <a:effectLst/>
                <a:latin typeface="Arial Nova Light" panose="020B0304020202020204" pitchFamily="34" charset="0"/>
                <a:ea typeface="Calibri" panose="020F0502020204030204" pitchFamily="34" charset="0"/>
                <a:cs typeface="Arial" panose="020B0604020202020204" pitchFamily="34" charset="0"/>
              </a:rPr>
              <a:t>for the purpose of employment</a:t>
            </a:r>
            <a:r>
              <a:rPr lang="en-GB" sz="1700" spc="-10" dirty="0">
                <a:effectLst/>
                <a:latin typeface="Arial Nova Light" panose="020B0304020202020204" pitchFamily="34" charset="0"/>
                <a:ea typeface="Calibri" panose="020F0502020204030204" pitchFamily="34" charset="0"/>
                <a:cs typeface="Arial" panose="020B0604020202020204" pitchFamily="34" charset="0"/>
              </a:rPr>
              <a:t> – often to states of which he/ she is not a national. </a:t>
            </a:r>
            <a:endParaRPr lang="en-US" sz="1700" dirty="0">
              <a:latin typeface="Arial Nova Light" panose="020B0304020202020204" pitchFamily="34" charset="0"/>
            </a:endParaRPr>
          </a:p>
          <a:p>
            <a:pPr marL="285750" lvl="0" indent="-285750" algn="just">
              <a:buClr>
                <a:srgbClr val="FBC800"/>
              </a:buClr>
              <a:buFontTx/>
              <a:buChar char="►"/>
            </a:pPr>
            <a:r>
              <a:rPr lang="en-GB" sz="1700" dirty="0">
                <a:latin typeface="Arial Nova Light" panose="020B0304020202020204" pitchFamily="34" charset="0"/>
              </a:rPr>
              <a:t> </a:t>
            </a:r>
            <a:r>
              <a:rPr lang="en-GB" sz="1700" b="1" dirty="0">
                <a:latin typeface="Arial Nova Light" panose="020B0304020202020204" pitchFamily="34" charset="0"/>
              </a:rPr>
              <a:t>Recruitment fees and related costs</a:t>
            </a:r>
          </a:p>
          <a:p>
            <a:pPr marL="0" lvl="0" indent="0" algn="just">
              <a:buClr>
                <a:srgbClr val="FBC800"/>
              </a:buClr>
              <a:buNone/>
            </a:pPr>
            <a:r>
              <a:rPr lang="en-GB" sz="1700" dirty="0">
                <a:latin typeface="Arial Nova Light" panose="020B0304020202020204" pitchFamily="34" charset="0"/>
              </a:rPr>
              <a:t>Any fees or costs incurred in the recruitment process for workers </a:t>
            </a:r>
            <a:r>
              <a:rPr lang="en-GB" sz="1700" dirty="0">
                <a:solidFill>
                  <a:srgbClr val="156082"/>
                </a:solidFill>
                <a:latin typeface="Arial Nova Light" panose="020B0304020202020204" pitchFamily="34" charset="0"/>
              </a:rPr>
              <a:t>to secure employment or placement</a:t>
            </a:r>
            <a:r>
              <a:rPr lang="en-GB" sz="1700" dirty="0">
                <a:latin typeface="Arial Nova Light" panose="020B0304020202020204" pitchFamily="34" charset="0"/>
              </a:rPr>
              <a:t>. </a:t>
            </a:r>
            <a:endParaRPr lang="en-GB" sz="1700" dirty="0">
              <a:effectLst/>
              <a:latin typeface="Arial Nova Light" panose="020B0304020202020204" pitchFamily="34" charset="0"/>
              <a:ea typeface="Calibri" panose="020F0502020204030204" pitchFamily="34" charset="0"/>
              <a:cs typeface="Arial" panose="020B0604020202020204" pitchFamily="34" charset="0"/>
            </a:endParaRPr>
          </a:p>
          <a:p>
            <a:pPr marL="285750" lvl="0" indent="-285750" algn="just">
              <a:buClr>
                <a:srgbClr val="FBC800"/>
              </a:buClr>
              <a:buFontTx/>
              <a:buChar char="►"/>
            </a:pPr>
            <a:r>
              <a:rPr lang="en-GB" sz="1700" b="1" dirty="0">
                <a:latin typeface="Arial Nova Light" panose="020B0304020202020204" pitchFamily="34" charset="0"/>
                <a:ea typeface="Calibri" panose="020F0502020204030204" pitchFamily="34" charset="0"/>
                <a:cs typeface="Arial" panose="020B0604020202020204" pitchFamily="34" charset="0"/>
              </a:rPr>
              <a:t>Forced labour</a:t>
            </a:r>
          </a:p>
          <a:p>
            <a:pPr marL="0" lvl="0" indent="0" algn="just">
              <a:buClr>
                <a:srgbClr val="FBC800"/>
              </a:buClr>
              <a:buNone/>
            </a:pPr>
            <a:r>
              <a:rPr lang="en-GB" sz="1700" spc="-10" dirty="0">
                <a:latin typeface="Arial Nova Light" panose="020B0304020202020204" pitchFamily="34" charset="0"/>
                <a:ea typeface="Calibri" panose="020F0502020204030204" pitchFamily="34" charset="0"/>
              </a:rPr>
              <a:t>S</a:t>
            </a:r>
            <a:r>
              <a:rPr lang="en-GB" sz="1700" spc="-10" dirty="0">
                <a:effectLst/>
                <a:latin typeface="Arial Nova Light" panose="020B0304020202020204" pitchFamily="34" charset="0"/>
                <a:ea typeface="Calibri" panose="020F0502020204030204" pitchFamily="34" charset="0"/>
              </a:rPr>
              <a:t>ituations in which persons are coerced to work </a:t>
            </a:r>
            <a:r>
              <a:rPr lang="en-GB" sz="1700" spc="-10" dirty="0"/>
              <a:t>through</a:t>
            </a:r>
            <a:r>
              <a:rPr lang="en-GB" sz="1700" spc="-10" dirty="0">
                <a:effectLst/>
                <a:latin typeface="Arial Nova Light" panose="020B0304020202020204" pitchFamily="34" charset="0"/>
                <a:ea typeface="Calibri" panose="020F0502020204030204" pitchFamily="34" charset="0"/>
              </a:rPr>
              <a:t> </a:t>
            </a:r>
            <a:r>
              <a:rPr lang="en-GB" sz="1700" spc="-10" dirty="0">
                <a:solidFill>
                  <a:srgbClr val="156082"/>
                </a:solidFill>
                <a:effectLst/>
                <a:latin typeface="Arial Nova Light" panose="020B0304020202020204" pitchFamily="34" charset="0"/>
                <a:ea typeface="Calibri" panose="020F0502020204030204" pitchFamily="34" charset="0"/>
              </a:rPr>
              <a:t>violence or intimidation</a:t>
            </a:r>
            <a:r>
              <a:rPr lang="en-GB" sz="1700" spc="-10" dirty="0">
                <a:effectLst/>
                <a:latin typeface="Arial Nova Light" panose="020B0304020202020204" pitchFamily="34" charset="0"/>
                <a:ea typeface="Calibri" panose="020F0502020204030204" pitchFamily="34" charset="0"/>
              </a:rPr>
              <a:t>, or more </a:t>
            </a:r>
            <a:r>
              <a:rPr lang="en-GB" sz="1700" spc="-10" dirty="0">
                <a:solidFill>
                  <a:srgbClr val="156082"/>
                </a:solidFill>
                <a:effectLst/>
                <a:latin typeface="Arial Nova Light" panose="020B0304020202020204" pitchFamily="34" charset="0"/>
                <a:ea typeface="Calibri" panose="020F0502020204030204" pitchFamily="34" charset="0"/>
              </a:rPr>
              <a:t>subtle means </a:t>
            </a:r>
            <a:r>
              <a:rPr lang="en-GB" sz="1700" spc="-10" dirty="0">
                <a:effectLst/>
                <a:latin typeface="Arial Nova Light" panose="020B0304020202020204" pitchFamily="34" charset="0"/>
                <a:ea typeface="Calibri" panose="020F0502020204030204" pitchFamily="34" charset="0"/>
              </a:rPr>
              <a:t>such as accumulated debt, retention of identity papers or threats of denunciation to authorities.</a:t>
            </a:r>
            <a:endParaRPr lang="en-CH" sz="1700" dirty="0">
              <a:effectLst/>
              <a:latin typeface="Arial Nova Light" panose="020B0304020202020204" pitchFamily="34" charset="0"/>
              <a:ea typeface="Calibri" panose="020F0502020204030204" pitchFamily="34" charset="0"/>
              <a:cs typeface="Arial" panose="020B0604020202020204" pitchFamily="34" charset="0"/>
            </a:endParaRPr>
          </a:p>
        </p:txBody>
      </p:sp>
      <p:sp>
        <p:nvSpPr>
          <p:cNvPr id="12" name="Titel 11">
            <a:extLst>
              <a:ext uri="{FF2B5EF4-FFF2-40B4-BE49-F238E27FC236}">
                <a16:creationId xmlns:a16="http://schemas.microsoft.com/office/drawing/2014/main" id="{E939DA82-0B57-EC16-E7FC-49049531E24D}"/>
              </a:ext>
            </a:extLst>
          </p:cNvPr>
          <p:cNvSpPr>
            <a:spLocks noGrp="1"/>
          </p:cNvSpPr>
          <p:nvPr>
            <p:ph type="title"/>
          </p:nvPr>
        </p:nvSpPr>
        <p:spPr/>
        <p:txBody>
          <a:bodyPr>
            <a:normAutofit/>
          </a:bodyPr>
          <a:lstStyle/>
          <a:p>
            <a:r>
              <a:rPr lang="en-GB" sz="3000" b="1" dirty="0">
                <a:latin typeface="Arial Nova Light" panose="020B0304020202020204" pitchFamily="34" charset="0"/>
              </a:rPr>
              <a:t>Global overview on labour migration</a:t>
            </a:r>
            <a:endParaRPr lang="de-DE" dirty="0"/>
          </a:p>
        </p:txBody>
      </p:sp>
      <p:sp>
        <p:nvSpPr>
          <p:cNvPr id="20" name="Textplatzhalter 19">
            <a:extLst>
              <a:ext uri="{FF2B5EF4-FFF2-40B4-BE49-F238E27FC236}">
                <a16:creationId xmlns:a16="http://schemas.microsoft.com/office/drawing/2014/main" id="{069693AE-F95F-0C89-A998-1C4055801036}"/>
              </a:ext>
            </a:extLst>
          </p:cNvPr>
          <p:cNvSpPr>
            <a:spLocks noGrp="1"/>
          </p:cNvSpPr>
          <p:nvPr>
            <p:ph type="body" sz="quarter" idx="13"/>
          </p:nvPr>
        </p:nvSpPr>
        <p:spPr>
          <a:xfrm rot="16200000">
            <a:off x="-326563" y="3106451"/>
            <a:ext cx="3035897" cy="338554"/>
          </a:xfrm>
        </p:spPr>
        <p:txBody>
          <a:bodyPr/>
          <a:lstStyle/>
          <a:p>
            <a:r>
              <a:rPr lang="en-GB" sz="1600" dirty="0">
                <a:latin typeface="Arial Nova Light" panose="020B0304020202020204" pitchFamily="34" charset="0"/>
              </a:rPr>
              <a:t>D E F I N I T I O N S </a:t>
            </a:r>
            <a:endParaRPr lang="en-CH" sz="1600">
              <a:latin typeface="Arial Nova Light" panose="020B0304020202020204" pitchFamily="34" charset="0"/>
            </a:endParaRPr>
          </a:p>
        </p:txBody>
      </p:sp>
    </p:spTree>
    <p:extLst>
      <p:ext uri="{BB962C8B-B14F-4D97-AF65-F5344CB8AC3E}">
        <p14:creationId xmlns:p14="http://schemas.microsoft.com/office/powerpoint/2010/main" val="199515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772005119" descr="Une image contenant texte, capture d’écran, dessin humoristique, affiche&#10;&#10;Description générée automatiquement">
            <a:extLst>
              <a:ext uri="{FF2B5EF4-FFF2-40B4-BE49-F238E27FC236}">
                <a16:creationId xmlns:a16="http://schemas.microsoft.com/office/drawing/2014/main" id="{61DFE613-A203-4CC3-3D32-217E765973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16962" y="1997962"/>
            <a:ext cx="4357434" cy="4006800"/>
          </a:xfrm>
          <a:prstGeom prst="rect">
            <a:avLst/>
          </a:prstGeom>
          <a:ln>
            <a:solidFill>
              <a:schemeClr val="bg1"/>
            </a:solidFill>
          </a:ln>
        </p:spPr>
      </p:pic>
      <p:pic>
        <p:nvPicPr>
          <p:cNvPr id="15" name="Picture 1772005119" descr="Une image contenant texte, capture d’écran, dessin humoristique, affiche&#10;&#10;Description générée automatiquement">
            <a:extLst>
              <a:ext uri="{FF2B5EF4-FFF2-40B4-BE49-F238E27FC236}">
                <a16:creationId xmlns:a16="http://schemas.microsoft.com/office/drawing/2014/main" id="{E859B908-4ABF-33E0-7E92-13ADFD2792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5999" y="1997963"/>
            <a:ext cx="1840432" cy="1849287"/>
          </a:xfrm>
          <a:prstGeom prst="rect">
            <a:avLst/>
          </a:prstGeom>
          <a:ln>
            <a:solidFill>
              <a:schemeClr val="bg1"/>
            </a:solidFill>
          </a:ln>
        </p:spPr>
      </p:pic>
      <p:pic>
        <p:nvPicPr>
          <p:cNvPr id="19" name="Picture 1772005119" descr="Une image contenant texte, capture d’écran, dessin humoristique, affiche&#10;&#10;Description générée automatiquement">
            <a:extLst>
              <a:ext uri="{FF2B5EF4-FFF2-40B4-BE49-F238E27FC236}">
                <a16:creationId xmlns:a16="http://schemas.microsoft.com/office/drawing/2014/main" id="{D39AD5B7-23D4-C082-822C-11279842BB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695" b="2391"/>
          <a:stretch/>
        </p:blipFill>
        <p:spPr>
          <a:xfrm>
            <a:off x="9856879" y="1997963"/>
            <a:ext cx="1496919" cy="1849287"/>
          </a:xfrm>
          <a:prstGeom prst="rect">
            <a:avLst/>
          </a:prstGeom>
          <a:ln>
            <a:solidFill>
              <a:schemeClr val="bg1"/>
            </a:solidFill>
          </a:ln>
        </p:spPr>
      </p:pic>
      <p:pic>
        <p:nvPicPr>
          <p:cNvPr id="25" name="Picture 1772005119" descr="Une image contenant texte, capture d’écran, dessin humoristique, affiche&#10;&#10;Description générée automatiquement">
            <a:extLst>
              <a:ext uri="{FF2B5EF4-FFF2-40B4-BE49-F238E27FC236}">
                <a16:creationId xmlns:a16="http://schemas.microsoft.com/office/drawing/2014/main" id="{F76F3922-CC6F-766B-AC72-9F6ADE2CFB7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37529" y="1997963"/>
            <a:ext cx="1718252" cy="1849287"/>
          </a:xfrm>
          <a:prstGeom prst="rect">
            <a:avLst/>
          </a:prstGeom>
          <a:ln>
            <a:solidFill>
              <a:schemeClr val="bg1"/>
            </a:solidFill>
          </a:ln>
        </p:spPr>
      </p:pic>
      <p:sp>
        <p:nvSpPr>
          <p:cNvPr id="13" name="Titel 12">
            <a:extLst>
              <a:ext uri="{FF2B5EF4-FFF2-40B4-BE49-F238E27FC236}">
                <a16:creationId xmlns:a16="http://schemas.microsoft.com/office/drawing/2014/main" id="{ADBD4FEF-0AC8-B028-A8D2-BA5119098141}"/>
              </a:ext>
            </a:extLst>
          </p:cNvPr>
          <p:cNvSpPr>
            <a:spLocks noGrp="1"/>
          </p:cNvSpPr>
          <p:nvPr>
            <p:ph type="title"/>
          </p:nvPr>
        </p:nvSpPr>
        <p:spPr/>
        <p:txBody>
          <a:bodyPr>
            <a:normAutofit/>
          </a:bodyPr>
          <a:lstStyle/>
          <a:p>
            <a:r>
              <a:rPr lang="en-GB" sz="3000" b="1" dirty="0">
                <a:latin typeface="Arial Nova Light" panose="020B0304020202020204" pitchFamily="34" charset="0"/>
              </a:rPr>
              <a:t>Global overview on labour migration</a:t>
            </a:r>
            <a:endParaRPr lang="de-DE" dirty="0"/>
          </a:p>
        </p:txBody>
      </p:sp>
      <p:sp>
        <p:nvSpPr>
          <p:cNvPr id="29" name="Textplatzhalter 28">
            <a:extLst>
              <a:ext uri="{FF2B5EF4-FFF2-40B4-BE49-F238E27FC236}">
                <a16:creationId xmlns:a16="http://schemas.microsoft.com/office/drawing/2014/main" id="{7473A06B-A5BD-CBCF-DC2D-E673FFE5DA44}"/>
              </a:ext>
            </a:extLst>
          </p:cNvPr>
          <p:cNvSpPr>
            <a:spLocks noGrp="1"/>
          </p:cNvSpPr>
          <p:nvPr>
            <p:ph type="body" sz="quarter" idx="13"/>
          </p:nvPr>
        </p:nvSpPr>
        <p:spPr>
          <a:xfrm rot="16200000">
            <a:off x="-326563" y="3106451"/>
            <a:ext cx="3035897" cy="338554"/>
          </a:xfrm>
        </p:spPr>
        <p:txBody>
          <a:bodyPr/>
          <a:lstStyle/>
          <a:p>
            <a:r>
              <a:rPr lang="en-GB" sz="1600" dirty="0">
                <a:latin typeface="Arial Nova Light" panose="020B0304020202020204" pitchFamily="34" charset="0"/>
              </a:rPr>
              <a:t>G L O B A L   F I G U R E S  </a:t>
            </a:r>
            <a:endParaRPr lang="en-CH" sz="1600">
              <a:latin typeface="Arial Nova Light" panose="020B0304020202020204" pitchFamily="34" charset="0"/>
            </a:endParaRPr>
          </a:p>
        </p:txBody>
      </p:sp>
      <p:sp>
        <p:nvSpPr>
          <p:cNvPr id="26" name="Rechteck 25">
            <a:extLst>
              <a:ext uri="{FF2B5EF4-FFF2-40B4-BE49-F238E27FC236}">
                <a16:creationId xmlns:a16="http://schemas.microsoft.com/office/drawing/2014/main" id="{FA4A03C7-2649-CD44-6C46-DAA6EFBB5D98}"/>
              </a:ext>
            </a:extLst>
          </p:cNvPr>
          <p:cNvSpPr/>
          <p:nvPr/>
        </p:nvSpPr>
        <p:spPr>
          <a:xfrm>
            <a:off x="6095999" y="1884218"/>
            <a:ext cx="5257799" cy="2189018"/>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Box 1">
            <a:extLst>
              <a:ext uri="{FF2B5EF4-FFF2-40B4-BE49-F238E27FC236}">
                <a16:creationId xmlns:a16="http://schemas.microsoft.com/office/drawing/2014/main" id="{9A3B5903-D688-3EB5-3F71-E378A964C715}"/>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latin typeface="Arial Nova" panose="020B0504020202020204" pitchFamily="34" charset="0"/>
              </a:rPr>
              <a:t>© ILO Global Estimates on International Migrant Workers – Results and Methodology, ILO, 2021 </a:t>
            </a:r>
          </a:p>
        </p:txBody>
      </p:sp>
    </p:spTree>
    <p:extLst>
      <p:ext uri="{BB962C8B-B14F-4D97-AF65-F5344CB8AC3E}">
        <p14:creationId xmlns:p14="http://schemas.microsoft.com/office/powerpoint/2010/main" val="148907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9A3F-0B4F-1A15-3D59-2586FF33B122}"/>
            </a:ext>
          </a:extLst>
        </p:cNvPr>
        <p:cNvGrpSpPr/>
        <p:nvPr/>
      </p:nvGrpSpPr>
      <p:grpSpPr>
        <a:xfrm>
          <a:off x="0" y="0"/>
          <a:ext cx="0" cy="0"/>
          <a:chOff x="0" y="0"/>
          <a:chExt cx="0" cy="0"/>
        </a:xfrm>
      </p:grpSpPr>
      <p:pic>
        <p:nvPicPr>
          <p:cNvPr id="16" name="Picture 1772005119" descr="Une image contenant texte, capture d’écran, dessin humoristique, affiche&#10;&#10;Description générée automatiquement">
            <a:extLst>
              <a:ext uri="{FF2B5EF4-FFF2-40B4-BE49-F238E27FC236}">
                <a16:creationId xmlns:a16="http://schemas.microsoft.com/office/drawing/2014/main" id="{631EE8D6-EBAB-CB88-4D3F-607450F341D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16964" y="1997964"/>
            <a:ext cx="2008413" cy="1846800"/>
          </a:xfrm>
          <a:prstGeom prst="rect">
            <a:avLst/>
          </a:prstGeom>
          <a:ln>
            <a:solidFill>
              <a:schemeClr val="bg1"/>
            </a:solidFill>
          </a:ln>
        </p:spPr>
      </p:pic>
      <p:pic>
        <p:nvPicPr>
          <p:cNvPr id="15" name="Picture 1772005119" descr="Une image contenant texte, capture d’écran, dessin humoristique, affiche&#10;&#10;Description générée automatiquement">
            <a:extLst>
              <a:ext uri="{FF2B5EF4-FFF2-40B4-BE49-F238E27FC236}">
                <a16:creationId xmlns:a16="http://schemas.microsoft.com/office/drawing/2014/main" id="{0223FFCA-95EB-C464-F2E5-DE66AC45AE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24909" y="1997963"/>
            <a:ext cx="3987614" cy="4006800"/>
          </a:xfrm>
          <a:prstGeom prst="rect">
            <a:avLst/>
          </a:prstGeom>
          <a:ln>
            <a:solidFill>
              <a:schemeClr val="bg1"/>
            </a:solidFill>
          </a:ln>
        </p:spPr>
      </p:pic>
      <p:pic>
        <p:nvPicPr>
          <p:cNvPr id="19" name="Picture 1772005119" descr="Une image contenant texte, capture d’écran, dessin humoristique, affiche&#10;&#10;Description générée automatiquement">
            <a:extLst>
              <a:ext uri="{FF2B5EF4-FFF2-40B4-BE49-F238E27FC236}">
                <a16:creationId xmlns:a16="http://schemas.microsoft.com/office/drawing/2014/main" id="{6D477C7B-F6F0-D44E-DA0F-3BCDBF4BC0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695" b="2391"/>
          <a:stretch/>
        </p:blipFill>
        <p:spPr>
          <a:xfrm>
            <a:off x="9856879" y="1997963"/>
            <a:ext cx="1496919" cy="1849287"/>
          </a:xfrm>
          <a:prstGeom prst="rect">
            <a:avLst/>
          </a:prstGeom>
          <a:ln>
            <a:solidFill>
              <a:schemeClr val="bg1"/>
            </a:solidFill>
          </a:ln>
        </p:spPr>
      </p:pic>
      <p:pic>
        <p:nvPicPr>
          <p:cNvPr id="25" name="Picture 1772005119" descr="Une image contenant texte, capture d’écran, dessin humoristique, affiche&#10;&#10;Description générée automatiquement">
            <a:extLst>
              <a:ext uri="{FF2B5EF4-FFF2-40B4-BE49-F238E27FC236}">
                <a16:creationId xmlns:a16="http://schemas.microsoft.com/office/drawing/2014/main" id="{D885755A-68FC-7F2A-F153-1BC9CE2DDDF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37529" y="1997963"/>
            <a:ext cx="1718252" cy="1849287"/>
          </a:xfrm>
          <a:prstGeom prst="rect">
            <a:avLst/>
          </a:prstGeom>
          <a:ln>
            <a:solidFill>
              <a:schemeClr val="bg1"/>
            </a:solidFill>
          </a:ln>
        </p:spPr>
      </p:pic>
      <p:sp>
        <p:nvSpPr>
          <p:cNvPr id="13" name="Titel 12">
            <a:extLst>
              <a:ext uri="{FF2B5EF4-FFF2-40B4-BE49-F238E27FC236}">
                <a16:creationId xmlns:a16="http://schemas.microsoft.com/office/drawing/2014/main" id="{1A55ABAB-3D82-BBEA-66AF-DFF88D44E0C7}"/>
              </a:ext>
            </a:extLst>
          </p:cNvPr>
          <p:cNvSpPr>
            <a:spLocks noGrp="1"/>
          </p:cNvSpPr>
          <p:nvPr>
            <p:ph type="title"/>
          </p:nvPr>
        </p:nvSpPr>
        <p:spPr/>
        <p:txBody>
          <a:bodyPr>
            <a:normAutofit/>
          </a:bodyPr>
          <a:lstStyle/>
          <a:p>
            <a:r>
              <a:rPr lang="en-GB" sz="3000" b="1" dirty="0">
                <a:latin typeface="Arial Nova Light" panose="020B0304020202020204" pitchFamily="34" charset="0"/>
              </a:rPr>
              <a:t>Global overview on labour migration</a:t>
            </a:r>
            <a:endParaRPr lang="de-DE" dirty="0"/>
          </a:p>
        </p:txBody>
      </p:sp>
      <p:sp>
        <p:nvSpPr>
          <p:cNvPr id="26" name="Rechteck 25">
            <a:extLst>
              <a:ext uri="{FF2B5EF4-FFF2-40B4-BE49-F238E27FC236}">
                <a16:creationId xmlns:a16="http://schemas.microsoft.com/office/drawing/2014/main" id="{96BEF9DA-8C89-9644-BE13-17786416B3A5}"/>
              </a:ext>
            </a:extLst>
          </p:cNvPr>
          <p:cNvSpPr/>
          <p:nvPr/>
        </p:nvSpPr>
        <p:spPr>
          <a:xfrm>
            <a:off x="7913620" y="1884217"/>
            <a:ext cx="3440177" cy="2258435"/>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76E381D4-F960-3F30-BDE3-6DD7E4CB0404}"/>
              </a:ext>
            </a:extLst>
          </p:cNvPr>
          <p:cNvSpPr/>
          <p:nvPr/>
        </p:nvSpPr>
        <p:spPr>
          <a:xfrm>
            <a:off x="1578424" y="1742928"/>
            <a:ext cx="2145387" cy="2258435"/>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28">
            <a:extLst>
              <a:ext uri="{FF2B5EF4-FFF2-40B4-BE49-F238E27FC236}">
                <a16:creationId xmlns:a16="http://schemas.microsoft.com/office/drawing/2014/main" id="{A6B5121A-FED0-E0F5-23AF-50CCF247DE13}"/>
              </a:ext>
            </a:extLst>
          </p:cNvPr>
          <p:cNvSpPr>
            <a:spLocks noGrp="1"/>
          </p:cNvSpPr>
          <p:nvPr>
            <p:ph type="body" sz="quarter" idx="13"/>
          </p:nvPr>
        </p:nvSpPr>
        <p:spPr>
          <a:xfrm rot="16200000">
            <a:off x="-326563" y="3106451"/>
            <a:ext cx="3035897" cy="338554"/>
          </a:xfrm>
        </p:spPr>
        <p:txBody>
          <a:bodyPr/>
          <a:lstStyle/>
          <a:p>
            <a:r>
              <a:rPr lang="en-GB" sz="1600" dirty="0">
                <a:latin typeface="Arial Nova Light" panose="020B0304020202020204" pitchFamily="34" charset="0"/>
              </a:rPr>
              <a:t>G L O B A L   F I G U R E S  </a:t>
            </a:r>
            <a:endParaRPr lang="en-CH" sz="1600">
              <a:latin typeface="Arial Nova Light" panose="020B0304020202020204" pitchFamily="34" charset="0"/>
            </a:endParaRPr>
          </a:p>
        </p:txBody>
      </p:sp>
      <p:sp>
        <p:nvSpPr>
          <p:cNvPr id="4" name="TextBox 3">
            <a:extLst>
              <a:ext uri="{FF2B5EF4-FFF2-40B4-BE49-F238E27FC236}">
                <a16:creationId xmlns:a16="http://schemas.microsoft.com/office/drawing/2014/main" id="{B22CE2F6-2089-D425-65E9-AB9731108C04}"/>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latin typeface="Arial Nova" panose="020B0504020202020204" pitchFamily="34" charset="0"/>
              </a:rPr>
              <a:t>© ILO Global Estimates on International Migrant Workers – Results and Methodology, ILO, 2021 </a:t>
            </a:r>
          </a:p>
        </p:txBody>
      </p:sp>
    </p:spTree>
    <p:extLst>
      <p:ext uri="{BB962C8B-B14F-4D97-AF65-F5344CB8AC3E}">
        <p14:creationId xmlns:p14="http://schemas.microsoft.com/office/powerpoint/2010/main" val="300300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E57BC-593F-2D09-B880-31879F7A2C18}"/>
            </a:ext>
          </a:extLst>
        </p:cNvPr>
        <p:cNvGrpSpPr/>
        <p:nvPr/>
      </p:nvGrpSpPr>
      <p:grpSpPr>
        <a:xfrm>
          <a:off x="0" y="0"/>
          <a:ext cx="0" cy="0"/>
          <a:chOff x="0" y="0"/>
          <a:chExt cx="0" cy="0"/>
        </a:xfrm>
      </p:grpSpPr>
      <p:pic>
        <p:nvPicPr>
          <p:cNvPr id="16" name="Picture 1772005119" descr="Une image contenant texte, capture d’écran, dessin humoristique, affiche&#10;&#10;Description générée automatiquement">
            <a:extLst>
              <a:ext uri="{FF2B5EF4-FFF2-40B4-BE49-F238E27FC236}">
                <a16:creationId xmlns:a16="http://schemas.microsoft.com/office/drawing/2014/main" id="{01B5027C-5F5B-C64C-15C2-A7FCEDD274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16964" y="1997963"/>
            <a:ext cx="2008413" cy="1846800"/>
          </a:xfrm>
          <a:prstGeom prst="rect">
            <a:avLst/>
          </a:prstGeom>
          <a:ln>
            <a:solidFill>
              <a:schemeClr val="bg1"/>
            </a:solidFill>
          </a:ln>
        </p:spPr>
      </p:pic>
      <p:pic>
        <p:nvPicPr>
          <p:cNvPr id="15" name="Picture 1772005119" descr="Une image contenant texte, capture d’écran, dessin humoristique, affiche&#10;&#10;Description générée automatiquement">
            <a:extLst>
              <a:ext uri="{FF2B5EF4-FFF2-40B4-BE49-F238E27FC236}">
                <a16:creationId xmlns:a16="http://schemas.microsoft.com/office/drawing/2014/main" id="{2E6F12BD-36A7-86DE-A931-A06DC3DA58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0884" y="1997962"/>
            <a:ext cx="1837957" cy="1846800"/>
          </a:xfrm>
          <a:prstGeom prst="rect">
            <a:avLst/>
          </a:prstGeom>
          <a:ln>
            <a:solidFill>
              <a:schemeClr val="bg1"/>
            </a:solidFill>
          </a:ln>
        </p:spPr>
      </p:pic>
      <p:pic>
        <p:nvPicPr>
          <p:cNvPr id="19" name="Picture 1772005119" descr="Une image contenant texte, capture d’écran, dessin humoristique, affiche&#10;&#10;Description générée automatiquement">
            <a:extLst>
              <a:ext uri="{FF2B5EF4-FFF2-40B4-BE49-F238E27FC236}">
                <a16:creationId xmlns:a16="http://schemas.microsoft.com/office/drawing/2014/main" id="{ED05233E-2DDE-7222-6B11-13F5235A06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695" b="2391"/>
          <a:stretch/>
        </p:blipFill>
        <p:spPr>
          <a:xfrm>
            <a:off x="9856879" y="1997963"/>
            <a:ext cx="1496919" cy="1849287"/>
          </a:xfrm>
          <a:prstGeom prst="rect">
            <a:avLst/>
          </a:prstGeom>
          <a:ln>
            <a:solidFill>
              <a:schemeClr val="bg1"/>
            </a:solidFill>
          </a:ln>
        </p:spPr>
      </p:pic>
      <p:pic>
        <p:nvPicPr>
          <p:cNvPr id="25" name="Picture 1772005119" descr="Une image contenant texte, capture d’écran, dessin humoristique, affiche&#10;&#10;Description générée automatiquement">
            <a:extLst>
              <a:ext uri="{FF2B5EF4-FFF2-40B4-BE49-F238E27FC236}">
                <a16:creationId xmlns:a16="http://schemas.microsoft.com/office/drawing/2014/main" id="{E6B1CE7C-6616-D31B-9089-AA7369F870B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859785" y="1984624"/>
            <a:ext cx="3722890" cy="4006800"/>
          </a:xfrm>
          <a:prstGeom prst="rect">
            <a:avLst/>
          </a:prstGeom>
          <a:ln>
            <a:solidFill>
              <a:schemeClr val="bg1"/>
            </a:solidFill>
          </a:ln>
        </p:spPr>
      </p:pic>
      <p:sp>
        <p:nvSpPr>
          <p:cNvPr id="13" name="Titel 12">
            <a:extLst>
              <a:ext uri="{FF2B5EF4-FFF2-40B4-BE49-F238E27FC236}">
                <a16:creationId xmlns:a16="http://schemas.microsoft.com/office/drawing/2014/main" id="{B7D150DE-AFFA-B6C6-8DBC-6C4A88ED90B4}"/>
              </a:ext>
            </a:extLst>
          </p:cNvPr>
          <p:cNvSpPr>
            <a:spLocks noGrp="1"/>
          </p:cNvSpPr>
          <p:nvPr>
            <p:ph type="title"/>
          </p:nvPr>
        </p:nvSpPr>
        <p:spPr/>
        <p:txBody>
          <a:bodyPr>
            <a:normAutofit/>
          </a:bodyPr>
          <a:lstStyle/>
          <a:p>
            <a:r>
              <a:rPr lang="en-GB" sz="3000" b="1" dirty="0">
                <a:latin typeface="Arial Nova Light" panose="020B0304020202020204" pitchFamily="34" charset="0"/>
              </a:rPr>
              <a:t>Global overview on labour migration</a:t>
            </a:r>
            <a:endParaRPr lang="de-DE" dirty="0"/>
          </a:p>
        </p:txBody>
      </p:sp>
      <p:sp>
        <p:nvSpPr>
          <p:cNvPr id="26" name="Rechteck 25">
            <a:extLst>
              <a:ext uri="{FF2B5EF4-FFF2-40B4-BE49-F238E27FC236}">
                <a16:creationId xmlns:a16="http://schemas.microsoft.com/office/drawing/2014/main" id="{A1C16FC8-C965-6C3A-3C3C-003EBCCBEA7E}"/>
              </a:ext>
            </a:extLst>
          </p:cNvPr>
          <p:cNvSpPr/>
          <p:nvPr/>
        </p:nvSpPr>
        <p:spPr>
          <a:xfrm>
            <a:off x="9698182" y="1782788"/>
            <a:ext cx="2132068" cy="2258435"/>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957DE04A-7773-EDB3-3DB1-6D51BC2D4293}"/>
              </a:ext>
            </a:extLst>
          </p:cNvPr>
          <p:cNvSpPr/>
          <p:nvPr/>
        </p:nvSpPr>
        <p:spPr>
          <a:xfrm>
            <a:off x="1504551" y="1947668"/>
            <a:ext cx="4195802" cy="2258435"/>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28">
            <a:extLst>
              <a:ext uri="{FF2B5EF4-FFF2-40B4-BE49-F238E27FC236}">
                <a16:creationId xmlns:a16="http://schemas.microsoft.com/office/drawing/2014/main" id="{DDE8ACD4-63DC-C7D4-4FB5-CD63357DCD91}"/>
              </a:ext>
            </a:extLst>
          </p:cNvPr>
          <p:cNvSpPr>
            <a:spLocks noGrp="1"/>
          </p:cNvSpPr>
          <p:nvPr>
            <p:ph type="body" sz="quarter" idx="13"/>
          </p:nvPr>
        </p:nvSpPr>
        <p:spPr>
          <a:xfrm rot="16200000">
            <a:off x="-326563" y="3106451"/>
            <a:ext cx="3035897" cy="338554"/>
          </a:xfrm>
        </p:spPr>
        <p:txBody>
          <a:bodyPr/>
          <a:lstStyle/>
          <a:p>
            <a:r>
              <a:rPr lang="en-GB" sz="1600" dirty="0">
                <a:latin typeface="Arial Nova Light" panose="020B0304020202020204" pitchFamily="34" charset="0"/>
              </a:rPr>
              <a:t>G L O B A L   F I G U R E S  </a:t>
            </a:r>
            <a:endParaRPr lang="en-CH" sz="1600">
              <a:latin typeface="Arial Nova Light" panose="020B0304020202020204" pitchFamily="34" charset="0"/>
            </a:endParaRPr>
          </a:p>
        </p:txBody>
      </p:sp>
      <p:sp>
        <p:nvSpPr>
          <p:cNvPr id="3" name="TextBox 2">
            <a:extLst>
              <a:ext uri="{FF2B5EF4-FFF2-40B4-BE49-F238E27FC236}">
                <a16:creationId xmlns:a16="http://schemas.microsoft.com/office/drawing/2014/main" id="{59EBD431-6CE3-2C53-A6CA-12E2730F85C6}"/>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latin typeface="Arial Nova" panose="020B0504020202020204" pitchFamily="34" charset="0"/>
              </a:rPr>
              <a:t>© ILO Global Estimates on International Migrant Workers – Results and Methodology, ILO, 2021 </a:t>
            </a:r>
          </a:p>
        </p:txBody>
      </p:sp>
    </p:spTree>
    <p:extLst>
      <p:ext uri="{BB962C8B-B14F-4D97-AF65-F5344CB8AC3E}">
        <p14:creationId xmlns:p14="http://schemas.microsoft.com/office/powerpoint/2010/main" val="277198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DE2B-3908-1323-13C3-3B4E6BAFDC34}"/>
            </a:ext>
          </a:extLst>
        </p:cNvPr>
        <p:cNvGrpSpPr/>
        <p:nvPr/>
      </p:nvGrpSpPr>
      <p:grpSpPr>
        <a:xfrm>
          <a:off x="0" y="0"/>
          <a:ext cx="0" cy="0"/>
          <a:chOff x="0" y="0"/>
          <a:chExt cx="0" cy="0"/>
        </a:xfrm>
      </p:grpSpPr>
      <p:pic>
        <p:nvPicPr>
          <p:cNvPr id="19" name="Picture 1772005119" descr="Une image contenant texte, capture d’écran, dessin humoristique, affiche&#10;&#10;Description générée automatiquement">
            <a:extLst>
              <a:ext uri="{FF2B5EF4-FFF2-40B4-BE49-F238E27FC236}">
                <a16:creationId xmlns:a16="http://schemas.microsoft.com/office/drawing/2014/main" id="{7618E9DC-BDCD-37C0-943C-A08BBE53ED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17391" y="1984624"/>
            <a:ext cx="3243334" cy="4006800"/>
          </a:xfrm>
          <a:prstGeom prst="rect">
            <a:avLst/>
          </a:prstGeom>
          <a:ln>
            <a:solidFill>
              <a:schemeClr val="bg1"/>
            </a:solidFill>
          </a:ln>
        </p:spPr>
      </p:pic>
      <p:pic>
        <p:nvPicPr>
          <p:cNvPr id="25" name="Picture 1772005119" descr="Une image contenant texte, capture d’écran, dessin humoristique, affiche&#10;&#10;Description générée automatiquement">
            <a:extLst>
              <a:ext uri="{FF2B5EF4-FFF2-40B4-BE49-F238E27FC236}">
                <a16:creationId xmlns:a16="http://schemas.microsoft.com/office/drawing/2014/main" id="{F9862DF5-01C2-5A78-0388-78D64695F2A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94348" y="1996120"/>
            <a:ext cx="1715941" cy="1846800"/>
          </a:xfrm>
          <a:prstGeom prst="rect">
            <a:avLst/>
          </a:prstGeom>
          <a:ln>
            <a:solidFill>
              <a:schemeClr val="bg1"/>
            </a:solidFill>
          </a:ln>
        </p:spPr>
      </p:pic>
      <p:sp>
        <p:nvSpPr>
          <p:cNvPr id="13" name="Titel 12">
            <a:extLst>
              <a:ext uri="{FF2B5EF4-FFF2-40B4-BE49-F238E27FC236}">
                <a16:creationId xmlns:a16="http://schemas.microsoft.com/office/drawing/2014/main" id="{5F106CC5-BD16-5A31-55B5-23BA719A8B35}"/>
              </a:ext>
            </a:extLst>
          </p:cNvPr>
          <p:cNvSpPr>
            <a:spLocks noGrp="1"/>
          </p:cNvSpPr>
          <p:nvPr>
            <p:ph type="title"/>
          </p:nvPr>
        </p:nvSpPr>
        <p:spPr/>
        <p:txBody>
          <a:bodyPr>
            <a:normAutofit/>
          </a:bodyPr>
          <a:lstStyle/>
          <a:p>
            <a:r>
              <a:rPr lang="en-GB" sz="3000" b="1" dirty="0">
                <a:latin typeface="Arial Nova Light" panose="020B0304020202020204" pitchFamily="34" charset="0"/>
              </a:rPr>
              <a:t>Global overview on labour migration</a:t>
            </a:r>
            <a:endParaRPr lang="de-DE" dirty="0"/>
          </a:p>
        </p:txBody>
      </p:sp>
      <p:pic>
        <p:nvPicPr>
          <p:cNvPr id="3" name="Picture 1772005119" descr="Une image contenant texte, capture d’écran, dessin humoristique, affiche&#10;&#10;Description générée automatiquement">
            <a:extLst>
              <a:ext uri="{FF2B5EF4-FFF2-40B4-BE49-F238E27FC236}">
                <a16:creationId xmlns:a16="http://schemas.microsoft.com/office/drawing/2014/main" id="{E0708096-DA23-CCBD-6866-BC37EAD1189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16964" y="1997963"/>
            <a:ext cx="2008413" cy="1846800"/>
          </a:xfrm>
          <a:prstGeom prst="rect">
            <a:avLst/>
          </a:prstGeom>
          <a:ln>
            <a:solidFill>
              <a:schemeClr val="bg1"/>
            </a:solidFill>
          </a:ln>
        </p:spPr>
      </p:pic>
      <p:pic>
        <p:nvPicPr>
          <p:cNvPr id="4" name="Picture 1772005119" descr="Une image contenant texte, capture d’écran, dessin humoristique, affiche&#10;&#10;Description générée automatiquement">
            <a:extLst>
              <a:ext uri="{FF2B5EF4-FFF2-40B4-BE49-F238E27FC236}">
                <a16:creationId xmlns:a16="http://schemas.microsoft.com/office/drawing/2014/main" id="{DEE21063-74D9-96C4-0269-1EAC8300B4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40884" y="1997962"/>
            <a:ext cx="1837957" cy="1846800"/>
          </a:xfrm>
          <a:prstGeom prst="rect">
            <a:avLst/>
          </a:prstGeom>
          <a:ln>
            <a:solidFill>
              <a:schemeClr val="bg1"/>
            </a:solidFill>
          </a:ln>
        </p:spPr>
      </p:pic>
      <p:sp>
        <p:nvSpPr>
          <p:cNvPr id="5" name="Rechteck 4">
            <a:extLst>
              <a:ext uri="{FF2B5EF4-FFF2-40B4-BE49-F238E27FC236}">
                <a16:creationId xmlns:a16="http://schemas.microsoft.com/office/drawing/2014/main" id="{576248E0-3D01-57DD-DC25-04EE65FEA586}"/>
              </a:ext>
            </a:extLst>
          </p:cNvPr>
          <p:cNvSpPr/>
          <p:nvPr/>
        </p:nvSpPr>
        <p:spPr>
          <a:xfrm>
            <a:off x="1549493" y="1886705"/>
            <a:ext cx="6052577" cy="2258435"/>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28">
            <a:extLst>
              <a:ext uri="{FF2B5EF4-FFF2-40B4-BE49-F238E27FC236}">
                <a16:creationId xmlns:a16="http://schemas.microsoft.com/office/drawing/2014/main" id="{7B512B56-2E95-BEB0-4CE9-50FEBBF37A3F}"/>
              </a:ext>
            </a:extLst>
          </p:cNvPr>
          <p:cNvSpPr>
            <a:spLocks noGrp="1"/>
          </p:cNvSpPr>
          <p:nvPr>
            <p:ph type="body" sz="quarter" idx="13"/>
          </p:nvPr>
        </p:nvSpPr>
        <p:spPr>
          <a:xfrm rot="16200000">
            <a:off x="-326563" y="3106451"/>
            <a:ext cx="3035897" cy="338554"/>
          </a:xfrm>
        </p:spPr>
        <p:txBody>
          <a:bodyPr/>
          <a:lstStyle/>
          <a:p>
            <a:r>
              <a:rPr lang="en-GB" sz="1600" dirty="0">
                <a:latin typeface="Arial Nova Light" panose="020B0304020202020204" pitchFamily="34" charset="0"/>
              </a:rPr>
              <a:t>G L O B A L   F I G U R E S  </a:t>
            </a:r>
            <a:endParaRPr lang="en-CH" sz="1600">
              <a:latin typeface="Arial Nova Light" panose="020B0304020202020204" pitchFamily="34" charset="0"/>
            </a:endParaRPr>
          </a:p>
        </p:txBody>
      </p:sp>
      <p:sp>
        <p:nvSpPr>
          <p:cNvPr id="2" name="TextBox 1">
            <a:extLst>
              <a:ext uri="{FF2B5EF4-FFF2-40B4-BE49-F238E27FC236}">
                <a16:creationId xmlns:a16="http://schemas.microsoft.com/office/drawing/2014/main" id="{7AF6B238-4797-0CFD-48CA-D47DDE97C821}"/>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latin typeface="Arial Nova" panose="020B0504020202020204" pitchFamily="34" charset="0"/>
              </a:rPr>
              <a:t>© ILO Global Estimates on International Migrant Workers – Results and Methodology, ILO, 2021 </a:t>
            </a:r>
          </a:p>
        </p:txBody>
      </p:sp>
    </p:spTree>
    <p:extLst>
      <p:ext uri="{BB962C8B-B14F-4D97-AF65-F5344CB8AC3E}">
        <p14:creationId xmlns:p14="http://schemas.microsoft.com/office/powerpoint/2010/main" val="233154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7C63359-0A5F-800A-C0BC-E503259F1F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68949" y="1976816"/>
            <a:ext cx="3931525" cy="3792997"/>
          </a:xfrm>
          <a:prstGeom prst="rect">
            <a:avLst/>
          </a:prstGeom>
        </p:spPr>
      </p:pic>
      <p:pic>
        <p:nvPicPr>
          <p:cNvPr id="13" name="Picture 1772005119" descr="Une image contenant texte, capture d’écran, dessin humoristique, affiche&#10;&#10;Description générée automatiquement">
            <a:extLst>
              <a:ext uri="{FF2B5EF4-FFF2-40B4-BE49-F238E27FC236}">
                <a16:creationId xmlns:a16="http://schemas.microsoft.com/office/drawing/2014/main" id="{F68BDCA5-9EDE-387C-B904-7AFB16F09D8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16962" y="2302405"/>
            <a:ext cx="5959875" cy="3141818"/>
          </a:xfrm>
          <a:prstGeom prst="rect">
            <a:avLst/>
          </a:prstGeom>
          <a:ln>
            <a:solidFill>
              <a:schemeClr val="bg1"/>
            </a:solidFill>
          </a:ln>
        </p:spPr>
      </p:pic>
      <p:sp>
        <p:nvSpPr>
          <p:cNvPr id="10" name="TextBox 9">
            <a:extLst>
              <a:ext uri="{FF2B5EF4-FFF2-40B4-BE49-F238E27FC236}">
                <a16:creationId xmlns:a16="http://schemas.microsoft.com/office/drawing/2014/main" id="{6AA8F991-DE85-6EB8-9948-3E9CD9088D23}"/>
              </a:ext>
            </a:extLst>
          </p:cNvPr>
          <p:cNvSpPr txBox="1"/>
          <p:nvPr/>
        </p:nvSpPr>
        <p:spPr>
          <a:xfrm>
            <a:off x="7980218" y="5743260"/>
            <a:ext cx="3505200" cy="492443"/>
          </a:xfrm>
          <a:prstGeom prst="rect">
            <a:avLst/>
          </a:prstGeom>
          <a:noFill/>
        </p:spPr>
        <p:txBody>
          <a:bodyPr wrap="square" rtlCol="0">
            <a:spAutoFit/>
          </a:bodyPr>
          <a:lstStyle/>
          <a:p>
            <a:r>
              <a:rPr lang="en-US" sz="1300" dirty="0">
                <a:effectLst/>
                <a:latin typeface="Arial Nova Light" panose="020B0304020202020204" pitchFamily="34" charset="0"/>
                <a:ea typeface="Calibri" panose="020F0502020204030204" pitchFamily="34" charset="0"/>
              </a:rPr>
              <a:t>Circular plot of migration flows between and within world regions, 2005-10</a:t>
            </a:r>
            <a:endParaRPr lang="en-CH" sz="1300" dirty="0">
              <a:latin typeface="Arial Nova Light" panose="020B0304020202020204" pitchFamily="34" charset="0"/>
            </a:endParaRPr>
          </a:p>
        </p:txBody>
      </p:sp>
      <p:sp>
        <p:nvSpPr>
          <p:cNvPr id="16" name="Titel 15">
            <a:extLst>
              <a:ext uri="{FF2B5EF4-FFF2-40B4-BE49-F238E27FC236}">
                <a16:creationId xmlns:a16="http://schemas.microsoft.com/office/drawing/2014/main" id="{440B1E4A-FB76-86E1-6E75-7721D9F8E6A0}"/>
              </a:ext>
            </a:extLst>
          </p:cNvPr>
          <p:cNvSpPr>
            <a:spLocks noGrp="1"/>
          </p:cNvSpPr>
          <p:nvPr>
            <p:ph type="title"/>
          </p:nvPr>
        </p:nvSpPr>
        <p:spPr/>
        <p:txBody>
          <a:bodyPr>
            <a:normAutofit/>
          </a:bodyPr>
          <a:lstStyle/>
          <a:p>
            <a:r>
              <a:rPr lang="en-GB" sz="3000" b="1" dirty="0">
                <a:latin typeface="Arial Nova Light" panose="020B0304020202020204" pitchFamily="34" charset="0"/>
              </a:rPr>
              <a:t>Global overview on labour migration</a:t>
            </a:r>
            <a:endParaRPr lang="de-DE" dirty="0"/>
          </a:p>
        </p:txBody>
      </p:sp>
      <p:sp>
        <p:nvSpPr>
          <p:cNvPr id="27" name="Textplatzhalter 26">
            <a:extLst>
              <a:ext uri="{FF2B5EF4-FFF2-40B4-BE49-F238E27FC236}">
                <a16:creationId xmlns:a16="http://schemas.microsoft.com/office/drawing/2014/main" id="{2EF33203-69BE-C557-FCCC-9C61F803F20E}"/>
              </a:ext>
            </a:extLst>
          </p:cNvPr>
          <p:cNvSpPr>
            <a:spLocks noGrp="1"/>
          </p:cNvSpPr>
          <p:nvPr>
            <p:ph type="body" sz="quarter" idx="13"/>
          </p:nvPr>
        </p:nvSpPr>
        <p:spPr>
          <a:xfrm rot="16200000">
            <a:off x="-326563" y="2983339"/>
            <a:ext cx="3035897" cy="584775"/>
          </a:xfrm>
        </p:spPr>
        <p:txBody>
          <a:bodyPr/>
          <a:lstStyle/>
          <a:p>
            <a:pPr>
              <a:spcBef>
                <a:spcPts val="0"/>
              </a:spcBef>
            </a:pPr>
            <a:r>
              <a:rPr lang="en-GB" sz="1600" dirty="0">
                <a:latin typeface="Arial Nova Light" panose="020B0304020202020204" pitchFamily="34" charset="0"/>
              </a:rPr>
              <a:t>G  E O G R A P H I C A L </a:t>
            </a:r>
          </a:p>
          <a:p>
            <a:pPr>
              <a:spcBef>
                <a:spcPts val="0"/>
              </a:spcBef>
            </a:pPr>
            <a:r>
              <a:rPr lang="en-GB" sz="1600" dirty="0">
                <a:latin typeface="Arial Nova Light" panose="020B0304020202020204" pitchFamily="34" charset="0"/>
              </a:rPr>
              <a:t> D I S T R I B U T I O N   </a:t>
            </a:r>
            <a:endParaRPr lang="en-CH" sz="1600">
              <a:latin typeface="Arial Nova Light" panose="020B0304020202020204" pitchFamily="34" charset="0"/>
            </a:endParaRPr>
          </a:p>
        </p:txBody>
      </p:sp>
      <p:sp>
        <p:nvSpPr>
          <p:cNvPr id="23" name="Rechteck 22">
            <a:extLst>
              <a:ext uri="{FF2B5EF4-FFF2-40B4-BE49-F238E27FC236}">
                <a16:creationId xmlns:a16="http://schemas.microsoft.com/office/drawing/2014/main" id="{EA57E9A9-0E33-9721-C98E-F3CAD6A18E3A}"/>
              </a:ext>
            </a:extLst>
          </p:cNvPr>
          <p:cNvSpPr/>
          <p:nvPr/>
        </p:nvSpPr>
        <p:spPr>
          <a:xfrm>
            <a:off x="7627233" y="1768991"/>
            <a:ext cx="4073241" cy="4451921"/>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Box 1">
            <a:extLst>
              <a:ext uri="{FF2B5EF4-FFF2-40B4-BE49-F238E27FC236}">
                <a16:creationId xmlns:a16="http://schemas.microsoft.com/office/drawing/2014/main" id="{374B33A2-D476-5FC1-6955-4B3A2AB93FF6}"/>
              </a:ext>
            </a:extLst>
          </p:cNvPr>
          <p:cNvSpPr txBox="1"/>
          <p:nvPr/>
        </p:nvSpPr>
        <p:spPr>
          <a:xfrm>
            <a:off x="1781601" y="6316729"/>
            <a:ext cx="8332885" cy="400110"/>
          </a:xfrm>
          <a:prstGeom prst="rect">
            <a:avLst/>
          </a:prstGeom>
          <a:noFill/>
        </p:spPr>
        <p:txBody>
          <a:bodyPr wrap="square">
            <a:spAutoFit/>
          </a:bodyPr>
          <a:lstStyle/>
          <a:p>
            <a:r>
              <a:rPr lang="en-US" sz="1000" dirty="0">
                <a:solidFill>
                  <a:schemeClr val="accent3"/>
                </a:solidFill>
                <a:latin typeface="Arial Nova" panose="020B0504020202020204" pitchFamily="34" charset="0"/>
              </a:rPr>
              <a:t>© ILO Global Estimates on International Migrant Workers – Results and Methodology, ILO, 2021 </a:t>
            </a:r>
          </a:p>
          <a:p>
            <a:r>
              <a:rPr lang="en-US" sz="1000" dirty="0">
                <a:solidFill>
                  <a:schemeClr val="accent3"/>
                </a:solidFill>
                <a:latin typeface="Arial Nova" panose="020B0504020202020204" pitchFamily="34" charset="0"/>
              </a:rPr>
              <a:t>©  Guy J. Abel and Nikola Sander. 2014 Circular plot of migration flows between and within world regions in 2005-10</a:t>
            </a:r>
          </a:p>
        </p:txBody>
      </p:sp>
    </p:spTree>
    <p:extLst>
      <p:ext uri="{BB962C8B-B14F-4D97-AF65-F5344CB8AC3E}">
        <p14:creationId xmlns:p14="http://schemas.microsoft.com/office/powerpoint/2010/main" val="2442995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58D66-F3DE-CE64-18BB-5975B48A6D7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44281AE-5E15-0BF9-1A50-00EEB6E092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68949" y="1976816"/>
            <a:ext cx="3931525" cy="3792997"/>
          </a:xfrm>
          <a:prstGeom prst="rect">
            <a:avLst/>
          </a:prstGeom>
        </p:spPr>
      </p:pic>
      <p:pic>
        <p:nvPicPr>
          <p:cNvPr id="13" name="Picture 1772005119" descr="Une image contenant texte, capture d’écran, dessin humoristique, affiche&#10;&#10;Description générée automatiquement">
            <a:extLst>
              <a:ext uri="{FF2B5EF4-FFF2-40B4-BE49-F238E27FC236}">
                <a16:creationId xmlns:a16="http://schemas.microsoft.com/office/drawing/2014/main" id="{2A23547A-D0D2-2CA8-AA17-FA204B41B1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16962" y="2302405"/>
            <a:ext cx="5959875" cy="3141818"/>
          </a:xfrm>
          <a:prstGeom prst="rect">
            <a:avLst/>
          </a:prstGeom>
          <a:ln>
            <a:solidFill>
              <a:schemeClr val="bg1"/>
            </a:solidFill>
          </a:ln>
        </p:spPr>
      </p:pic>
      <p:sp>
        <p:nvSpPr>
          <p:cNvPr id="10" name="TextBox 9">
            <a:extLst>
              <a:ext uri="{FF2B5EF4-FFF2-40B4-BE49-F238E27FC236}">
                <a16:creationId xmlns:a16="http://schemas.microsoft.com/office/drawing/2014/main" id="{3354D9E6-58B0-EEFC-8C82-5A4BDF26538D}"/>
              </a:ext>
            </a:extLst>
          </p:cNvPr>
          <p:cNvSpPr txBox="1"/>
          <p:nvPr/>
        </p:nvSpPr>
        <p:spPr>
          <a:xfrm>
            <a:off x="7980218" y="5743260"/>
            <a:ext cx="3505200" cy="492443"/>
          </a:xfrm>
          <a:prstGeom prst="rect">
            <a:avLst/>
          </a:prstGeom>
          <a:noFill/>
        </p:spPr>
        <p:txBody>
          <a:bodyPr wrap="square" rtlCol="0">
            <a:spAutoFit/>
          </a:bodyPr>
          <a:lstStyle/>
          <a:p>
            <a:r>
              <a:rPr lang="en-US" sz="1300" dirty="0">
                <a:effectLst/>
                <a:latin typeface="Arial Nova Light" panose="020B0304020202020204" pitchFamily="34" charset="0"/>
                <a:ea typeface="Calibri" panose="020F0502020204030204" pitchFamily="34" charset="0"/>
              </a:rPr>
              <a:t>Circular plot of migration flows between and within world regions, 2005-10</a:t>
            </a:r>
            <a:endParaRPr lang="en-CH" sz="1300" dirty="0">
              <a:latin typeface="Arial Nova Light" panose="020B0304020202020204" pitchFamily="34" charset="0"/>
            </a:endParaRPr>
          </a:p>
        </p:txBody>
      </p:sp>
      <p:sp>
        <p:nvSpPr>
          <p:cNvPr id="16" name="Titel 15">
            <a:extLst>
              <a:ext uri="{FF2B5EF4-FFF2-40B4-BE49-F238E27FC236}">
                <a16:creationId xmlns:a16="http://schemas.microsoft.com/office/drawing/2014/main" id="{7F9C81ED-29B1-228D-D861-898304650235}"/>
              </a:ext>
            </a:extLst>
          </p:cNvPr>
          <p:cNvSpPr>
            <a:spLocks noGrp="1"/>
          </p:cNvSpPr>
          <p:nvPr>
            <p:ph type="title"/>
          </p:nvPr>
        </p:nvSpPr>
        <p:spPr>
          <a:xfrm>
            <a:off x="1594884" y="1162844"/>
            <a:ext cx="8332885" cy="594936"/>
          </a:xfrm>
        </p:spPr>
        <p:txBody>
          <a:bodyPr>
            <a:normAutofit/>
          </a:bodyPr>
          <a:lstStyle/>
          <a:p>
            <a:r>
              <a:rPr lang="en-GB" dirty="0"/>
              <a:t>Global overview on labour migration</a:t>
            </a:r>
            <a:endParaRPr lang="de-DE" dirty="0"/>
          </a:p>
        </p:txBody>
      </p:sp>
      <p:sp>
        <p:nvSpPr>
          <p:cNvPr id="5" name="Textplatzhalter 4">
            <a:extLst>
              <a:ext uri="{FF2B5EF4-FFF2-40B4-BE49-F238E27FC236}">
                <a16:creationId xmlns:a16="http://schemas.microsoft.com/office/drawing/2014/main" id="{B55D3668-33C1-7819-D067-488196844F0B}"/>
              </a:ext>
            </a:extLst>
          </p:cNvPr>
          <p:cNvSpPr>
            <a:spLocks noGrp="1"/>
          </p:cNvSpPr>
          <p:nvPr>
            <p:ph type="body" sz="quarter" idx="13"/>
          </p:nvPr>
        </p:nvSpPr>
        <p:spPr>
          <a:xfrm rot="16200000">
            <a:off x="-326563" y="2983340"/>
            <a:ext cx="3035897" cy="584775"/>
          </a:xfrm>
        </p:spPr>
        <p:txBody>
          <a:bodyPr/>
          <a:lstStyle/>
          <a:p>
            <a:pPr>
              <a:spcBef>
                <a:spcPts val="0"/>
              </a:spcBef>
            </a:pPr>
            <a:r>
              <a:rPr lang="en-GB" sz="1600" dirty="0">
                <a:latin typeface="Arial Nova Light" panose="020B0304020202020204" pitchFamily="34" charset="0"/>
              </a:rPr>
              <a:t>G  E O G R A P H I C A L </a:t>
            </a:r>
          </a:p>
          <a:p>
            <a:pPr>
              <a:spcBef>
                <a:spcPts val="0"/>
              </a:spcBef>
            </a:pPr>
            <a:r>
              <a:rPr lang="en-GB" sz="1600" dirty="0">
                <a:latin typeface="Arial Nova Light" panose="020B0304020202020204" pitchFamily="34" charset="0"/>
              </a:rPr>
              <a:t> D I S T R I B U T I O N   </a:t>
            </a:r>
            <a:endParaRPr lang="en-CH" sz="1600">
              <a:latin typeface="Arial Nova Light" panose="020B0304020202020204" pitchFamily="34" charset="0"/>
            </a:endParaRPr>
          </a:p>
        </p:txBody>
      </p:sp>
      <p:sp>
        <p:nvSpPr>
          <p:cNvPr id="23" name="Rechteck 22">
            <a:extLst>
              <a:ext uri="{FF2B5EF4-FFF2-40B4-BE49-F238E27FC236}">
                <a16:creationId xmlns:a16="http://schemas.microsoft.com/office/drawing/2014/main" id="{07D7721F-4B28-FBAD-B6AA-4387EB754F52}"/>
              </a:ext>
            </a:extLst>
          </p:cNvPr>
          <p:cNvSpPr/>
          <p:nvPr/>
        </p:nvSpPr>
        <p:spPr>
          <a:xfrm>
            <a:off x="1553453" y="2120735"/>
            <a:ext cx="6211709" cy="3922671"/>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Box 3">
            <a:extLst>
              <a:ext uri="{FF2B5EF4-FFF2-40B4-BE49-F238E27FC236}">
                <a16:creationId xmlns:a16="http://schemas.microsoft.com/office/drawing/2014/main" id="{875F0B32-9F9F-4C84-B5E9-2060EB72482A}"/>
              </a:ext>
            </a:extLst>
          </p:cNvPr>
          <p:cNvSpPr txBox="1"/>
          <p:nvPr/>
        </p:nvSpPr>
        <p:spPr>
          <a:xfrm>
            <a:off x="1781601" y="6316729"/>
            <a:ext cx="8332885" cy="400110"/>
          </a:xfrm>
          <a:prstGeom prst="rect">
            <a:avLst/>
          </a:prstGeom>
          <a:noFill/>
        </p:spPr>
        <p:txBody>
          <a:bodyPr wrap="square">
            <a:spAutoFit/>
          </a:bodyPr>
          <a:lstStyle/>
          <a:p>
            <a:r>
              <a:rPr lang="en-US" sz="1000" dirty="0">
                <a:solidFill>
                  <a:schemeClr val="accent3"/>
                </a:solidFill>
                <a:latin typeface="Arial Nova" panose="020B0504020202020204" pitchFamily="34" charset="0"/>
              </a:rPr>
              <a:t>© ILO Global Estimates on International Migrant Workers – Results and Methodology, ILO, 2021 </a:t>
            </a:r>
          </a:p>
          <a:p>
            <a:r>
              <a:rPr lang="en-US" sz="1000" dirty="0">
                <a:solidFill>
                  <a:schemeClr val="accent3"/>
                </a:solidFill>
                <a:latin typeface="Arial Nova" panose="020B0504020202020204" pitchFamily="34" charset="0"/>
              </a:rPr>
              <a:t>©  Guy J. Abel and Nikola Sander. 2014 Circular plot of migration flows between and within world regions in 2005-10</a:t>
            </a:r>
          </a:p>
        </p:txBody>
      </p:sp>
    </p:spTree>
    <p:extLst>
      <p:ext uri="{BB962C8B-B14F-4D97-AF65-F5344CB8AC3E}">
        <p14:creationId xmlns:p14="http://schemas.microsoft.com/office/powerpoint/2010/main" val="185502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63C12-88CB-8949-CBE8-53F29B351327}"/>
              </a:ext>
            </a:extLst>
          </p:cNvPr>
          <p:cNvSpPr>
            <a:spLocks noGrp="1"/>
          </p:cNvSpPr>
          <p:nvPr>
            <p:ph idx="1"/>
          </p:nvPr>
        </p:nvSpPr>
        <p:spPr>
          <a:xfrm>
            <a:off x="1594884" y="2032987"/>
            <a:ext cx="4862360" cy="3493264"/>
          </a:xfrm>
        </p:spPr>
        <p:txBody>
          <a:bodyPr/>
          <a:lstStyle/>
          <a:p>
            <a:pPr marL="355600" indent="-355600">
              <a:buClr>
                <a:srgbClr val="FBC800"/>
              </a:buClr>
              <a:buFontTx/>
              <a:buChar char="►"/>
            </a:pPr>
            <a:r>
              <a:rPr lang="fr-CH" sz="2000" b="1" dirty="0">
                <a:latin typeface="Arial Nova Light" panose="020B0304020202020204" pitchFamily="34" charset="0"/>
                <a:cs typeface="Arial" panose="020B0604020202020204" pitchFamily="34" charset="0"/>
              </a:rPr>
              <a:t>For </a:t>
            </a:r>
            <a:r>
              <a:rPr lang="en-US" sz="2000" b="1" dirty="0">
                <a:latin typeface="Arial Nova Light" panose="020B0304020202020204" pitchFamily="34" charset="0"/>
                <a:cs typeface="Arial" panose="020B0604020202020204" pitchFamily="34" charset="0"/>
              </a:rPr>
              <a:t>sending</a:t>
            </a:r>
            <a:r>
              <a:rPr lang="fr-CH" sz="2000" b="1" dirty="0">
                <a:latin typeface="Arial Nova Light" panose="020B0304020202020204" pitchFamily="34" charset="0"/>
                <a:cs typeface="Arial" panose="020B0604020202020204" pitchFamily="34" charset="0"/>
              </a:rPr>
              <a:t> countries</a:t>
            </a:r>
            <a:r>
              <a:rPr lang="fr-CH" sz="2000" dirty="0">
                <a:latin typeface="Arial Nova Light" panose="020B0304020202020204" pitchFamily="34" charset="0"/>
                <a:cs typeface="Arial" panose="020B0604020202020204" pitchFamily="34" charset="0"/>
              </a:rPr>
              <a:t>: e.g., </a:t>
            </a:r>
            <a:r>
              <a:rPr lang="fr-CH" sz="2000" dirty="0" err="1">
                <a:latin typeface="Arial Nova Light" panose="020B0304020202020204" pitchFamily="34" charset="0"/>
                <a:cs typeface="Arial" panose="020B0604020202020204" pitchFamily="34" charset="0"/>
              </a:rPr>
              <a:t>remittances</a:t>
            </a:r>
            <a:r>
              <a:rPr lang="fr-CH" sz="2000" dirty="0">
                <a:latin typeface="Arial Nova Light" panose="020B0304020202020204" pitchFamily="34" charset="0"/>
                <a:cs typeface="Arial" panose="020B0604020202020204" pitchFamily="34" charset="0"/>
              </a:rPr>
              <a:t> can </a:t>
            </a:r>
            <a:r>
              <a:rPr lang="fr-CH" sz="2000" dirty="0" err="1">
                <a:latin typeface="Arial Nova Light" panose="020B0304020202020204" pitchFamily="34" charset="0"/>
                <a:cs typeface="Arial" panose="020B0604020202020204" pitchFamily="34" charset="0"/>
              </a:rPr>
              <a:t>significantly</a:t>
            </a:r>
            <a:r>
              <a:rPr lang="fr-CH" sz="2000" dirty="0">
                <a:latin typeface="Arial Nova Light" panose="020B0304020202020204" pitchFamily="34" charset="0"/>
                <a:cs typeface="Arial" panose="020B0604020202020204" pitchFamily="34" charset="0"/>
              </a:rPr>
              <a:t> </a:t>
            </a:r>
            <a:r>
              <a:rPr lang="fr-CH" sz="2000" dirty="0" err="1">
                <a:latin typeface="Arial Nova Light" panose="020B0304020202020204" pitchFamily="34" charset="0"/>
                <a:cs typeface="Arial" panose="020B0604020202020204" pitchFamily="34" charset="0"/>
              </a:rPr>
              <a:t>contribute</a:t>
            </a:r>
            <a:r>
              <a:rPr lang="fr-CH" sz="2000" dirty="0">
                <a:latin typeface="Arial Nova Light" panose="020B0304020202020204" pitchFamily="34" charset="0"/>
                <a:cs typeface="Arial" panose="020B0604020202020204" pitchFamily="34" charset="0"/>
              </a:rPr>
              <a:t> to the GDP </a:t>
            </a:r>
          </a:p>
          <a:p>
            <a:pPr marL="355600" indent="-355600">
              <a:buClr>
                <a:srgbClr val="FBC800"/>
              </a:buClr>
              <a:buFontTx/>
              <a:buChar char="►"/>
            </a:pPr>
            <a:endParaRPr lang="fr-CH" sz="2000" dirty="0">
              <a:latin typeface="Arial Nova Light" panose="020B0304020202020204" pitchFamily="34" charset="0"/>
              <a:cs typeface="Arial" panose="020B0604020202020204" pitchFamily="34" charset="0"/>
            </a:endParaRPr>
          </a:p>
          <a:p>
            <a:pPr marL="361950" lvl="1" indent="0">
              <a:buClr>
                <a:srgbClr val="FBC800"/>
              </a:buClr>
              <a:buNone/>
            </a:pPr>
            <a:r>
              <a:rPr lang="fr-CH" sz="1600" b="1" dirty="0" err="1">
                <a:solidFill>
                  <a:srgbClr val="156082"/>
                </a:solidFill>
              </a:rPr>
              <a:t>Remittance</a:t>
            </a:r>
            <a:r>
              <a:rPr lang="fr-CH" sz="1600" dirty="0"/>
              <a:t> = </a:t>
            </a:r>
            <a:r>
              <a:rPr lang="en-US" sz="1600" dirty="0"/>
              <a:t>“money or goods that migrants send back to families and friends in origin countries … most direct and well-known link between migration and development. Remittances exceed official development aid but are private funds.”</a:t>
            </a:r>
          </a:p>
          <a:p>
            <a:pPr marL="361950" lvl="1" indent="0">
              <a:buClr>
                <a:srgbClr val="FBC800"/>
              </a:buClr>
              <a:buNone/>
            </a:pPr>
            <a:endParaRPr lang="fr-CH" sz="1600" dirty="0">
              <a:latin typeface="Arial Nova Light" panose="020B0304020202020204" pitchFamily="34" charset="0"/>
              <a:cs typeface="Arial" panose="020B0604020202020204" pitchFamily="34" charset="0"/>
            </a:endParaRPr>
          </a:p>
          <a:p>
            <a:pPr marL="355600" indent="-355600">
              <a:buClr>
                <a:srgbClr val="FBC800"/>
              </a:buClr>
              <a:buFontTx/>
              <a:buChar char="►"/>
            </a:pPr>
            <a:r>
              <a:rPr lang="fr-CH" sz="2000" b="1" dirty="0">
                <a:latin typeface="Arial Nova Light" panose="020B0304020202020204" pitchFamily="34" charset="0"/>
                <a:cs typeface="Arial" panose="020B0604020202020204" pitchFamily="34" charset="0"/>
              </a:rPr>
              <a:t>For </a:t>
            </a:r>
            <a:r>
              <a:rPr lang="fr-CH" sz="2000" b="1" dirty="0" err="1">
                <a:latin typeface="Arial Nova Light" panose="020B0304020202020204" pitchFamily="34" charset="0"/>
                <a:cs typeface="Arial" panose="020B0604020202020204" pitchFamily="34" charset="0"/>
              </a:rPr>
              <a:t>receiving</a:t>
            </a:r>
            <a:r>
              <a:rPr lang="fr-CH" sz="2000" b="1" dirty="0">
                <a:latin typeface="Arial Nova Light" panose="020B0304020202020204" pitchFamily="34" charset="0"/>
                <a:cs typeface="Arial" panose="020B0604020202020204" pitchFamily="34" charset="0"/>
              </a:rPr>
              <a:t> countries</a:t>
            </a:r>
            <a:r>
              <a:rPr lang="fr-CH" sz="2000" dirty="0">
                <a:latin typeface="Arial Nova Light" panose="020B0304020202020204" pitchFamily="34" charset="0"/>
                <a:cs typeface="Arial" panose="020B0604020202020204" pitchFamily="34" charset="0"/>
              </a:rPr>
              <a:t>: e.g., in Qatar, migrants are 95% of the </a:t>
            </a:r>
            <a:r>
              <a:rPr lang="fr-CH" sz="2000" dirty="0" err="1">
                <a:latin typeface="Arial Nova Light" panose="020B0304020202020204" pitchFamily="34" charset="0"/>
                <a:cs typeface="Arial" panose="020B0604020202020204" pitchFamily="34" charset="0"/>
              </a:rPr>
              <a:t>workforce</a:t>
            </a:r>
            <a:endParaRPr lang="en-US" sz="2000" dirty="0">
              <a:latin typeface="Arial Nova Light" panose="020B03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CE41B14-D346-9E5D-AE50-68034C986176}"/>
              </a:ext>
            </a:extLst>
          </p:cNvPr>
          <p:cNvSpPr>
            <a:spLocks noGrp="1"/>
          </p:cNvSpPr>
          <p:nvPr>
            <p:ph type="title"/>
          </p:nvPr>
        </p:nvSpPr>
        <p:spPr/>
        <p:txBody>
          <a:bodyPr>
            <a:normAutofit/>
          </a:bodyPr>
          <a:lstStyle/>
          <a:p>
            <a:r>
              <a:rPr lang="fr-CH" dirty="0" err="1"/>
              <a:t>Why</a:t>
            </a:r>
            <a:r>
              <a:rPr lang="fr-CH" dirty="0"/>
              <a:t> </a:t>
            </a:r>
            <a:r>
              <a:rPr lang="fr-CH" dirty="0" err="1"/>
              <a:t>is</a:t>
            </a:r>
            <a:r>
              <a:rPr lang="fr-CH" dirty="0"/>
              <a:t> labour migration a key </a:t>
            </a:r>
            <a:r>
              <a:rPr lang="fr-CH" dirty="0" err="1"/>
              <a:t>economic</a:t>
            </a:r>
            <a:r>
              <a:rPr lang="fr-CH" dirty="0"/>
              <a:t> factor? </a:t>
            </a:r>
            <a:endParaRPr lang="en-US" dirty="0"/>
          </a:p>
        </p:txBody>
      </p:sp>
      <p:sp>
        <p:nvSpPr>
          <p:cNvPr id="4" name="TextBox 3">
            <a:extLst>
              <a:ext uri="{FF2B5EF4-FFF2-40B4-BE49-F238E27FC236}">
                <a16:creationId xmlns:a16="http://schemas.microsoft.com/office/drawing/2014/main" id="{347D72DF-5729-37E0-9F0C-5A5D8C2B1E05}"/>
              </a:ext>
            </a:extLst>
          </p:cNvPr>
          <p:cNvSpPr txBox="1"/>
          <p:nvPr/>
        </p:nvSpPr>
        <p:spPr>
          <a:xfrm>
            <a:off x="1736446" y="6336282"/>
            <a:ext cx="8332885" cy="400110"/>
          </a:xfrm>
          <a:prstGeom prst="rect">
            <a:avLst/>
          </a:prstGeom>
          <a:noFill/>
        </p:spPr>
        <p:txBody>
          <a:bodyPr wrap="square">
            <a:spAutoFit/>
          </a:bodyPr>
          <a:lstStyle/>
          <a:p>
            <a:r>
              <a:rPr lang="en-US" sz="1000" dirty="0">
                <a:solidFill>
                  <a:schemeClr val="accent3"/>
                </a:solidFill>
                <a:latin typeface="Arial Nova" panose="020B0504020202020204" pitchFamily="34" charset="0"/>
                <a:hlinkClick r:id="rId3"/>
              </a:rPr>
              <a:t>https://www.migrationdataportal.org/themes/remittances</a:t>
            </a:r>
            <a:r>
              <a:rPr lang="en-US" sz="1000" dirty="0">
                <a:solidFill>
                  <a:schemeClr val="accent3"/>
                </a:solidFill>
                <a:latin typeface="Arial Nova" panose="020B0504020202020204" pitchFamily="34" charset="0"/>
              </a:rPr>
              <a:t>; </a:t>
            </a:r>
            <a:r>
              <a:rPr lang="en-US" sz="1000" dirty="0">
                <a:solidFill>
                  <a:schemeClr val="accent3"/>
                </a:solidFill>
                <a:latin typeface="Arial Nova" panose="020B0504020202020204" pitchFamily="34" charset="0"/>
                <a:hlinkClick r:id="rId4"/>
              </a:rPr>
              <a:t>https://data.worldbank.org/indicator/BX.TRF.PWKR.DT.GD.ZS?end=2023&amp;locations=BD-NP&amp;name_desc=true&amp;start=1990&amp;view=chart</a:t>
            </a:r>
            <a:r>
              <a:rPr lang="en-US" sz="1000" dirty="0">
                <a:solidFill>
                  <a:schemeClr val="accent3"/>
                </a:solidFill>
                <a:latin typeface="Arial Nova" panose="020B0504020202020204" pitchFamily="34" charset="0"/>
              </a:rPr>
              <a:t>, </a:t>
            </a:r>
            <a:r>
              <a:rPr lang="en-US" sz="1000" dirty="0">
                <a:solidFill>
                  <a:schemeClr val="accent3"/>
                </a:solidFill>
                <a:latin typeface="Arial Nova" panose="020B0504020202020204" pitchFamily="34" charset="0"/>
                <a:hlinkClick r:id="rId5"/>
              </a:rPr>
              <a:t>https://www.boundless.com/blog/qatar-world-cup-migrant-workers/</a:t>
            </a:r>
            <a:r>
              <a:rPr lang="en-US" sz="1000" dirty="0">
                <a:solidFill>
                  <a:schemeClr val="accent3"/>
                </a:solidFill>
                <a:latin typeface="Arial Nova" panose="020B0504020202020204" pitchFamily="34" charset="0"/>
              </a:rPr>
              <a:t> </a:t>
            </a:r>
          </a:p>
        </p:txBody>
      </p:sp>
      <p:grpSp>
        <p:nvGrpSpPr>
          <p:cNvPr id="24" name="Group 23">
            <a:extLst>
              <a:ext uri="{FF2B5EF4-FFF2-40B4-BE49-F238E27FC236}">
                <a16:creationId xmlns:a16="http://schemas.microsoft.com/office/drawing/2014/main" id="{5823A5D6-B124-F526-57EA-3CAA4345079F}"/>
              </a:ext>
            </a:extLst>
          </p:cNvPr>
          <p:cNvGrpSpPr>
            <a:grpSpLocks noChangeAspect="1"/>
          </p:cNvGrpSpPr>
          <p:nvPr/>
        </p:nvGrpSpPr>
        <p:grpSpPr>
          <a:xfrm>
            <a:off x="6791223" y="2032987"/>
            <a:ext cx="4550958" cy="3462755"/>
            <a:chOff x="6791223" y="2032987"/>
            <a:chExt cx="4550958" cy="3462755"/>
          </a:xfrm>
        </p:grpSpPr>
        <p:pic>
          <p:nvPicPr>
            <p:cNvPr id="8" name="Picture 7">
              <a:extLst>
                <a:ext uri="{FF2B5EF4-FFF2-40B4-BE49-F238E27FC236}">
                  <a16:creationId xmlns:a16="http://schemas.microsoft.com/office/drawing/2014/main" id="{C1EACDCA-33A2-8315-22E8-61B761697E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91223" y="2032987"/>
              <a:ext cx="4550958" cy="3455105"/>
            </a:xfrm>
            <a:prstGeom prst="rect">
              <a:avLst/>
            </a:prstGeom>
          </p:spPr>
        </p:pic>
        <p:sp>
          <p:nvSpPr>
            <p:cNvPr id="9" name="Rectangle 8">
              <a:extLst>
                <a:ext uri="{FF2B5EF4-FFF2-40B4-BE49-F238E27FC236}">
                  <a16:creationId xmlns:a16="http://schemas.microsoft.com/office/drawing/2014/main" id="{24E5C4AB-EDE6-4391-1C55-54AAD6A4ED4F}"/>
                </a:ext>
              </a:extLst>
            </p:cNvPr>
            <p:cNvSpPr>
              <a:spLocks/>
            </p:cNvSpPr>
            <p:nvPr/>
          </p:nvSpPr>
          <p:spPr>
            <a:xfrm>
              <a:off x="6863482" y="2917787"/>
              <a:ext cx="309488" cy="253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CH" sz="1000" dirty="0">
                  <a:solidFill>
                    <a:srgbClr val="A1A4AC"/>
                  </a:solidFill>
                  <a:latin typeface="Arial Nova" panose="020B0504020202020204" pitchFamily="34" charset="0"/>
                </a:rPr>
                <a:t>30%</a:t>
              </a:r>
              <a:endParaRPr lang="en-US" sz="1000" dirty="0">
                <a:solidFill>
                  <a:srgbClr val="A1A4AC"/>
                </a:solidFill>
                <a:latin typeface="Arial Nova" panose="020B0504020202020204" pitchFamily="34" charset="0"/>
              </a:endParaRPr>
            </a:p>
          </p:txBody>
        </p:sp>
        <p:sp>
          <p:nvSpPr>
            <p:cNvPr id="11" name="Rectangle 10">
              <a:extLst>
                <a:ext uri="{FF2B5EF4-FFF2-40B4-BE49-F238E27FC236}">
                  <a16:creationId xmlns:a16="http://schemas.microsoft.com/office/drawing/2014/main" id="{C0B78EB6-2062-685D-0464-137B7ECB215D}"/>
                </a:ext>
              </a:extLst>
            </p:cNvPr>
            <p:cNvSpPr>
              <a:spLocks/>
            </p:cNvSpPr>
            <p:nvPr/>
          </p:nvSpPr>
          <p:spPr>
            <a:xfrm>
              <a:off x="6870249" y="3666875"/>
              <a:ext cx="309488" cy="253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CH" sz="1000" dirty="0">
                  <a:solidFill>
                    <a:srgbClr val="A1A4AC"/>
                  </a:solidFill>
                  <a:latin typeface="Arial Nova" panose="020B0504020202020204" pitchFamily="34" charset="0"/>
                </a:rPr>
                <a:t>20%</a:t>
              </a:r>
              <a:endParaRPr lang="en-US" sz="1000" dirty="0">
                <a:solidFill>
                  <a:srgbClr val="A1A4AC"/>
                </a:solidFill>
                <a:latin typeface="Arial Nova" panose="020B0504020202020204" pitchFamily="34" charset="0"/>
              </a:endParaRPr>
            </a:p>
          </p:txBody>
        </p:sp>
        <p:sp>
          <p:nvSpPr>
            <p:cNvPr id="12" name="Rectangle 11">
              <a:extLst>
                <a:ext uri="{FF2B5EF4-FFF2-40B4-BE49-F238E27FC236}">
                  <a16:creationId xmlns:a16="http://schemas.microsoft.com/office/drawing/2014/main" id="{47476FB0-DFDE-0545-03BF-262F774D7B33}"/>
                </a:ext>
              </a:extLst>
            </p:cNvPr>
            <p:cNvSpPr>
              <a:spLocks/>
            </p:cNvSpPr>
            <p:nvPr/>
          </p:nvSpPr>
          <p:spPr>
            <a:xfrm>
              <a:off x="6863482" y="4415963"/>
              <a:ext cx="309488" cy="253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CH" sz="1000" dirty="0">
                  <a:solidFill>
                    <a:srgbClr val="A1A4AC"/>
                  </a:solidFill>
                  <a:latin typeface="Arial Nova" panose="020B0504020202020204" pitchFamily="34" charset="0"/>
                </a:rPr>
                <a:t>10%</a:t>
              </a:r>
              <a:endParaRPr lang="en-US" sz="1000" dirty="0">
                <a:solidFill>
                  <a:srgbClr val="A1A4AC"/>
                </a:solidFill>
                <a:latin typeface="Arial Nova" panose="020B0504020202020204" pitchFamily="34" charset="0"/>
              </a:endParaRPr>
            </a:p>
          </p:txBody>
        </p:sp>
        <p:sp>
          <p:nvSpPr>
            <p:cNvPr id="13" name="Rectangle 12">
              <a:extLst>
                <a:ext uri="{FF2B5EF4-FFF2-40B4-BE49-F238E27FC236}">
                  <a16:creationId xmlns:a16="http://schemas.microsoft.com/office/drawing/2014/main" id="{61B6B436-F3AB-FBCF-DD24-208F10E4D190}"/>
                </a:ext>
              </a:extLst>
            </p:cNvPr>
            <p:cNvSpPr>
              <a:spLocks/>
            </p:cNvSpPr>
            <p:nvPr/>
          </p:nvSpPr>
          <p:spPr>
            <a:xfrm>
              <a:off x="6870249" y="5168861"/>
              <a:ext cx="309488" cy="253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CH" sz="1000" dirty="0">
                  <a:solidFill>
                    <a:srgbClr val="A1A4AC"/>
                  </a:solidFill>
                  <a:latin typeface="Arial Nova" panose="020B0504020202020204" pitchFamily="34" charset="0"/>
                </a:rPr>
                <a:t>0%</a:t>
              </a:r>
              <a:endParaRPr lang="en-US" sz="1000" dirty="0">
                <a:solidFill>
                  <a:srgbClr val="A1A4AC"/>
                </a:solidFill>
                <a:latin typeface="Arial Nova" panose="020B0504020202020204" pitchFamily="34" charset="0"/>
              </a:endParaRPr>
            </a:p>
          </p:txBody>
        </p:sp>
        <p:sp>
          <p:nvSpPr>
            <p:cNvPr id="14" name="Rectangle 13">
              <a:extLst>
                <a:ext uri="{FF2B5EF4-FFF2-40B4-BE49-F238E27FC236}">
                  <a16:creationId xmlns:a16="http://schemas.microsoft.com/office/drawing/2014/main" id="{8B8D8B90-333E-44E0-504D-D60E2EC6AEF6}"/>
                </a:ext>
              </a:extLst>
            </p:cNvPr>
            <p:cNvSpPr>
              <a:spLocks/>
            </p:cNvSpPr>
            <p:nvPr/>
          </p:nvSpPr>
          <p:spPr>
            <a:xfrm>
              <a:off x="6870249" y="3298183"/>
              <a:ext cx="309488" cy="253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rgbClr val="A1A4AC"/>
                </a:solidFill>
                <a:latin typeface="Arial Nova" panose="020B0504020202020204" pitchFamily="34" charset="0"/>
              </a:endParaRPr>
            </a:p>
          </p:txBody>
        </p:sp>
        <p:sp>
          <p:nvSpPr>
            <p:cNvPr id="15" name="Rectangle 14">
              <a:extLst>
                <a:ext uri="{FF2B5EF4-FFF2-40B4-BE49-F238E27FC236}">
                  <a16:creationId xmlns:a16="http://schemas.microsoft.com/office/drawing/2014/main" id="{77BF3B36-74C3-9004-82AA-FE596B79DE3B}"/>
                </a:ext>
              </a:extLst>
            </p:cNvPr>
            <p:cNvSpPr>
              <a:spLocks/>
            </p:cNvSpPr>
            <p:nvPr/>
          </p:nvSpPr>
          <p:spPr>
            <a:xfrm>
              <a:off x="6870249" y="4045095"/>
              <a:ext cx="309488" cy="253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rgbClr val="A1A4AC"/>
                </a:solidFill>
                <a:latin typeface="Arial Nova" panose="020B0504020202020204" pitchFamily="34" charset="0"/>
              </a:endParaRPr>
            </a:p>
          </p:txBody>
        </p:sp>
        <p:sp>
          <p:nvSpPr>
            <p:cNvPr id="16" name="Rectangle 15">
              <a:extLst>
                <a:ext uri="{FF2B5EF4-FFF2-40B4-BE49-F238E27FC236}">
                  <a16:creationId xmlns:a16="http://schemas.microsoft.com/office/drawing/2014/main" id="{540BE282-616C-21B4-7134-DD5A3888F7C3}"/>
                </a:ext>
              </a:extLst>
            </p:cNvPr>
            <p:cNvSpPr>
              <a:spLocks/>
            </p:cNvSpPr>
            <p:nvPr/>
          </p:nvSpPr>
          <p:spPr>
            <a:xfrm>
              <a:off x="6870249" y="4791811"/>
              <a:ext cx="309488" cy="253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rgbClr val="A1A4AC"/>
                </a:solidFill>
                <a:latin typeface="Arial Nova" panose="020B0504020202020204" pitchFamily="34" charset="0"/>
              </a:endParaRPr>
            </a:p>
          </p:txBody>
        </p:sp>
        <p:sp>
          <p:nvSpPr>
            <p:cNvPr id="17" name="Rectangle 16">
              <a:extLst>
                <a:ext uri="{FF2B5EF4-FFF2-40B4-BE49-F238E27FC236}">
                  <a16:creationId xmlns:a16="http://schemas.microsoft.com/office/drawing/2014/main" id="{DC2796DB-63A8-57FA-050D-093B97654CD2}"/>
                </a:ext>
              </a:extLst>
            </p:cNvPr>
            <p:cNvSpPr>
              <a:spLocks/>
            </p:cNvSpPr>
            <p:nvPr/>
          </p:nvSpPr>
          <p:spPr>
            <a:xfrm>
              <a:off x="10618361" y="5371858"/>
              <a:ext cx="309488" cy="1238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CH" sz="1000" dirty="0">
                  <a:solidFill>
                    <a:srgbClr val="A1A4AC"/>
                  </a:solidFill>
                  <a:latin typeface="Arial Nova" panose="020B0504020202020204" pitchFamily="34" charset="0"/>
                </a:rPr>
                <a:t>2020</a:t>
              </a:r>
            </a:p>
          </p:txBody>
        </p:sp>
        <p:sp>
          <p:nvSpPr>
            <p:cNvPr id="18" name="Rectangle 17">
              <a:extLst>
                <a:ext uri="{FF2B5EF4-FFF2-40B4-BE49-F238E27FC236}">
                  <a16:creationId xmlns:a16="http://schemas.microsoft.com/office/drawing/2014/main" id="{21E0F790-FE0A-D999-C1FA-9153B5C3E18F}"/>
                </a:ext>
              </a:extLst>
            </p:cNvPr>
            <p:cNvSpPr>
              <a:spLocks/>
            </p:cNvSpPr>
            <p:nvPr/>
          </p:nvSpPr>
          <p:spPr>
            <a:xfrm>
              <a:off x="10002131" y="5371858"/>
              <a:ext cx="309488" cy="1238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CH" sz="1000" dirty="0">
                  <a:solidFill>
                    <a:srgbClr val="A1A4AC"/>
                  </a:solidFill>
                  <a:latin typeface="Arial Nova" panose="020B0504020202020204" pitchFamily="34" charset="0"/>
                </a:rPr>
                <a:t>2015</a:t>
              </a:r>
            </a:p>
          </p:txBody>
        </p:sp>
        <p:sp>
          <p:nvSpPr>
            <p:cNvPr id="19" name="Rectangle 18">
              <a:extLst>
                <a:ext uri="{FF2B5EF4-FFF2-40B4-BE49-F238E27FC236}">
                  <a16:creationId xmlns:a16="http://schemas.microsoft.com/office/drawing/2014/main" id="{1DD8DF04-5283-C052-B2DC-0C1170758A03}"/>
                </a:ext>
              </a:extLst>
            </p:cNvPr>
            <p:cNvSpPr>
              <a:spLocks/>
            </p:cNvSpPr>
            <p:nvPr/>
          </p:nvSpPr>
          <p:spPr>
            <a:xfrm>
              <a:off x="9384986" y="5368033"/>
              <a:ext cx="309488" cy="1238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CH" sz="1000" dirty="0">
                  <a:solidFill>
                    <a:srgbClr val="A1A4AC"/>
                  </a:solidFill>
                  <a:latin typeface="Arial Nova" panose="020B0504020202020204" pitchFamily="34" charset="0"/>
                </a:rPr>
                <a:t>2010</a:t>
              </a:r>
            </a:p>
          </p:txBody>
        </p:sp>
        <p:sp>
          <p:nvSpPr>
            <p:cNvPr id="20" name="Rectangle 19">
              <a:extLst>
                <a:ext uri="{FF2B5EF4-FFF2-40B4-BE49-F238E27FC236}">
                  <a16:creationId xmlns:a16="http://schemas.microsoft.com/office/drawing/2014/main" id="{2BBEF560-2023-FCA4-E330-EEA82B09489E}"/>
                </a:ext>
              </a:extLst>
            </p:cNvPr>
            <p:cNvSpPr>
              <a:spLocks/>
            </p:cNvSpPr>
            <p:nvPr/>
          </p:nvSpPr>
          <p:spPr>
            <a:xfrm>
              <a:off x="8768756" y="5368033"/>
              <a:ext cx="309488" cy="1238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CH" sz="1000" dirty="0">
                  <a:solidFill>
                    <a:srgbClr val="A1A4AC"/>
                  </a:solidFill>
                  <a:latin typeface="Arial Nova" panose="020B0504020202020204" pitchFamily="34" charset="0"/>
                </a:rPr>
                <a:t>2005</a:t>
              </a:r>
            </a:p>
          </p:txBody>
        </p:sp>
        <p:sp>
          <p:nvSpPr>
            <p:cNvPr id="21" name="Rectangle 20">
              <a:extLst>
                <a:ext uri="{FF2B5EF4-FFF2-40B4-BE49-F238E27FC236}">
                  <a16:creationId xmlns:a16="http://schemas.microsoft.com/office/drawing/2014/main" id="{6CF21724-76F2-DDFE-6867-1B5871FA81F6}"/>
                </a:ext>
              </a:extLst>
            </p:cNvPr>
            <p:cNvSpPr>
              <a:spLocks/>
            </p:cNvSpPr>
            <p:nvPr/>
          </p:nvSpPr>
          <p:spPr>
            <a:xfrm>
              <a:off x="8150696" y="5371858"/>
              <a:ext cx="309488" cy="1238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CH" sz="1000" dirty="0">
                  <a:solidFill>
                    <a:srgbClr val="A1A4AC"/>
                  </a:solidFill>
                  <a:latin typeface="Arial Nova" panose="020B0504020202020204" pitchFamily="34" charset="0"/>
                </a:rPr>
                <a:t>2000</a:t>
              </a:r>
            </a:p>
          </p:txBody>
        </p:sp>
        <p:sp>
          <p:nvSpPr>
            <p:cNvPr id="22" name="Rectangle 21">
              <a:extLst>
                <a:ext uri="{FF2B5EF4-FFF2-40B4-BE49-F238E27FC236}">
                  <a16:creationId xmlns:a16="http://schemas.microsoft.com/office/drawing/2014/main" id="{B9F921E1-9460-95AA-5FB4-C0CA8CA38E2B}"/>
                </a:ext>
              </a:extLst>
            </p:cNvPr>
            <p:cNvSpPr>
              <a:spLocks/>
            </p:cNvSpPr>
            <p:nvPr/>
          </p:nvSpPr>
          <p:spPr>
            <a:xfrm>
              <a:off x="7539358" y="5368033"/>
              <a:ext cx="309488" cy="1238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CH" sz="1000" dirty="0">
                  <a:solidFill>
                    <a:srgbClr val="A1A4AC"/>
                  </a:solidFill>
                  <a:latin typeface="Arial Nova" panose="020B0504020202020204" pitchFamily="34" charset="0"/>
                </a:rPr>
                <a:t>1995</a:t>
              </a:r>
            </a:p>
          </p:txBody>
        </p:sp>
      </p:grpSp>
    </p:spTree>
    <p:extLst>
      <p:ext uri="{BB962C8B-B14F-4D97-AF65-F5344CB8AC3E}">
        <p14:creationId xmlns:p14="http://schemas.microsoft.com/office/powerpoint/2010/main" val="2876235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Une image contenant ligne, diagramme, Police, texte&#10;&#10;Description générée automatiquement">
            <a:extLst>
              <a:ext uri="{FF2B5EF4-FFF2-40B4-BE49-F238E27FC236}">
                <a16:creationId xmlns:a16="http://schemas.microsoft.com/office/drawing/2014/main" id="{30BDD531-271D-067C-201B-4951BB356F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25333" y="3529407"/>
            <a:ext cx="7076752" cy="2923269"/>
          </a:xfrm>
          <a:prstGeom prst="rect">
            <a:avLst/>
          </a:prstGeom>
        </p:spPr>
      </p:pic>
      <p:sp>
        <p:nvSpPr>
          <p:cNvPr id="16" name="TextBox 15">
            <a:extLst>
              <a:ext uri="{FF2B5EF4-FFF2-40B4-BE49-F238E27FC236}">
                <a16:creationId xmlns:a16="http://schemas.microsoft.com/office/drawing/2014/main" id="{5BF35A2E-F2BE-5A4D-7DE7-A4E60E502622}"/>
              </a:ext>
            </a:extLst>
          </p:cNvPr>
          <p:cNvSpPr txBox="1"/>
          <p:nvPr/>
        </p:nvSpPr>
        <p:spPr>
          <a:xfrm>
            <a:off x="2023861" y="3851678"/>
            <a:ext cx="1701472" cy="523220"/>
          </a:xfrm>
          <a:prstGeom prst="rect">
            <a:avLst/>
          </a:prstGeom>
          <a:noFill/>
        </p:spPr>
        <p:txBody>
          <a:bodyPr wrap="square">
            <a:spAutoFit/>
          </a:bodyPr>
          <a:lstStyle/>
          <a:p>
            <a:r>
              <a:rPr lang="en-US" sz="1400" dirty="0">
                <a:effectLst/>
                <a:latin typeface="Arial Nova Light" panose="020B0304020202020204" pitchFamily="34" charset="0"/>
                <a:ea typeface="Calibri" panose="020F0502020204030204" pitchFamily="34" charset="0"/>
              </a:rPr>
              <a:t>Top ten remittance-receiving countries</a:t>
            </a:r>
          </a:p>
        </p:txBody>
      </p:sp>
      <p:sp>
        <p:nvSpPr>
          <p:cNvPr id="15" name="Inhaltsplatzhalter 14">
            <a:extLst>
              <a:ext uri="{FF2B5EF4-FFF2-40B4-BE49-F238E27FC236}">
                <a16:creationId xmlns:a16="http://schemas.microsoft.com/office/drawing/2014/main" id="{9B0BB2A1-AF45-8442-13A4-EA2ECCE33B78}"/>
              </a:ext>
            </a:extLst>
          </p:cNvPr>
          <p:cNvSpPr>
            <a:spLocks noGrp="1"/>
          </p:cNvSpPr>
          <p:nvPr>
            <p:ph idx="1"/>
          </p:nvPr>
        </p:nvSpPr>
        <p:spPr>
          <a:xfrm>
            <a:off x="1594884" y="2032989"/>
            <a:ext cx="9698119" cy="1395254"/>
          </a:xfrm>
        </p:spPr>
        <p:txBody>
          <a:bodyPr/>
          <a:lstStyle/>
          <a:p>
            <a:pPr marL="361950" lvl="0" indent="-361950">
              <a:buClr>
                <a:srgbClr val="FBC800"/>
              </a:buClr>
              <a:buFontTx/>
              <a:buChar char="►"/>
            </a:pPr>
            <a:r>
              <a:rPr lang="en-GB" sz="1700" dirty="0">
                <a:effectLst/>
                <a:latin typeface="Arial Nova Light" panose="020B0304020202020204" pitchFamily="34" charset="0"/>
                <a:ea typeface="Calibri" panose="020F0502020204030204" pitchFamily="34" charset="0"/>
                <a:cs typeface="Arial" panose="020B0604020202020204" pitchFamily="34" charset="0"/>
              </a:rPr>
              <a:t>2020 – 2022: International </a:t>
            </a:r>
            <a:r>
              <a:rPr lang="en-GB" sz="1700" b="1" dirty="0">
                <a:solidFill>
                  <a:srgbClr val="156082"/>
                </a:solidFill>
                <a:effectLst/>
                <a:latin typeface="Arial Nova Light" panose="020B0304020202020204" pitchFamily="34" charset="0"/>
                <a:ea typeface="Calibri" panose="020F0502020204030204" pitchFamily="34" charset="0"/>
                <a:cs typeface="Arial" panose="020B0604020202020204" pitchFamily="34" charset="0"/>
              </a:rPr>
              <a:t>remittances </a:t>
            </a:r>
            <a:r>
              <a:rPr lang="en-GB" sz="1700" b="1" dirty="0">
                <a:solidFill>
                  <a:srgbClr val="156082"/>
                </a:solidFill>
              </a:rPr>
              <a:t>increased b</a:t>
            </a:r>
            <a:r>
              <a:rPr lang="en-GB" sz="1700" b="1" dirty="0">
                <a:solidFill>
                  <a:srgbClr val="156082"/>
                </a:solidFill>
                <a:effectLst/>
                <a:latin typeface="Arial Nova Light" panose="020B0304020202020204" pitchFamily="34" charset="0"/>
                <a:ea typeface="Calibri" panose="020F0502020204030204" pitchFamily="34" charset="0"/>
                <a:cs typeface="Arial" panose="020B0604020202020204" pitchFamily="34" charset="0"/>
              </a:rPr>
              <a:t>y 650% </a:t>
            </a:r>
            <a:r>
              <a:rPr lang="en-GB" sz="1700" dirty="0">
                <a:effectLst/>
                <a:latin typeface="Arial Nova Light" panose="020B0304020202020204" pitchFamily="34" charset="0"/>
                <a:ea typeface="Calibri" panose="020F0502020204030204" pitchFamily="34" charset="0"/>
                <a:cs typeface="Arial" panose="020B0604020202020204" pitchFamily="34" charset="0"/>
              </a:rPr>
              <a:t>(US$128 billion – US$831 billion)</a:t>
            </a:r>
          </a:p>
          <a:p>
            <a:pPr marL="361950" lvl="0" indent="-361950">
              <a:buClr>
                <a:srgbClr val="FBC800"/>
              </a:buClr>
              <a:buFontTx/>
              <a:buChar char="►"/>
            </a:pPr>
            <a:r>
              <a:rPr lang="en-GB" sz="1700" dirty="0">
                <a:effectLst/>
                <a:latin typeface="Arial Nova Light" panose="020B0304020202020204" pitchFamily="34" charset="0"/>
                <a:ea typeface="Calibri" panose="020F0502020204030204" pitchFamily="34" charset="0"/>
                <a:cs typeface="Arial" panose="020B0604020202020204" pitchFamily="34" charset="0"/>
              </a:rPr>
              <a:t>Migrant remittances </a:t>
            </a:r>
            <a:r>
              <a:rPr lang="en-GB" sz="1700" dirty="0">
                <a:solidFill>
                  <a:srgbClr val="156082"/>
                </a:solidFill>
                <a:effectLst/>
                <a:latin typeface="Arial Nova Light" panose="020B0304020202020204" pitchFamily="34" charset="0"/>
                <a:ea typeface="Calibri" panose="020F0502020204030204" pitchFamily="34" charset="0"/>
                <a:cs typeface="Arial" panose="020B0604020202020204" pitchFamily="34" charset="0"/>
              </a:rPr>
              <a:t>surpass foreign direct investment</a:t>
            </a:r>
            <a:r>
              <a:rPr lang="en-GB" sz="1700" dirty="0">
                <a:effectLst/>
                <a:latin typeface="Arial Nova Light" panose="020B0304020202020204" pitchFamily="34" charset="0"/>
                <a:ea typeface="Calibri" panose="020F0502020204030204" pitchFamily="34" charset="0"/>
                <a:cs typeface="Arial" panose="020B0604020202020204" pitchFamily="34" charset="0"/>
              </a:rPr>
              <a:t>, boosting the GDP of developing nations</a:t>
            </a:r>
            <a:r>
              <a:rPr lang="en-GB" sz="1700" dirty="0"/>
              <a:t> </a:t>
            </a:r>
            <a:endParaRPr lang="en-GB" sz="1700" dirty="0">
              <a:effectLst/>
              <a:latin typeface="Arial Nova Light" panose="020B0304020202020204" pitchFamily="34" charset="0"/>
              <a:ea typeface="Calibri" panose="020F0502020204030204" pitchFamily="34" charset="0"/>
              <a:cs typeface="Arial" panose="020B0604020202020204" pitchFamily="34" charset="0"/>
            </a:endParaRPr>
          </a:p>
          <a:p>
            <a:pPr marL="361950" lvl="0" indent="-361950">
              <a:buClr>
                <a:srgbClr val="FBC800"/>
              </a:buClr>
              <a:buFontTx/>
              <a:buChar char="►"/>
            </a:pPr>
            <a:r>
              <a:rPr lang="en-GB" sz="1700" dirty="0">
                <a:effectLst/>
                <a:latin typeface="Arial Nova Light" panose="020B0304020202020204" pitchFamily="34" charset="0"/>
                <a:ea typeface="Calibri" panose="020F0502020204030204" pitchFamily="34" charset="0"/>
                <a:cs typeface="Arial" panose="020B0604020202020204" pitchFamily="34" charset="0"/>
              </a:rPr>
              <a:t>For context: There are </a:t>
            </a:r>
            <a:r>
              <a:rPr lang="en-GB" sz="1700" dirty="0">
                <a:solidFill>
                  <a:srgbClr val="156082"/>
                </a:solidFill>
                <a:effectLst/>
                <a:latin typeface="Arial Nova Light" panose="020B0304020202020204" pitchFamily="34" charset="0"/>
                <a:ea typeface="Calibri" panose="020F0502020204030204" pitchFamily="34" charset="0"/>
                <a:cs typeface="Arial" panose="020B0604020202020204" pitchFamily="34" charset="0"/>
              </a:rPr>
              <a:t>281 million international migrants </a:t>
            </a:r>
            <a:r>
              <a:rPr lang="en-GB" sz="1700" dirty="0">
                <a:effectLst/>
                <a:latin typeface="Arial Nova Light" panose="020B0304020202020204" pitchFamily="34" charset="0"/>
                <a:ea typeface="Calibri" panose="020F0502020204030204" pitchFamily="34" charset="0"/>
                <a:cs typeface="Arial" panose="020B0604020202020204" pitchFamily="34" charset="0"/>
              </a:rPr>
              <a:t>globally. The number of those displaced hit a record high by the end of 2022 at 117 million. </a:t>
            </a:r>
            <a:endParaRPr lang="en-CH" sz="1700" dirty="0">
              <a:effectLst/>
              <a:latin typeface="Arial Nova Light" panose="020B0304020202020204" pitchFamily="34" charset="0"/>
              <a:ea typeface="Calibri" panose="020F0502020204030204" pitchFamily="34" charset="0"/>
              <a:cs typeface="Arial" panose="020B0604020202020204" pitchFamily="34" charset="0"/>
            </a:endParaRPr>
          </a:p>
        </p:txBody>
      </p:sp>
      <p:sp>
        <p:nvSpPr>
          <p:cNvPr id="13" name="Titel 12">
            <a:extLst>
              <a:ext uri="{FF2B5EF4-FFF2-40B4-BE49-F238E27FC236}">
                <a16:creationId xmlns:a16="http://schemas.microsoft.com/office/drawing/2014/main" id="{D22A18E2-57FB-CF16-0D0F-30D143C1C5A0}"/>
              </a:ext>
            </a:extLst>
          </p:cNvPr>
          <p:cNvSpPr>
            <a:spLocks noGrp="1"/>
          </p:cNvSpPr>
          <p:nvPr>
            <p:ph type="title"/>
          </p:nvPr>
        </p:nvSpPr>
        <p:spPr/>
        <p:txBody>
          <a:bodyPr>
            <a:normAutofit/>
          </a:bodyPr>
          <a:lstStyle/>
          <a:p>
            <a:r>
              <a:rPr lang="en-GB" sz="3000" b="1" dirty="0">
                <a:latin typeface="Arial Nova Light" panose="020B0304020202020204" pitchFamily="34" charset="0"/>
              </a:rPr>
              <a:t>Global overview on labour migration</a:t>
            </a:r>
            <a:endParaRPr lang="de-DE" dirty="0"/>
          </a:p>
        </p:txBody>
      </p:sp>
      <p:sp>
        <p:nvSpPr>
          <p:cNvPr id="22" name="Textplatzhalter 21">
            <a:extLst>
              <a:ext uri="{FF2B5EF4-FFF2-40B4-BE49-F238E27FC236}">
                <a16:creationId xmlns:a16="http://schemas.microsoft.com/office/drawing/2014/main" id="{9905EE84-F15D-647D-1045-A29417C60500}"/>
              </a:ext>
            </a:extLst>
          </p:cNvPr>
          <p:cNvSpPr>
            <a:spLocks noGrp="1"/>
          </p:cNvSpPr>
          <p:nvPr>
            <p:ph type="body" sz="quarter" idx="13"/>
          </p:nvPr>
        </p:nvSpPr>
        <p:spPr>
          <a:xfrm rot="16200000">
            <a:off x="-326563" y="2983340"/>
            <a:ext cx="3035897" cy="584775"/>
          </a:xfrm>
        </p:spPr>
        <p:txBody>
          <a:bodyPr/>
          <a:lstStyle/>
          <a:p>
            <a:pPr algn="ctr"/>
            <a:r>
              <a:rPr lang="en-GB" sz="1600" dirty="0">
                <a:latin typeface="Arial Nova Light" panose="020B0304020202020204" pitchFamily="34" charset="0"/>
              </a:rPr>
              <a:t>E C O N O M I C S   O F  </a:t>
            </a:r>
          </a:p>
          <a:p>
            <a:pPr algn="ctr"/>
            <a:r>
              <a:rPr lang="en-GB" sz="1600" dirty="0">
                <a:latin typeface="Arial Nova Light" panose="020B0304020202020204" pitchFamily="34" charset="0"/>
              </a:rPr>
              <a:t> L A B O U R   M I G R A T I O N </a:t>
            </a:r>
            <a:endParaRPr lang="en-CH" sz="1600">
              <a:latin typeface="Arial Nova Light" panose="020B0304020202020204" pitchFamily="34" charset="0"/>
            </a:endParaRPr>
          </a:p>
        </p:txBody>
      </p:sp>
      <p:sp>
        <p:nvSpPr>
          <p:cNvPr id="2" name="TextBox 1">
            <a:extLst>
              <a:ext uri="{FF2B5EF4-FFF2-40B4-BE49-F238E27FC236}">
                <a16:creationId xmlns:a16="http://schemas.microsoft.com/office/drawing/2014/main" id="{A9EB740A-5BF0-6D9E-B4A1-D8440C3F2472}"/>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latin typeface="Arial Nova" panose="020B0504020202020204" pitchFamily="34" charset="0"/>
              </a:rPr>
              <a:t>© World Bank in IOM World Migration Report 2022 </a:t>
            </a:r>
          </a:p>
        </p:txBody>
      </p:sp>
    </p:spTree>
    <p:extLst>
      <p:ext uri="{BB962C8B-B14F-4D97-AF65-F5344CB8AC3E}">
        <p14:creationId xmlns:p14="http://schemas.microsoft.com/office/powerpoint/2010/main" val="210032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36E54-DFC7-5317-CF83-B5F2B810EC62}"/>
              </a:ext>
            </a:extLst>
          </p:cNvPr>
          <p:cNvSpPr>
            <a:spLocks noGrp="1"/>
          </p:cNvSpPr>
          <p:nvPr>
            <p:ph type="sldNum" sz="quarter" idx="12"/>
          </p:nvPr>
        </p:nvSpPr>
        <p:spPr/>
        <p:txBody>
          <a:bodyPr/>
          <a:lstStyle/>
          <a:p>
            <a:fld id="{6CFE7187-A782-504C-951B-750469532E0A}" type="slidenum">
              <a:rPr lang="x-none" smtClean="0">
                <a:solidFill>
                  <a:srgbClr val="DCC853"/>
                </a:solidFill>
              </a:rPr>
              <a:t>2</a:t>
            </a:fld>
            <a:endParaRPr lang="x-none">
              <a:solidFill>
                <a:srgbClr val="DCC853"/>
              </a:solidFill>
            </a:endParaRPr>
          </a:p>
        </p:txBody>
      </p:sp>
      <p:pic>
        <p:nvPicPr>
          <p:cNvPr id="8" name="Espace réservé du contenu 7" descr="Une image contenant texte, habits, femme, Site web&#10;&#10;Description générée automatiquement">
            <a:hlinkClick r:id="rId3"/>
            <a:extLst>
              <a:ext uri="{FF2B5EF4-FFF2-40B4-BE49-F238E27FC236}">
                <a16:creationId xmlns:a16="http://schemas.microsoft.com/office/drawing/2014/main" id="{19FD939C-0F36-0B6A-2653-A75B29D2CE41}"/>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594884" y="1909360"/>
            <a:ext cx="7071324" cy="4121150"/>
          </a:xfrm>
          <a:ln>
            <a:solidFill>
              <a:srgbClr val="DCC853"/>
            </a:solidFill>
          </a:ln>
        </p:spPr>
      </p:pic>
      <p:sp>
        <p:nvSpPr>
          <p:cNvPr id="5" name="Title 4">
            <a:extLst>
              <a:ext uri="{FF2B5EF4-FFF2-40B4-BE49-F238E27FC236}">
                <a16:creationId xmlns:a16="http://schemas.microsoft.com/office/drawing/2014/main" id="{1D7EB529-08EA-8E75-4943-00E09F0A07A7}"/>
              </a:ext>
            </a:extLst>
          </p:cNvPr>
          <p:cNvSpPr>
            <a:spLocks noGrp="1"/>
          </p:cNvSpPr>
          <p:nvPr>
            <p:ph type="title"/>
          </p:nvPr>
        </p:nvSpPr>
        <p:spPr/>
        <p:txBody>
          <a:bodyPr>
            <a:normAutofit/>
          </a:bodyPr>
          <a:lstStyle/>
          <a:p>
            <a:r>
              <a:rPr lang="en-US" dirty="0"/>
              <a:t>About this teaching resource </a:t>
            </a:r>
          </a:p>
        </p:txBody>
      </p:sp>
      <p:sp>
        <p:nvSpPr>
          <p:cNvPr id="9" name="TextBox 8">
            <a:extLst>
              <a:ext uri="{FF2B5EF4-FFF2-40B4-BE49-F238E27FC236}">
                <a16:creationId xmlns:a16="http://schemas.microsoft.com/office/drawing/2014/main" id="{CAE4E547-C59C-F6B4-6BCF-9EA989924CD0}"/>
              </a:ext>
            </a:extLst>
          </p:cNvPr>
          <p:cNvSpPr txBox="1"/>
          <p:nvPr/>
        </p:nvSpPr>
        <p:spPr>
          <a:xfrm>
            <a:off x="1781601" y="6475254"/>
            <a:ext cx="8332885" cy="246221"/>
          </a:xfrm>
          <a:prstGeom prst="rect">
            <a:avLst/>
          </a:prstGeom>
          <a:noFill/>
        </p:spPr>
        <p:txBody>
          <a:bodyPr wrap="square">
            <a:spAutoFit/>
          </a:bodyPr>
          <a:lstStyle/>
          <a:p>
            <a:r>
              <a:rPr lang="fr-FR" sz="1000" dirty="0">
                <a:solidFill>
                  <a:schemeClr val="accent3"/>
                </a:solidFill>
                <a:latin typeface="Arial Nova" panose="020B0504020202020204" pitchFamily="34" charset="0"/>
              </a:rPr>
              <a:t>https://www.fairrecruitmenthub.org/news/ilo-gbsn-unige-hosts-business-school-educators-technical-workshop-fair-recruitment-migrant</a:t>
            </a:r>
          </a:p>
        </p:txBody>
      </p:sp>
    </p:spTree>
    <p:extLst>
      <p:ext uri="{BB962C8B-B14F-4D97-AF65-F5344CB8AC3E}">
        <p14:creationId xmlns:p14="http://schemas.microsoft.com/office/powerpoint/2010/main" val="3650873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F75B8BC0-0AEA-2B3E-4699-286D5C7B531F}"/>
              </a:ext>
            </a:extLst>
          </p:cNvPr>
          <p:cNvSpPr>
            <a:spLocks noGrp="1"/>
          </p:cNvSpPr>
          <p:nvPr>
            <p:ph idx="1"/>
          </p:nvPr>
        </p:nvSpPr>
        <p:spPr>
          <a:xfrm>
            <a:off x="1594884" y="2314843"/>
            <a:ext cx="9758914" cy="3554819"/>
          </a:xfrm>
        </p:spPr>
        <p:txBody>
          <a:bodyPr/>
          <a:lstStyle/>
          <a:p>
            <a:pPr marL="363538" marR="0" lvl="0" indent="-363538" algn="just" defTabSz="914400" rtl="0" eaLnBrk="0" fontAlgn="base" latinLnBrk="0" hangingPunct="0">
              <a:lnSpc>
                <a:spcPct val="100000"/>
              </a:lnSpc>
              <a:spcBef>
                <a:spcPct val="0"/>
              </a:spcBef>
              <a:spcAft>
                <a:spcPct val="0"/>
              </a:spcAft>
              <a:buClr>
                <a:srgbClr val="FBC800"/>
              </a:buClr>
              <a:buSzTx/>
              <a:buFont typeface="Arial" panose="020B0604020202020204" pitchFamily="34" charset="0"/>
              <a:buChar char="►"/>
              <a:tabLst/>
            </a:pPr>
            <a:r>
              <a:rPr kumimoji="0" lang="en-CH" altLang="en-CH" b="1" i="0" u="none" strike="noStrike" cap="none" normalizeH="0" baseline="0" dirty="0">
                <a:ln>
                  <a:noFill/>
                </a:ln>
                <a:solidFill>
                  <a:schemeClr val="tx1"/>
                </a:solidFill>
                <a:effectLst/>
                <a:latin typeface="Arial Nova Light" panose="020B0304020202020204" pitchFamily="34" charset="0"/>
              </a:rPr>
              <a:t>Reasons for Migration</a:t>
            </a:r>
            <a:endParaRPr lang="en-GB" altLang="en-CH" b="1" dirty="0">
              <a:latin typeface="Arial Nova Light" panose="020B0304020202020204" pitchFamily="34" charset="0"/>
            </a:endParaRPr>
          </a:p>
          <a:p>
            <a:pPr marL="363538" marR="0" lvl="0" indent="-363538" algn="just" defTabSz="914400" rtl="0" eaLnBrk="0" fontAlgn="base" latinLnBrk="0" hangingPunct="0">
              <a:lnSpc>
                <a:spcPct val="100000"/>
              </a:lnSpc>
              <a:spcBef>
                <a:spcPct val="0"/>
              </a:spcBef>
              <a:spcAft>
                <a:spcPct val="0"/>
              </a:spcAft>
              <a:buClr>
                <a:srgbClr val="FBC800"/>
              </a:buClr>
              <a:buSzTx/>
              <a:buNone/>
              <a:tabLst/>
            </a:pPr>
            <a:r>
              <a:rPr kumimoji="0" lang="en-GB" altLang="en-CH" i="0" u="none" strike="noStrike" cap="none" normalizeH="0" baseline="0" dirty="0">
                <a:ln>
                  <a:noFill/>
                </a:ln>
                <a:solidFill>
                  <a:schemeClr val="tx1"/>
                </a:solidFill>
                <a:effectLst/>
                <a:latin typeface="Arial Nova Light" panose="020B0304020202020204" pitchFamily="34" charset="0"/>
              </a:rPr>
              <a:t>	Migrant workers seek better opportunities due to lack of economic prospects, decent work, or crises like climate disasters in countries of origin.</a:t>
            </a:r>
            <a:endParaRPr lang="en-GB" altLang="en-CH" dirty="0"/>
          </a:p>
          <a:p>
            <a:pPr marL="363538" marR="0" lvl="0" indent="-363538" algn="just" defTabSz="914400" rtl="0" eaLnBrk="0" fontAlgn="base" latinLnBrk="0" hangingPunct="0">
              <a:lnSpc>
                <a:spcPct val="100000"/>
              </a:lnSpc>
              <a:spcBef>
                <a:spcPct val="0"/>
              </a:spcBef>
              <a:spcAft>
                <a:spcPct val="0"/>
              </a:spcAft>
              <a:buClr>
                <a:srgbClr val="FBC800"/>
              </a:buClr>
              <a:buSzTx/>
              <a:buNone/>
              <a:tabLst/>
            </a:pPr>
            <a:endParaRPr kumimoji="0" lang="en-CH" altLang="en-CH" i="0" u="none" strike="noStrike" cap="none" normalizeH="0" baseline="0" dirty="0">
              <a:ln>
                <a:noFill/>
              </a:ln>
              <a:solidFill>
                <a:schemeClr val="tx1"/>
              </a:solidFill>
              <a:effectLst/>
              <a:latin typeface="Arial Nova Light" panose="020B0304020202020204" pitchFamily="34" charset="0"/>
            </a:endParaRPr>
          </a:p>
          <a:p>
            <a:pPr marL="363538" marR="0" lvl="0" indent="-363538" algn="just" defTabSz="914400" rtl="0" eaLnBrk="0" fontAlgn="base" latinLnBrk="0" hangingPunct="0">
              <a:lnSpc>
                <a:spcPct val="100000"/>
              </a:lnSpc>
              <a:spcBef>
                <a:spcPct val="0"/>
              </a:spcBef>
              <a:spcAft>
                <a:spcPct val="0"/>
              </a:spcAft>
              <a:buClr>
                <a:srgbClr val="FBC800"/>
              </a:buClr>
              <a:buSzTx/>
              <a:buFont typeface="Arial" panose="020B0604020202020204" pitchFamily="34" charset="0"/>
              <a:buChar char="►"/>
              <a:tabLst/>
            </a:pPr>
            <a:r>
              <a:rPr kumimoji="0" lang="en-CH" altLang="en-CH" b="1" i="0" u="none" strike="noStrike" cap="none" normalizeH="0" baseline="0" dirty="0">
                <a:ln>
                  <a:noFill/>
                </a:ln>
                <a:solidFill>
                  <a:schemeClr val="tx1"/>
                </a:solidFill>
                <a:effectLst/>
                <a:latin typeface="Arial Nova Light" panose="020B0304020202020204" pitchFamily="34" charset="0"/>
              </a:rPr>
              <a:t>Employer Preferences</a:t>
            </a:r>
            <a:endParaRPr lang="en-GB" altLang="en-CH" b="1" dirty="0">
              <a:latin typeface="Arial Nova Light" panose="020B0304020202020204" pitchFamily="34" charset="0"/>
            </a:endParaRPr>
          </a:p>
          <a:p>
            <a:pPr marL="363538" marR="0" lvl="0" indent="-363538" algn="just" defTabSz="914400" rtl="0" eaLnBrk="0" fontAlgn="base" latinLnBrk="0" hangingPunct="0">
              <a:lnSpc>
                <a:spcPct val="100000"/>
              </a:lnSpc>
              <a:spcBef>
                <a:spcPct val="0"/>
              </a:spcBef>
              <a:spcAft>
                <a:spcPct val="0"/>
              </a:spcAft>
              <a:buClr>
                <a:srgbClr val="FBC800"/>
              </a:buClr>
              <a:buSzTx/>
              <a:buNone/>
              <a:tabLst/>
            </a:pPr>
            <a:r>
              <a:rPr kumimoji="0" lang="en-GB" altLang="en-CH" i="0" u="none" strike="noStrike" cap="none" normalizeH="0" baseline="0" dirty="0">
                <a:ln>
                  <a:noFill/>
                </a:ln>
                <a:solidFill>
                  <a:schemeClr val="tx1"/>
                </a:solidFill>
                <a:effectLst/>
                <a:latin typeface="Arial Nova Light" panose="020B0304020202020204" pitchFamily="34" charset="0"/>
              </a:rPr>
              <a:t>	Employers hire migrants for skill shortages in receiving countries, and their tendency to accept lower wages, poorer conditions, or weaker labour protections</a:t>
            </a:r>
            <a:r>
              <a:rPr kumimoji="0" lang="en-CH" altLang="en-CH" i="0" u="none" strike="noStrike" cap="none" normalizeH="0" baseline="0" dirty="0">
                <a:ln>
                  <a:noFill/>
                </a:ln>
                <a:solidFill>
                  <a:schemeClr val="tx1"/>
                </a:solidFill>
                <a:effectLst/>
                <a:latin typeface="Arial Nova Light" panose="020B0304020202020204" pitchFamily="34" charset="0"/>
              </a:rPr>
              <a:t>.</a:t>
            </a:r>
            <a:endParaRPr kumimoji="0" lang="en-GB" altLang="en-CH" i="0" u="none" strike="noStrike" cap="none" normalizeH="0" baseline="0" dirty="0">
              <a:ln>
                <a:noFill/>
              </a:ln>
              <a:solidFill>
                <a:schemeClr val="tx1"/>
              </a:solidFill>
              <a:effectLst/>
              <a:latin typeface="Arial Nova Light" panose="020B0304020202020204" pitchFamily="34" charset="0"/>
            </a:endParaRPr>
          </a:p>
        </p:txBody>
      </p:sp>
      <p:sp>
        <p:nvSpPr>
          <p:cNvPr id="10" name="Title 9">
            <a:extLst>
              <a:ext uri="{FF2B5EF4-FFF2-40B4-BE49-F238E27FC236}">
                <a16:creationId xmlns:a16="http://schemas.microsoft.com/office/drawing/2014/main" id="{A7512C5A-F6B8-E3C1-68D1-71FDB6820298}"/>
              </a:ext>
            </a:extLst>
          </p:cNvPr>
          <p:cNvSpPr>
            <a:spLocks noGrp="1"/>
          </p:cNvSpPr>
          <p:nvPr>
            <p:ph type="title"/>
          </p:nvPr>
        </p:nvSpPr>
        <p:spPr/>
        <p:txBody>
          <a:bodyPr/>
          <a:lstStyle/>
          <a:p>
            <a:r>
              <a:rPr lang="fr-CH" dirty="0"/>
              <a:t>Drivers of labour migration</a:t>
            </a:r>
            <a:endParaRPr lang="en-US" dirty="0"/>
          </a:p>
        </p:txBody>
      </p:sp>
      <p:sp>
        <p:nvSpPr>
          <p:cNvPr id="2" name="TextBox 1">
            <a:extLst>
              <a:ext uri="{FF2B5EF4-FFF2-40B4-BE49-F238E27FC236}">
                <a16:creationId xmlns:a16="http://schemas.microsoft.com/office/drawing/2014/main" id="{7D51F6F5-C256-D680-6488-EF8292232AEF}"/>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latin typeface="Arial Nova" panose="020B0504020202020204" pitchFamily="34" charset="0"/>
                <a:ea typeface="Lato" panose="020F0502020204030203" pitchFamily="34" charset="0"/>
                <a:cs typeface="Lato" panose="020F0502020204030203" pitchFamily="34" charset="0"/>
              </a:rPr>
              <a:t> ©  2021 Global Estimates of Modern Slavery: Forced </a:t>
            </a:r>
            <a:r>
              <a:rPr lang="en-US" sz="1000" dirty="0" err="1">
                <a:solidFill>
                  <a:schemeClr val="accent3"/>
                </a:solidFill>
                <a:latin typeface="Arial Nova" panose="020B0504020202020204" pitchFamily="34" charset="0"/>
                <a:ea typeface="Lato" panose="020F0502020204030203" pitchFamily="34" charset="0"/>
                <a:cs typeface="Lato" panose="020F0502020204030203" pitchFamily="34" charset="0"/>
              </a:rPr>
              <a:t>Labour</a:t>
            </a:r>
            <a:r>
              <a:rPr lang="en-US" sz="1000" dirty="0">
                <a:solidFill>
                  <a:schemeClr val="accent3"/>
                </a:solidFill>
                <a:latin typeface="Arial Nova" panose="020B0504020202020204" pitchFamily="34" charset="0"/>
                <a:ea typeface="Lato" panose="020F0502020204030203" pitchFamily="34" charset="0"/>
                <a:cs typeface="Lato" panose="020F0502020204030203" pitchFamily="34" charset="0"/>
              </a:rPr>
              <a:t> and Forced Marriage</a:t>
            </a:r>
          </a:p>
        </p:txBody>
      </p:sp>
    </p:spTree>
    <p:extLst>
      <p:ext uri="{BB962C8B-B14F-4D97-AF65-F5344CB8AC3E}">
        <p14:creationId xmlns:p14="http://schemas.microsoft.com/office/powerpoint/2010/main" val="211590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group of people around each other&#10;&#10;Description automatically generated">
            <a:extLst>
              <a:ext uri="{FF2B5EF4-FFF2-40B4-BE49-F238E27FC236}">
                <a16:creationId xmlns:a16="http://schemas.microsoft.com/office/drawing/2014/main" id="{B33889F0-B91E-4EB0-3E67-BB543F7B7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04" y="2032382"/>
            <a:ext cx="4163093" cy="4163093"/>
          </a:xfrm>
          <a:prstGeom prst="rect">
            <a:avLst/>
          </a:prstGeom>
        </p:spPr>
      </p:pic>
      <p:sp>
        <p:nvSpPr>
          <p:cNvPr id="15" name="Inhaltsplatzhalter 14">
            <a:extLst>
              <a:ext uri="{FF2B5EF4-FFF2-40B4-BE49-F238E27FC236}">
                <a16:creationId xmlns:a16="http://schemas.microsoft.com/office/drawing/2014/main" id="{71ADFEDA-59BF-9B46-C071-B6CD6EE66274}"/>
              </a:ext>
            </a:extLst>
          </p:cNvPr>
          <p:cNvSpPr>
            <a:spLocks noGrp="1"/>
          </p:cNvSpPr>
          <p:nvPr>
            <p:ph idx="1"/>
          </p:nvPr>
        </p:nvSpPr>
        <p:spPr>
          <a:xfrm>
            <a:off x="1967346" y="2336519"/>
            <a:ext cx="9386454" cy="3554819"/>
          </a:xfrm>
        </p:spPr>
        <p:txBody>
          <a:bodyPr anchor="ctr"/>
          <a:lstStyle/>
          <a:p>
            <a:pPr marL="363538" indent="-363538" algn="just" rtl="0" eaLnBrk="0" fontAlgn="base" hangingPunct="0">
              <a:spcBef>
                <a:spcPct val="0"/>
              </a:spcBef>
              <a:spcAft>
                <a:spcPct val="0"/>
              </a:spcAft>
              <a:buClr>
                <a:srgbClr val="FBC800"/>
              </a:buClr>
              <a:buFont typeface="Arial" panose="020B0604020202020204" pitchFamily="34" charset="0"/>
              <a:buChar char="►"/>
            </a:pPr>
            <a:r>
              <a:rPr lang="en-GB" dirty="0"/>
              <a:t>Discrimination and xenophobia</a:t>
            </a:r>
          </a:p>
          <a:p>
            <a:pPr marL="363538" indent="-363538" algn="just" rtl="0" eaLnBrk="0" fontAlgn="base" hangingPunct="0">
              <a:spcBef>
                <a:spcPct val="0"/>
              </a:spcBef>
              <a:spcAft>
                <a:spcPct val="0"/>
              </a:spcAft>
              <a:buClr>
                <a:srgbClr val="FBC800"/>
              </a:buClr>
              <a:buFont typeface="Arial" panose="020B0604020202020204" pitchFamily="34" charset="0"/>
              <a:buChar char="►"/>
            </a:pPr>
            <a:endParaRPr lang="en-GB" dirty="0"/>
          </a:p>
          <a:p>
            <a:pPr marL="363538" indent="-363538" algn="just" rtl="0" eaLnBrk="0" fontAlgn="base" hangingPunct="0">
              <a:spcBef>
                <a:spcPct val="0"/>
              </a:spcBef>
              <a:spcAft>
                <a:spcPct val="0"/>
              </a:spcAft>
              <a:buClr>
                <a:srgbClr val="FBC800"/>
              </a:buClr>
              <a:buFont typeface="Arial" panose="020B0604020202020204" pitchFamily="34" charset="0"/>
              <a:buChar char="►"/>
            </a:pPr>
            <a:r>
              <a:rPr lang="en-GB" dirty="0"/>
              <a:t>Political and social unrest </a:t>
            </a:r>
          </a:p>
          <a:p>
            <a:pPr marL="363538" indent="-363538" algn="just" rtl="0" eaLnBrk="0" fontAlgn="base" hangingPunct="0">
              <a:spcBef>
                <a:spcPct val="0"/>
              </a:spcBef>
              <a:spcAft>
                <a:spcPct val="0"/>
              </a:spcAft>
              <a:buClr>
                <a:srgbClr val="FBC800"/>
              </a:buClr>
              <a:buFont typeface="Arial" panose="020B0604020202020204" pitchFamily="34" charset="0"/>
              <a:buChar char="►"/>
            </a:pPr>
            <a:endParaRPr lang="en-GB" dirty="0"/>
          </a:p>
          <a:p>
            <a:pPr marL="363538" indent="-363538" algn="just" rtl="0" eaLnBrk="0" fontAlgn="base" hangingPunct="0">
              <a:spcBef>
                <a:spcPct val="0"/>
              </a:spcBef>
              <a:spcAft>
                <a:spcPct val="0"/>
              </a:spcAft>
              <a:buClr>
                <a:srgbClr val="FBC800"/>
              </a:buClr>
              <a:buFont typeface="Arial" panose="020B0604020202020204" pitchFamily="34" charset="0"/>
              <a:buChar char="►"/>
            </a:pPr>
            <a:r>
              <a:rPr lang="en-GB" dirty="0"/>
              <a:t>Shirking civic space for dialogue</a:t>
            </a:r>
          </a:p>
          <a:p>
            <a:pPr marL="363538" indent="-363538" algn="just" rtl="0" eaLnBrk="0" fontAlgn="base" hangingPunct="0">
              <a:spcBef>
                <a:spcPct val="0"/>
              </a:spcBef>
              <a:spcAft>
                <a:spcPct val="0"/>
              </a:spcAft>
              <a:buClr>
                <a:srgbClr val="FBC800"/>
              </a:buClr>
              <a:buFont typeface="Arial" panose="020B0604020202020204" pitchFamily="34" charset="0"/>
              <a:buChar char="►"/>
            </a:pPr>
            <a:endParaRPr lang="en-GB" dirty="0"/>
          </a:p>
          <a:p>
            <a:pPr marL="363538" indent="-363538" algn="just" rtl="0" eaLnBrk="0" fontAlgn="base" hangingPunct="0">
              <a:spcBef>
                <a:spcPct val="0"/>
              </a:spcBef>
              <a:spcAft>
                <a:spcPct val="0"/>
              </a:spcAft>
              <a:buClr>
                <a:srgbClr val="FBC800"/>
              </a:buClr>
              <a:buFont typeface="Arial" panose="020B0604020202020204" pitchFamily="34" charset="0"/>
              <a:buChar char="►"/>
            </a:pPr>
            <a:r>
              <a:rPr lang="en-GB" dirty="0"/>
              <a:t>Labour market dynamics</a:t>
            </a:r>
          </a:p>
          <a:p>
            <a:pPr marL="363538" indent="-363538" algn="just" rtl="0" eaLnBrk="0" fontAlgn="base" hangingPunct="0">
              <a:spcBef>
                <a:spcPct val="0"/>
              </a:spcBef>
              <a:spcAft>
                <a:spcPct val="0"/>
              </a:spcAft>
              <a:buClr>
                <a:srgbClr val="FBC800"/>
              </a:buClr>
              <a:buFont typeface="Arial" panose="020B0604020202020204" pitchFamily="34" charset="0"/>
              <a:buChar char="►"/>
            </a:pPr>
            <a:endParaRPr lang="en-GB" dirty="0"/>
          </a:p>
          <a:p>
            <a:pPr marL="363538" indent="-363538" algn="just" rtl="0" eaLnBrk="0" fontAlgn="base" hangingPunct="0">
              <a:spcBef>
                <a:spcPct val="0"/>
              </a:spcBef>
              <a:spcAft>
                <a:spcPct val="0"/>
              </a:spcAft>
              <a:buClr>
                <a:srgbClr val="FBC800"/>
              </a:buClr>
              <a:buFont typeface="Arial" panose="020B0604020202020204" pitchFamily="34" charset="0"/>
              <a:buChar char="►"/>
            </a:pPr>
            <a:r>
              <a:rPr lang="en-GB" dirty="0"/>
              <a:t>Economic downturns</a:t>
            </a:r>
            <a:endParaRPr lang="de-DE" dirty="0"/>
          </a:p>
        </p:txBody>
      </p:sp>
      <p:sp>
        <p:nvSpPr>
          <p:cNvPr id="14" name="Titel 13">
            <a:extLst>
              <a:ext uri="{FF2B5EF4-FFF2-40B4-BE49-F238E27FC236}">
                <a16:creationId xmlns:a16="http://schemas.microsoft.com/office/drawing/2014/main" id="{B8F0FDD4-59C7-FDFB-5783-3895B62848B6}"/>
              </a:ext>
            </a:extLst>
          </p:cNvPr>
          <p:cNvSpPr>
            <a:spLocks noGrp="1"/>
          </p:cNvSpPr>
          <p:nvPr>
            <p:ph type="title"/>
          </p:nvPr>
        </p:nvSpPr>
        <p:spPr>
          <a:xfrm>
            <a:off x="1594884" y="1162844"/>
            <a:ext cx="8332885" cy="594936"/>
          </a:xfrm>
        </p:spPr>
        <p:txBody>
          <a:bodyPr>
            <a:normAutofit/>
          </a:bodyPr>
          <a:lstStyle/>
          <a:p>
            <a:r>
              <a:rPr lang="en-GB" dirty="0"/>
              <a:t>Factors driving labour migration</a:t>
            </a:r>
            <a:endParaRPr lang="de-DE" dirty="0"/>
          </a:p>
        </p:txBody>
      </p:sp>
      <p:sp>
        <p:nvSpPr>
          <p:cNvPr id="20" name="Textplatzhalter 19">
            <a:extLst>
              <a:ext uri="{FF2B5EF4-FFF2-40B4-BE49-F238E27FC236}">
                <a16:creationId xmlns:a16="http://schemas.microsoft.com/office/drawing/2014/main" id="{F8C75D84-C8C5-E4FE-3CDC-E48AB208BE73}"/>
              </a:ext>
            </a:extLst>
          </p:cNvPr>
          <p:cNvSpPr>
            <a:spLocks noGrp="1"/>
          </p:cNvSpPr>
          <p:nvPr>
            <p:ph type="body" sz="quarter" idx="13"/>
          </p:nvPr>
        </p:nvSpPr>
        <p:spPr>
          <a:xfrm rot="16200000">
            <a:off x="-257291" y="2860229"/>
            <a:ext cx="3035897" cy="830997"/>
          </a:xfrm>
        </p:spPr>
        <p:txBody>
          <a:bodyPr/>
          <a:lstStyle/>
          <a:p>
            <a:pPr algn="ctr"/>
            <a:r>
              <a:rPr lang="en-GB" sz="1600" dirty="0">
                <a:latin typeface="Arial Nova Light" panose="020B0304020202020204" pitchFamily="34" charset="0"/>
              </a:rPr>
              <a:t>S O C I O – POLITICAL AND </a:t>
            </a:r>
          </a:p>
          <a:p>
            <a:pPr algn="ctr"/>
            <a:r>
              <a:rPr lang="en-GB" sz="1600" dirty="0">
                <a:latin typeface="Arial Nova Light" panose="020B0304020202020204" pitchFamily="34" charset="0"/>
              </a:rPr>
              <a:t>E C O N O M I C </a:t>
            </a:r>
          </a:p>
          <a:p>
            <a:pPr algn="ctr"/>
            <a:r>
              <a:rPr lang="en-GB" sz="1600" dirty="0">
                <a:latin typeface="Arial Nova Light" panose="020B0304020202020204" pitchFamily="34" charset="0"/>
              </a:rPr>
              <a:t>  D I S P A R I T I E S</a:t>
            </a:r>
          </a:p>
        </p:txBody>
      </p:sp>
    </p:spTree>
    <p:extLst>
      <p:ext uri="{BB962C8B-B14F-4D97-AF65-F5344CB8AC3E}">
        <p14:creationId xmlns:p14="http://schemas.microsoft.com/office/powerpoint/2010/main" val="323889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a:extLst>
              <a:ext uri="{FF2B5EF4-FFF2-40B4-BE49-F238E27FC236}">
                <a16:creationId xmlns:a16="http://schemas.microsoft.com/office/drawing/2014/main" id="{A65AD221-BC26-7934-1AEE-36EA8039793A}"/>
              </a:ext>
            </a:extLst>
          </p:cNvPr>
          <p:cNvSpPr>
            <a:spLocks noGrp="1"/>
          </p:cNvSpPr>
          <p:nvPr>
            <p:ph idx="1"/>
          </p:nvPr>
        </p:nvSpPr>
        <p:spPr>
          <a:xfrm>
            <a:off x="1594884" y="2032989"/>
            <a:ext cx="9758914" cy="4426853"/>
          </a:xfrm>
        </p:spPr>
        <p:txBody>
          <a:bodyPr/>
          <a:lstStyle/>
          <a:p>
            <a:pPr marL="285750" lvl="0" indent="-285750" algn="just">
              <a:buClr>
                <a:srgbClr val="FBC800"/>
              </a:buClr>
              <a:buFontTx/>
              <a:buChar char="►"/>
            </a:pPr>
            <a:r>
              <a:rPr lang="en-GB" sz="1600" b="1" dirty="0">
                <a:latin typeface="Arial Nova Light" panose="020B0304020202020204" pitchFamily="34" charset="0"/>
                <a:ea typeface="Calibri" panose="020F0502020204030204" pitchFamily="34" charset="0"/>
                <a:cs typeface="Arial" panose="020B0604020202020204" pitchFamily="34" charset="0"/>
              </a:rPr>
              <a:t>Covid-19 Pandemic</a:t>
            </a:r>
          </a:p>
          <a:p>
            <a:pPr marL="0" lvl="0" indent="0" algn="just">
              <a:buClr>
                <a:srgbClr val="FBC800"/>
              </a:buClr>
              <a:buNone/>
            </a:pPr>
            <a:r>
              <a:rPr lang="en-GB" sz="1600" dirty="0">
                <a:effectLst/>
                <a:latin typeface="Arial Nova Light" panose="020B0304020202020204" pitchFamily="34" charset="0"/>
                <a:ea typeface="Calibri" panose="020F0502020204030204" pitchFamily="34" charset="0"/>
                <a:cs typeface="Arial" panose="020B0604020202020204" pitchFamily="34" charset="0"/>
              </a:rPr>
              <a:t>The COVID-19 pandemic </a:t>
            </a:r>
            <a:r>
              <a:rPr lang="en-GB" sz="1600" b="1" dirty="0">
                <a:effectLst/>
                <a:latin typeface="Arial Nova Light" panose="020B0304020202020204" pitchFamily="34" charset="0"/>
                <a:ea typeface="Calibri" panose="020F0502020204030204" pitchFamily="34" charset="0"/>
                <a:cs typeface="Arial" panose="020B0604020202020204" pitchFamily="34" charset="0"/>
              </a:rPr>
              <a:t>disproportionately affected </a:t>
            </a:r>
            <a:r>
              <a:rPr lang="en-GB" sz="1600" dirty="0">
                <a:effectLst/>
                <a:latin typeface="Arial Nova Light" panose="020B0304020202020204" pitchFamily="34" charset="0"/>
                <a:ea typeface="Calibri" panose="020F0502020204030204" pitchFamily="34" charset="0"/>
                <a:cs typeface="Arial" panose="020B0604020202020204" pitchFamily="34" charset="0"/>
              </a:rPr>
              <a:t>migrant workers due to </a:t>
            </a:r>
            <a:r>
              <a:rPr lang="en-GB" sz="1600" b="1" dirty="0">
                <a:effectLst/>
                <a:latin typeface="Arial Nova Light" panose="020B0304020202020204" pitchFamily="34" charset="0"/>
                <a:ea typeface="Calibri" panose="020F0502020204030204" pitchFamily="34" charset="0"/>
                <a:cs typeface="Arial" panose="020B0604020202020204" pitchFamily="34" charset="0"/>
              </a:rPr>
              <a:t>weaker labour protections</a:t>
            </a:r>
            <a:r>
              <a:rPr lang="en-GB" sz="1600" dirty="0">
                <a:effectLst/>
                <a:latin typeface="Arial Nova Light" panose="020B0304020202020204" pitchFamily="34" charset="0"/>
                <a:ea typeface="Calibri" panose="020F0502020204030204" pitchFamily="34" charset="0"/>
                <a:cs typeface="Arial" panose="020B0604020202020204" pitchFamily="34" charset="0"/>
              </a:rPr>
              <a:t>, isolation, and limited support networks. It has highlighted their significant contributions </a:t>
            </a:r>
            <a:r>
              <a:rPr lang="en-GB" sz="1600" b="1" dirty="0">
                <a:effectLst/>
                <a:latin typeface="Arial Nova Light" panose="020B0304020202020204" pitchFamily="34" charset="0"/>
                <a:ea typeface="Calibri" panose="020F0502020204030204" pitchFamily="34" charset="0"/>
                <a:cs typeface="Arial" panose="020B0604020202020204" pitchFamily="34" charset="0"/>
              </a:rPr>
              <a:t>as essential workers and exposed structural deficiencies </a:t>
            </a:r>
            <a:r>
              <a:rPr lang="en-GB" sz="1600" dirty="0">
                <a:effectLst/>
                <a:latin typeface="Arial Nova Light" panose="020B0304020202020204" pitchFamily="34" charset="0"/>
                <a:ea typeface="Calibri" panose="020F0502020204030204" pitchFamily="34" charset="0"/>
                <a:cs typeface="Arial" panose="020B0604020202020204" pitchFamily="34" charset="0"/>
              </a:rPr>
              <a:t>in labour migration governance and protection systems, leading to increased vulnerabilities. </a:t>
            </a:r>
            <a:endParaRPr lang="en-GB" sz="1600" b="1" dirty="0">
              <a:effectLst/>
              <a:latin typeface="Arial Nova Light" panose="020B0304020202020204" pitchFamily="34" charset="0"/>
              <a:ea typeface="Calibri" panose="020F0502020204030204" pitchFamily="34" charset="0"/>
              <a:cs typeface="Arial" panose="020B0604020202020204" pitchFamily="34" charset="0"/>
            </a:endParaRPr>
          </a:p>
          <a:p>
            <a:pPr marL="285750" lvl="0" indent="-285750" algn="just">
              <a:buClr>
                <a:srgbClr val="FBC800"/>
              </a:buClr>
              <a:buFontTx/>
              <a:buChar char="►"/>
            </a:pPr>
            <a:r>
              <a:rPr lang="en-GB" sz="1600" b="1" dirty="0">
                <a:effectLst/>
                <a:latin typeface="Arial Nova Light" panose="020B0304020202020204" pitchFamily="34" charset="0"/>
                <a:ea typeface="Calibri" panose="020F0502020204030204" pitchFamily="34" charset="0"/>
                <a:cs typeface="Arial" panose="020B0604020202020204" pitchFamily="34" charset="0"/>
              </a:rPr>
              <a:t> </a:t>
            </a:r>
            <a:r>
              <a:rPr lang="en-GB" sz="1600" b="1" dirty="0">
                <a:latin typeface="Arial Nova Light" panose="020B0304020202020204" pitchFamily="34" charset="0"/>
                <a:ea typeface="Calibri" panose="020F0502020204030204" pitchFamily="34" charset="0"/>
                <a:cs typeface="Arial" panose="020B0604020202020204" pitchFamily="34" charset="0"/>
              </a:rPr>
              <a:t>Climate change</a:t>
            </a:r>
          </a:p>
          <a:p>
            <a:pPr marL="0" lvl="0" indent="0" algn="just">
              <a:buClr>
                <a:srgbClr val="FBC800"/>
              </a:buClr>
              <a:buNone/>
            </a:pPr>
            <a:r>
              <a:rPr lang="en-GB" sz="1600" dirty="0">
                <a:latin typeface="Arial Nova Light" panose="020B0304020202020204" pitchFamily="34" charset="0"/>
                <a:ea typeface="Calibri" panose="020F0502020204030204" pitchFamily="34" charset="0"/>
                <a:cs typeface="Arial" panose="020B0604020202020204" pitchFamily="34" charset="0"/>
              </a:rPr>
              <a:t>The linkages between the two have </a:t>
            </a:r>
            <a:r>
              <a:rPr lang="en-GB" sz="1600" b="1" dirty="0">
                <a:latin typeface="Arial Nova Light" panose="020B0304020202020204" pitchFamily="34" charset="0"/>
                <a:ea typeface="Calibri" panose="020F0502020204030204" pitchFamily="34" charset="0"/>
                <a:cs typeface="Arial" panose="020B0604020202020204" pitchFamily="34" charset="0"/>
              </a:rPr>
              <a:t>only recently become object of increased attention and concern</a:t>
            </a:r>
            <a:r>
              <a:rPr lang="en-GB" sz="1600" dirty="0">
                <a:latin typeface="Arial Nova Light" panose="020B0304020202020204" pitchFamily="34" charset="0"/>
                <a:ea typeface="Calibri" panose="020F0502020204030204" pitchFamily="34" charset="0"/>
                <a:cs typeface="Arial" panose="020B0604020202020204" pitchFamily="34" charset="0"/>
              </a:rPr>
              <a:t>. Well-governed labour migration can have a beneficial effect for communities suffering from climate-related impacts. Responses  which have already been initiated in regions like the Pacific or the Horn of Africa can point to good practices that may be replicated elsewhere in the future.</a:t>
            </a:r>
            <a:endParaRPr lang="en-GB" sz="1600" dirty="0">
              <a:effectLst/>
              <a:latin typeface="Arial Nova Light" panose="020B0304020202020204" pitchFamily="34" charset="0"/>
              <a:ea typeface="Calibri" panose="020F0502020204030204" pitchFamily="34" charset="0"/>
              <a:cs typeface="Arial" panose="020B0604020202020204" pitchFamily="34" charset="0"/>
            </a:endParaRPr>
          </a:p>
          <a:p>
            <a:pPr marL="285750" lvl="0" indent="-285750" algn="just">
              <a:buClr>
                <a:srgbClr val="FBC800"/>
              </a:buClr>
              <a:buFontTx/>
              <a:buChar char="►"/>
            </a:pPr>
            <a:r>
              <a:rPr lang="en-GB" sz="1600" b="1" dirty="0">
                <a:latin typeface="Arial Nova Light" panose="020B0304020202020204" pitchFamily="34" charset="0"/>
                <a:ea typeface="Calibri" panose="020F0502020204030204" pitchFamily="34" charset="0"/>
                <a:cs typeface="Arial" panose="020B0604020202020204" pitchFamily="34" charset="0"/>
              </a:rPr>
              <a:t>Conflicts</a:t>
            </a:r>
          </a:p>
          <a:p>
            <a:pPr marL="0" indent="0" algn="just">
              <a:buClr>
                <a:srgbClr val="FBC800"/>
              </a:buClr>
              <a:buNone/>
            </a:pPr>
            <a:r>
              <a:rPr lang="en-GB" sz="1600" spc="-10" dirty="0">
                <a:solidFill>
                  <a:srgbClr val="000000"/>
                </a:solidFill>
                <a:latin typeface="Arial Nova Light" panose="020B0304020202020204" pitchFamily="34" charset="0"/>
                <a:ea typeface="Calibri" panose="020F0502020204030204" pitchFamily="34" charset="0"/>
              </a:rPr>
              <a:t>R</a:t>
            </a:r>
            <a:r>
              <a:rPr lang="en-GB" sz="1600" spc="-10" dirty="0">
                <a:solidFill>
                  <a:srgbClr val="000000"/>
                </a:solidFill>
                <a:effectLst/>
                <a:latin typeface="Arial Nova Light" panose="020B0304020202020204" pitchFamily="34" charset="0"/>
                <a:ea typeface="Calibri" panose="020F0502020204030204" pitchFamily="34" charset="0"/>
              </a:rPr>
              <a:t>ecent conflicts leading to </a:t>
            </a:r>
            <a:r>
              <a:rPr lang="en-GB" sz="1600" b="1" spc="-10" dirty="0">
                <a:solidFill>
                  <a:srgbClr val="000000"/>
                </a:solidFill>
                <a:effectLst/>
                <a:latin typeface="Arial Nova Light" panose="020B0304020202020204" pitchFamily="34" charset="0"/>
                <a:ea typeface="Calibri" panose="020F0502020204030204" pitchFamily="34" charset="0"/>
              </a:rPr>
              <a:t>large-scale forced displacement </a:t>
            </a:r>
            <a:r>
              <a:rPr lang="en-GB" sz="1600" spc="-10" dirty="0">
                <a:solidFill>
                  <a:srgbClr val="000000"/>
                </a:solidFill>
                <a:effectLst/>
                <a:latin typeface="Arial Nova Light" panose="020B0304020202020204" pitchFamily="34" charset="0"/>
                <a:ea typeface="Calibri" panose="020F0502020204030204" pitchFamily="34" charset="0"/>
              </a:rPr>
              <a:t>of Syrian, Venezuelan, or Ukrainian refugees, are shedding additional light on the importance of appropriate labour migration governance, including the respect of </a:t>
            </a:r>
            <a:r>
              <a:rPr lang="en-GB" sz="1600" b="1" spc="-10" dirty="0">
                <a:solidFill>
                  <a:srgbClr val="000000"/>
                </a:solidFill>
                <a:effectLst/>
                <a:latin typeface="Arial Nova Light" panose="020B0304020202020204" pitchFamily="34" charset="0"/>
                <a:ea typeface="Calibri" panose="020F0502020204030204" pitchFamily="34" charset="0"/>
              </a:rPr>
              <a:t>refugees’ rights at work in the context of war</a:t>
            </a:r>
            <a:r>
              <a:rPr lang="en-GB" sz="1600" spc="-10" dirty="0">
                <a:solidFill>
                  <a:srgbClr val="000000"/>
                </a:solidFill>
                <a:effectLst/>
                <a:latin typeface="Arial Nova Light" panose="020B0304020202020204" pitchFamily="34" charset="0"/>
                <a:ea typeface="Calibri" panose="020F0502020204030204" pitchFamily="34" charset="0"/>
              </a:rPr>
              <a:t>. In this context, policymakers highlight the importance of issues such as labour market access, formalization, and the protection of labour rights.</a:t>
            </a:r>
            <a:endParaRPr lang="en-GB" sz="1600" dirty="0">
              <a:effectLst/>
              <a:latin typeface="Arial Nova Light" panose="020B0304020202020204" pitchFamily="34" charset="0"/>
              <a:ea typeface="Calibri" panose="020F0502020204030204" pitchFamily="34" charset="0"/>
              <a:cs typeface="Arial" panose="020B0604020202020204" pitchFamily="34" charset="0"/>
            </a:endParaRPr>
          </a:p>
        </p:txBody>
      </p:sp>
      <p:sp>
        <p:nvSpPr>
          <p:cNvPr id="14" name="Titel 13">
            <a:extLst>
              <a:ext uri="{FF2B5EF4-FFF2-40B4-BE49-F238E27FC236}">
                <a16:creationId xmlns:a16="http://schemas.microsoft.com/office/drawing/2014/main" id="{45453092-9272-D7C6-8885-C5ABDC7E9298}"/>
              </a:ext>
            </a:extLst>
          </p:cNvPr>
          <p:cNvSpPr>
            <a:spLocks noGrp="1"/>
          </p:cNvSpPr>
          <p:nvPr>
            <p:ph type="title"/>
          </p:nvPr>
        </p:nvSpPr>
        <p:spPr/>
        <p:txBody>
          <a:bodyPr>
            <a:normAutofit/>
          </a:bodyPr>
          <a:lstStyle/>
          <a:p>
            <a:r>
              <a:rPr lang="en-GB" sz="3000" b="1" dirty="0">
                <a:latin typeface="Arial Nova Light" panose="020B0304020202020204" pitchFamily="34" charset="0"/>
              </a:rPr>
              <a:t>Additional factors driving labour migration</a:t>
            </a:r>
            <a:endParaRPr lang="de-DE" dirty="0"/>
          </a:p>
        </p:txBody>
      </p:sp>
      <p:sp>
        <p:nvSpPr>
          <p:cNvPr id="21" name="Textplatzhalter 4">
            <a:extLst>
              <a:ext uri="{FF2B5EF4-FFF2-40B4-BE49-F238E27FC236}">
                <a16:creationId xmlns:a16="http://schemas.microsoft.com/office/drawing/2014/main" id="{69FF621F-30ED-59FE-3B63-211DB31BABB0}"/>
              </a:ext>
            </a:extLst>
          </p:cNvPr>
          <p:cNvSpPr>
            <a:spLocks noGrp="1"/>
          </p:cNvSpPr>
          <p:nvPr>
            <p:ph type="body" sz="quarter" idx="13"/>
          </p:nvPr>
        </p:nvSpPr>
        <p:spPr>
          <a:xfrm rot="16200000">
            <a:off x="-326563" y="3106450"/>
            <a:ext cx="3035897" cy="338554"/>
          </a:xfrm>
        </p:spPr>
        <p:txBody>
          <a:bodyPr/>
          <a:lstStyle/>
          <a:p>
            <a:r>
              <a:rPr lang="en-GB" sz="1600" dirty="0">
                <a:latin typeface="Arial Nova Light" panose="020B0304020202020204" pitchFamily="34" charset="0"/>
              </a:rPr>
              <a:t>G L O B A L  I S S U E S</a:t>
            </a:r>
          </a:p>
        </p:txBody>
      </p:sp>
    </p:spTree>
    <p:extLst>
      <p:ext uri="{BB962C8B-B14F-4D97-AF65-F5344CB8AC3E}">
        <p14:creationId xmlns:p14="http://schemas.microsoft.com/office/powerpoint/2010/main" val="1891469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E1312-4196-F227-BCA8-1D0260C3C99E}"/>
              </a:ext>
            </a:extLst>
          </p:cNvPr>
          <p:cNvSpPr>
            <a:spLocks noGrp="1"/>
          </p:cNvSpPr>
          <p:nvPr>
            <p:ph idx="1"/>
          </p:nvPr>
        </p:nvSpPr>
        <p:spPr>
          <a:xfrm>
            <a:off x="1594884" y="2032989"/>
            <a:ext cx="9758914" cy="3785652"/>
          </a:xfrm>
        </p:spPr>
        <p:txBody>
          <a:bodyPr/>
          <a:lstStyle/>
          <a:p>
            <a:pPr marL="0" indent="0" rtl="0" eaLnBrk="0" fontAlgn="base" hangingPunct="0">
              <a:spcBef>
                <a:spcPct val="0"/>
              </a:spcBef>
              <a:spcAft>
                <a:spcPct val="0"/>
              </a:spcAft>
              <a:buClr>
                <a:srgbClr val="FBC800"/>
              </a:buClr>
              <a:buNone/>
            </a:pPr>
            <a:r>
              <a:rPr lang="fr-CH" sz="2000" dirty="0">
                <a:latin typeface="Arial Nova" panose="020B0504020202020204" pitchFamily="34" charset="0"/>
              </a:rPr>
              <a:t>Human </a:t>
            </a:r>
            <a:r>
              <a:rPr lang="fr-CH" sz="2000" dirty="0" err="1">
                <a:latin typeface="Arial Nova" panose="020B0504020202020204" pitchFamily="34" charset="0"/>
              </a:rPr>
              <a:t>rights</a:t>
            </a:r>
            <a:r>
              <a:rPr lang="fr-CH" sz="2000" dirty="0">
                <a:latin typeface="Arial Nova" panose="020B0504020202020204" pitchFamily="34" charset="0"/>
              </a:rPr>
              <a:t> issues and </a:t>
            </a:r>
            <a:r>
              <a:rPr lang="fr-CH" sz="2000" dirty="0" err="1">
                <a:latin typeface="Arial Nova" panose="020B0504020202020204" pitchFamily="34" charset="0"/>
              </a:rPr>
              <a:t>vulnerabilities</a:t>
            </a:r>
            <a:r>
              <a:rPr lang="fr-CH" sz="2000" dirty="0">
                <a:latin typeface="Arial Nova" panose="020B0504020202020204" pitchFamily="34" charset="0"/>
              </a:rPr>
              <a:t> of migrant </a:t>
            </a:r>
            <a:r>
              <a:rPr lang="fr-CH" sz="2000" dirty="0" err="1">
                <a:latin typeface="Arial Nova" panose="020B0504020202020204" pitchFamily="34" charset="0"/>
              </a:rPr>
              <a:t>workers</a:t>
            </a:r>
            <a:r>
              <a:rPr lang="fr-CH" sz="2000" dirty="0">
                <a:latin typeface="Arial Nova" panose="020B0504020202020204" pitchFamily="34" charset="0"/>
              </a:rPr>
              <a:t> are </a:t>
            </a:r>
            <a:r>
              <a:rPr lang="fr-CH" sz="2000" dirty="0" err="1">
                <a:latin typeface="Arial Nova" panose="020B0504020202020204" pitchFamily="34" charset="0"/>
              </a:rPr>
              <a:t>often</a:t>
            </a:r>
            <a:r>
              <a:rPr lang="fr-CH" sz="2000" dirty="0">
                <a:latin typeface="Arial Nova" panose="020B0504020202020204" pitchFamily="34" charset="0"/>
              </a:rPr>
              <a:t> </a:t>
            </a:r>
            <a:r>
              <a:rPr lang="fr-CH" sz="2000" dirty="0" err="1">
                <a:latin typeface="Arial Nova" panose="020B0504020202020204" pitchFamily="34" charset="0"/>
              </a:rPr>
              <a:t>systemic</a:t>
            </a:r>
            <a:r>
              <a:rPr lang="fr-CH" sz="2000" dirty="0">
                <a:latin typeface="Arial Nova" panose="020B0504020202020204" pitchFamily="34" charset="0"/>
              </a:rPr>
              <a:t> and relate to </a:t>
            </a:r>
            <a:r>
              <a:rPr lang="fr-CH" sz="2000" b="1" dirty="0" err="1">
                <a:solidFill>
                  <a:srgbClr val="156082"/>
                </a:solidFill>
                <a:latin typeface="Arial Nova" panose="020B0504020202020204" pitchFamily="34" charset="0"/>
              </a:rPr>
              <a:t>legal</a:t>
            </a:r>
            <a:r>
              <a:rPr lang="fr-CH" sz="2000" b="1" dirty="0">
                <a:solidFill>
                  <a:srgbClr val="156082"/>
                </a:solidFill>
                <a:latin typeface="Arial Nova" panose="020B0504020202020204" pitchFamily="34" charset="0"/>
              </a:rPr>
              <a:t> and </a:t>
            </a:r>
            <a:r>
              <a:rPr lang="fr-CH" sz="2000" b="1" dirty="0" err="1">
                <a:solidFill>
                  <a:srgbClr val="156082"/>
                </a:solidFill>
                <a:latin typeface="Arial Nova" panose="020B0504020202020204" pitchFamily="34" charset="0"/>
              </a:rPr>
              <a:t>policy</a:t>
            </a:r>
            <a:r>
              <a:rPr lang="fr-CH" sz="2000" b="1" dirty="0">
                <a:solidFill>
                  <a:srgbClr val="156082"/>
                </a:solidFill>
                <a:latin typeface="Arial Nova" panose="020B0504020202020204" pitchFamily="34" charset="0"/>
              </a:rPr>
              <a:t> </a:t>
            </a:r>
            <a:r>
              <a:rPr lang="fr-CH" sz="2000" b="1" dirty="0" err="1">
                <a:solidFill>
                  <a:srgbClr val="156082"/>
                </a:solidFill>
                <a:latin typeface="Arial Nova" panose="020B0504020202020204" pitchFamily="34" charset="0"/>
              </a:rPr>
              <a:t>frameworks</a:t>
            </a:r>
            <a:r>
              <a:rPr lang="fr-CH" sz="2000" dirty="0">
                <a:solidFill>
                  <a:srgbClr val="156082"/>
                </a:solidFill>
                <a:latin typeface="Arial Nova" panose="020B0504020202020204" pitchFamily="34" charset="0"/>
              </a:rPr>
              <a:t> </a:t>
            </a:r>
            <a:r>
              <a:rPr lang="fr-CH" sz="2000" dirty="0">
                <a:latin typeface="Arial Nova" panose="020B0504020202020204" pitchFamily="34" charset="0"/>
              </a:rPr>
              <a:t>in the </a:t>
            </a:r>
            <a:r>
              <a:rPr lang="fr-CH" sz="2000" dirty="0" err="1">
                <a:latin typeface="Arial Nova" panose="020B0504020202020204" pitchFamily="34" charset="0"/>
              </a:rPr>
              <a:t>context</a:t>
            </a:r>
            <a:r>
              <a:rPr lang="fr-CH" sz="2000" dirty="0">
                <a:latin typeface="Arial Nova" panose="020B0504020202020204" pitchFamily="34" charset="0"/>
              </a:rPr>
              <a:t> of </a:t>
            </a:r>
            <a:r>
              <a:rPr lang="fr-CH" sz="2000" dirty="0" err="1">
                <a:latin typeface="Arial Nova" panose="020B0504020202020204" pitchFamily="34" charset="0"/>
              </a:rPr>
              <a:t>work</a:t>
            </a:r>
            <a:r>
              <a:rPr lang="fr-CH" sz="2000" dirty="0">
                <a:latin typeface="Arial Nova" panose="020B0504020202020204" pitchFamily="34" charset="0"/>
              </a:rPr>
              <a:t>: </a:t>
            </a:r>
          </a:p>
          <a:p>
            <a:pPr marL="0" indent="0" rtl="0" eaLnBrk="0" fontAlgn="base" hangingPunct="0">
              <a:spcBef>
                <a:spcPct val="0"/>
              </a:spcBef>
              <a:spcAft>
                <a:spcPct val="0"/>
              </a:spcAft>
              <a:buClr>
                <a:srgbClr val="FBC800"/>
              </a:buClr>
              <a:buNone/>
            </a:pPr>
            <a:endParaRPr lang="fr-CH" sz="2000" dirty="0">
              <a:latin typeface="Arial Nova" panose="020B0504020202020204" pitchFamily="34" charset="0"/>
            </a:endParaRPr>
          </a:p>
          <a:p>
            <a:pPr marL="363538" indent="-363538" rtl="0" eaLnBrk="0" fontAlgn="base" hangingPunct="0">
              <a:spcBef>
                <a:spcPct val="0"/>
              </a:spcBef>
              <a:spcAft>
                <a:spcPct val="0"/>
              </a:spcAft>
              <a:buClr>
                <a:srgbClr val="FBC800"/>
              </a:buClr>
              <a:buFont typeface="Arial" panose="020B0604020202020204" pitchFamily="34" charset="0"/>
              <a:buChar char="►"/>
            </a:pPr>
            <a:r>
              <a:rPr lang="en-GB" sz="2000" dirty="0">
                <a:latin typeface="Arial Nova" panose="020B0504020202020204" pitchFamily="34" charset="0"/>
              </a:rPr>
              <a:t>Workers might lose their resident permit if they lose their employment, so they have no interest in complaining against abuse</a:t>
            </a:r>
          </a:p>
          <a:p>
            <a:pPr marL="363538" indent="-363538" rtl="0" eaLnBrk="0" fontAlgn="base" hangingPunct="0">
              <a:spcBef>
                <a:spcPct val="0"/>
              </a:spcBef>
              <a:spcAft>
                <a:spcPct val="0"/>
              </a:spcAft>
              <a:buClr>
                <a:srgbClr val="FBC800"/>
              </a:buClr>
              <a:buFont typeface="Arial" panose="020B0604020202020204" pitchFamily="34" charset="0"/>
              <a:buChar char="►"/>
            </a:pPr>
            <a:r>
              <a:rPr lang="en-GB" sz="2000" dirty="0">
                <a:latin typeface="Arial Nova" panose="020B0504020202020204" pitchFamily="34" charset="0"/>
              </a:rPr>
              <a:t>Workers do not know about their rights and face legal barrier to joining unions</a:t>
            </a:r>
          </a:p>
          <a:p>
            <a:pPr marL="363538" indent="-363538" rtl="0" eaLnBrk="0" fontAlgn="base" hangingPunct="0">
              <a:spcBef>
                <a:spcPct val="0"/>
              </a:spcBef>
              <a:spcAft>
                <a:spcPct val="0"/>
              </a:spcAft>
              <a:buClr>
                <a:srgbClr val="FBC800"/>
              </a:buClr>
              <a:buFont typeface="Arial" panose="020B0604020202020204" pitchFamily="34" charset="0"/>
              <a:buChar char="►"/>
            </a:pPr>
            <a:r>
              <a:rPr lang="en-GB" sz="2000" dirty="0">
                <a:latin typeface="Arial Nova" panose="020B0504020202020204" pitchFamily="34" charset="0"/>
              </a:rPr>
              <a:t>In some countries, the minimum wage for migrants is lower than that for nationals, and they have limited access to social security</a:t>
            </a:r>
          </a:p>
          <a:p>
            <a:pPr marL="0" indent="0" rtl="0" eaLnBrk="0" fontAlgn="base" hangingPunct="0">
              <a:spcBef>
                <a:spcPct val="0"/>
              </a:spcBef>
              <a:spcAft>
                <a:spcPct val="0"/>
              </a:spcAft>
              <a:buClr>
                <a:srgbClr val="FBC800"/>
              </a:buClr>
              <a:buNone/>
            </a:pPr>
            <a:endParaRPr lang="en-GB" sz="2000" dirty="0">
              <a:latin typeface="Arial Nova" panose="020B0504020202020204" pitchFamily="34" charset="0"/>
            </a:endParaRPr>
          </a:p>
          <a:p>
            <a:pPr marL="0" indent="0" rtl="0" eaLnBrk="0" fontAlgn="base" hangingPunct="0">
              <a:spcBef>
                <a:spcPct val="0"/>
              </a:spcBef>
              <a:spcAft>
                <a:spcPct val="0"/>
              </a:spcAft>
              <a:buClr>
                <a:srgbClr val="FBC800"/>
              </a:buClr>
              <a:buNone/>
            </a:pPr>
            <a:r>
              <a:rPr lang="en-GB" sz="2000" dirty="0">
                <a:latin typeface="Arial Nova" panose="020B0504020202020204" pitchFamily="34" charset="0"/>
              </a:rPr>
              <a:t>Most migrant workers do not have the option to bring their families. </a:t>
            </a:r>
            <a:br>
              <a:rPr lang="en-GB" sz="2000" dirty="0">
                <a:latin typeface="Arial Nova" panose="020B0504020202020204" pitchFamily="34" charset="0"/>
              </a:rPr>
            </a:br>
            <a:r>
              <a:rPr lang="en-GB" sz="2000" dirty="0">
                <a:latin typeface="Arial Nova" panose="020B0504020202020204" pitchFamily="34" charset="0"/>
              </a:rPr>
              <a:t>If they do, their families face barriers, too, for example in accessing the education system in a foreign country with a foreign language. </a:t>
            </a:r>
          </a:p>
        </p:txBody>
      </p:sp>
      <p:sp>
        <p:nvSpPr>
          <p:cNvPr id="2" name="Title 1">
            <a:extLst>
              <a:ext uri="{FF2B5EF4-FFF2-40B4-BE49-F238E27FC236}">
                <a16:creationId xmlns:a16="http://schemas.microsoft.com/office/drawing/2014/main" id="{EC83CFE1-7255-48C8-CBE5-54A770ABE505}"/>
              </a:ext>
            </a:extLst>
          </p:cNvPr>
          <p:cNvSpPr>
            <a:spLocks noGrp="1"/>
          </p:cNvSpPr>
          <p:nvPr>
            <p:ph type="title"/>
          </p:nvPr>
        </p:nvSpPr>
        <p:spPr>
          <a:xfrm>
            <a:off x="1594884" y="1162844"/>
            <a:ext cx="9758914" cy="594936"/>
          </a:xfrm>
        </p:spPr>
        <p:txBody>
          <a:bodyPr>
            <a:normAutofit/>
          </a:bodyPr>
          <a:lstStyle/>
          <a:p>
            <a:r>
              <a:rPr lang="fr-CH" dirty="0" err="1"/>
              <a:t>Vulnerabilities</a:t>
            </a:r>
            <a:r>
              <a:rPr lang="fr-CH" dirty="0"/>
              <a:t> of migrant </a:t>
            </a:r>
            <a:r>
              <a:rPr lang="fr-CH" dirty="0" err="1"/>
              <a:t>workers</a:t>
            </a:r>
            <a:r>
              <a:rPr lang="fr-CH" dirty="0"/>
              <a:t> </a:t>
            </a:r>
            <a:endParaRPr lang="en-US" dirty="0"/>
          </a:p>
        </p:txBody>
      </p:sp>
      <p:sp>
        <p:nvSpPr>
          <p:cNvPr id="5" name="Textplatzhalter 4">
            <a:extLst>
              <a:ext uri="{FF2B5EF4-FFF2-40B4-BE49-F238E27FC236}">
                <a16:creationId xmlns:a16="http://schemas.microsoft.com/office/drawing/2014/main" id="{E8BFD555-4C94-941C-83FB-2DBDADC6841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981578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CF7C531F-B45B-A802-C7CA-EE411E252627}"/>
              </a:ext>
            </a:extLst>
          </p:cNvPr>
          <p:cNvSpPr>
            <a:spLocks noGrp="1"/>
          </p:cNvSpPr>
          <p:nvPr>
            <p:ph idx="1"/>
          </p:nvPr>
        </p:nvSpPr>
        <p:spPr>
          <a:xfrm>
            <a:off x="6096000" y="2058041"/>
            <a:ext cx="5462016" cy="3416320"/>
          </a:xfrm>
        </p:spPr>
        <p:txBody>
          <a:bodyPr/>
          <a:lstStyle/>
          <a:p>
            <a:pPr marL="363538" indent="-363538" rtl="0" eaLnBrk="0" fontAlgn="base" hangingPunct="0">
              <a:spcBef>
                <a:spcPct val="0"/>
              </a:spcBef>
              <a:spcAft>
                <a:spcPct val="0"/>
              </a:spcAft>
              <a:buClr>
                <a:srgbClr val="FBC800"/>
              </a:buClr>
              <a:buFont typeface="Arial" panose="020B0604020202020204" pitchFamily="34" charset="0"/>
              <a:buChar char="►"/>
            </a:pPr>
            <a:r>
              <a:rPr lang="en-GB" sz="1800" dirty="0">
                <a:solidFill>
                  <a:srgbClr val="156082"/>
                </a:solidFill>
                <a:latin typeface="Arial Nova" panose="020B0504020202020204" pitchFamily="34" charset="0"/>
              </a:rPr>
              <a:t>14 out of every 1000 </a:t>
            </a:r>
            <a:r>
              <a:rPr lang="en-GB" sz="1800" dirty="0">
                <a:latin typeface="Arial Nova" panose="020B0504020202020204" pitchFamily="34" charset="0"/>
              </a:rPr>
              <a:t>migrant workers are in forced labour in the private economy</a:t>
            </a:r>
          </a:p>
          <a:p>
            <a:pPr marL="363538" indent="-363538" rtl="0" eaLnBrk="0" fontAlgn="base" hangingPunct="0">
              <a:spcBef>
                <a:spcPct val="0"/>
              </a:spcBef>
              <a:spcAft>
                <a:spcPct val="0"/>
              </a:spcAft>
              <a:buClr>
                <a:srgbClr val="FBC800"/>
              </a:buClr>
              <a:buFont typeface="Arial" panose="020B0604020202020204" pitchFamily="34" charset="0"/>
              <a:buChar char="►"/>
            </a:pPr>
            <a:endParaRPr lang="en-GB" sz="1800" dirty="0">
              <a:solidFill>
                <a:schemeClr val="accent3"/>
              </a:solidFill>
              <a:latin typeface="Arial Nova" panose="020B0504020202020204" pitchFamily="34" charset="0"/>
            </a:endParaRPr>
          </a:p>
          <a:p>
            <a:pPr marL="363538" indent="-363538" rtl="0" eaLnBrk="0" fontAlgn="base" hangingPunct="0">
              <a:spcBef>
                <a:spcPct val="0"/>
              </a:spcBef>
              <a:spcAft>
                <a:spcPct val="0"/>
              </a:spcAft>
              <a:buClr>
                <a:srgbClr val="FBC800"/>
              </a:buClr>
              <a:buFont typeface="Arial" panose="020B0604020202020204" pitchFamily="34" charset="0"/>
              <a:buChar char="►"/>
            </a:pPr>
            <a:r>
              <a:rPr lang="en-GB" sz="1800" dirty="0">
                <a:latin typeface="Arial Nova" panose="020B0504020202020204" pitchFamily="34" charset="0"/>
              </a:rPr>
              <a:t>Migrant workers are </a:t>
            </a:r>
            <a:r>
              <a:rPr lang="en-GB" sz="1800" dirty="0">
                <a:solidFill>
                  <a:srgbClr val="156082"/>
                </a:solidFill>
                <a:latin typeface="Arial Nova" panose="020B0504020202020204" pitchFamily="34" charset="0"/>
              </a:rPr>
              <a:t>3x as likely </a:t>
            </a:r>
            <a:r>
              <a:rPr lang="en-GB" sz="1800" dirty="0">
                <a:latin typeface="Arial Nova" panose="020B0504020202020204" pitchFamily="34" charset="0"/>
              </a:rPr>
              <a:t>to be in forced labour as non-migrant workers</a:t>
            </a:r>
          </a:p>
          <a:p>
            <a:pPr marL="363538" indent="-363538" rtl="0" eaLnBrk="0" fontAlgn="base" hangingPunct="0">
              <a:spcBef>
                <a:spcPct val="0"/>
              </a:spcBef>
              <a:spcAft>
                <a:spcPct val="0"/>
              </a:spcAft>
              <a:buClr>
                <a:srgbClr val="FBC800"/>
              </a:buClr>
              <a:buFont typeface="Arial" panose="020B0604020202020204" pitchFamily="34" charset="0"/>
              <a:buChar char="►"/>
            </a:pPr>
            <a:endParaRPr lang="en-GB" sz="1800" dirty="0">
              <a:latin typeface="Arial Nova" panose="020B0504020202020204" pitchFamily="34" charset="0"/>
            </a:endParaRPr>
          </a:p>
          <a:p>
            <a:pPr marL="363538" indent="-363538" rtl="0" eaLnBrk="0" fontAlgn="base" hangingPunct="0">
              <a:spcBef>
                <a:spcPct val="0"/>
              </a:spcBef>
              <a:spcAft>
                <a:spcPct val="0"/>
              </a:spcAft>
              <a:buClr>
                <a:srgbClr val="FBC800"/>
              </a:buClr>
              <a:buFont typeface="Arial" panose="020B0604020202020204" pitchFamily="34" charset="0"/>
              <a:buChar char="►"/>
            </a:pPr>
            <a:r>
              <a:rPr lang="en-GB" sz="1800" dirty="0">
                <a:solidFill>
                  <a:srgbClr val="156082"/>
                </a:solidFill>
                <a:latin typeface="Arial Nova" panose="020B0504020202020204" pitchFamily="34" charset="0"/>
              </a:rPr>
              <a:t>US$1.4 billion</a:t>
            </a:r>
            <a:r>
              <a:rPr lang="en-GB" sz="1800" dirty="0">
                <a:latin typeface="Arial Nova" panose="020B0504020202020204" pitchFamily="34" charset="0"/>
              </a:rPr>
              <a:t> are attributed to illegal recruitment fees</a:t>
            </a:r>
          </a:p>
          <a:p>
            <a:pPr marL="363538" indent="-363538" rtl="0" eaLnBrk="0" fontAlgn="base" hangingPunct="0">
              <a:spcBef>
                <a:spcPct val="0"/>
              </a:spcBef>
              <a:spcAft>
                <a:spcPct val="0"/>
              </a:spcAft>
              <a:buClr>
                <a:srgbClr val="FBC800"/>
              </a:buClr>
              <a:buFont typeface="Arial" panose="020B0604020202020204" pitchFamily="34" charset="0"/>
              <a:buChar char="►"/>
            </a:pPr>
            <a:endParaRPr lang="en-GB" sz="1800" dirty="0">
              <a:latin typeface="Arial Nova" panose="020B0504020202020204" pitchFamily="34" charset="0"/>
            </a:endParaRPr>
          </a:p>
          <a:p>
            <a:pPr marL="363538" indent="-363538" rtl="0" eaLnBrk="0" fontAlgn="base" hangingPunct="0">
              <a:spcBef>
                <a:spcPct val="0"/>
              </a:spcBef>
              <a:spcAft>
                <a:spcPct val="0"/>
              </a:spcAft>
              <a:buClr>
                <a:srgbClr val="FBC800"/>
              </a:buClr>
              <a:buFont typeface="Arial" panose="020B0604020202020204" pitchFamily="34" charset="0"/>
              <a:buChar char="►"/>
            </a:pPr>
            <a:r>
              <a:rPr lang="en-GB" sz="1800" dirty="0">
                <a:latin typeface="Arial Nova" panose="020B0504020202020204" pitchFamily="34" charset="0"/>
              </a:rPr>
              <a:t>Fair recruitment and decent work are connected. Lack of decent work &gt; more labour intermediation &gt; poor recruitment outcomes</a:t>
            </a:r>
            <a:endParaRPr lang="de-DE" sz="1800" dirty="0"/>
          </a:p>
        </p:txBody>
      </p:sp>
      <p:sp>
        <p:nvSpPr>
          <p:cNvPr id="2" name="Title 1">
            <a:extLst>
              <a:ext uri="{FF2B5EF4-FFF2-40B4-BE49-F238E27FC236}">
                <a16:creationId xmlns:a16="http://schemas.microsoft.com/office/drawing/2014/main" id="{F44215CF-0C27-4A25-B5AD-B896358D2D20}"/>
              </a:ext>
            </a:extLst>
          </p:cNvPr>
          <p:cNvSpPr>
            <a:spLocks noGrp="1"/>
          </p:cNvSpPr>
          <p:nvPr>
            <p:ph type="title"/>
          </p:nvPr>
        </p:nvSpPr>
        <p:spPr>
          <a:xfrm>
            <a:off x="1594884" y="1162844"/>
            <a:ext cx="9698119" cy="594936"/>
          </a:xfrm>
        </p:spPr>
        <p:txBody>
          <a:bodyPr>
            <a:normAutofit fontScale="90000"/>
          </a:bodyPr>
          <a:lstStyle/>
          <a:p>
            <a:r>
              <a:rPr lang="en-US" dirty="0"/>
              <a:t>Forced labour &amp; labour exploitation in the context of migration</a:t>
            </a:r>
          </a:p>
        </p:txBody>
      </p:sp>
      <p:sp>
        <p:nvSpPr>
          <p:cNvPr id="4" name="Slide Number Placeholder 3">
            <a:extLst>
              <a:ext uri="{FF2B5EF4-FFF2-40B4-BE49-F238E27FC236}">
                <a16:creationId xmlns:a16="http://schemas.microsoft.com/office/drawing/2014/main" id="{85219BBF-DD62-48FC-B825-310941E4EBD6}"/>
              </a:ext>
            </a:extLst>
          </p:cNvPr>
          <p:cNvSpPr>
            <a:spLocks noGrp="1"/>
          </p:cNvSpPr>
          <p:nvPr>
            <p:ph type="sldNum" sz="quarter" idx="12"/>
          </p:nvPr>
        </p:nvSpPr>
        <p:spPr/>
        <p:txBody>
          <a:bodyPr/>
          <a:lstStyle/>
          <a:p>
            <a:fld id="{6CFE7187-A782-504C-951B-750469532E0A}" type="slidenum">
              <a:rPr lang="en-US" smtClean="0">
                <a:solidFill>
                  <a:srgbClr val="DCC853"/>
                </a:solidFill>
              </a:rPr>
              <a:t>24</a:t>
            </a:fld>
            <a:endParaRPr lang="en-US">
              <a:solidFill>
                <a:srgbClr val="DCC853"/>
              </a:solidFill>
            </a:endParaRPr>
          </a:p>
        </p:txBody>
      </p:sp>
      <p:sp>
        <p:nvSpPr>
          <p:cNvPr id="8" name="Textplatzhalter 7">
            <a:extLst>
              <a:ext uri="{FF2B5EF4-FFF2-40B4-BE49-F238E27FC236}">
                <a16:creationId xmlns:a16="http://schemas.microsoft.com/office/drawing/2014/main" id="{4A61B274-A857-507E-E285-4B40EA823202}"/>
              </a:ext>
            </a:extLst>
          </p:cNvPr>
          <p:cNvSpPr>
            <a:spLocks noGrp="1"/>
          </p:cNvSpPr>
          <p:nvPr>
            <p:ph type="body" sz="quarter" idx="13"/>
          </p:nvPr>
        </p:nvSpPr>
        <p:spPr/>
        <p:txBody>
          <a:bodyPr/>
          <a:lstStyle/>
          <a:p>
            <a:endParaRPr lang="de-DE"/>
          </a:p>
        </p:txBody>
      </p:sp>
      <p:pic>
        <p:nvPicPr>
          <p:cNvPr id="6" name="Picture 1">
            <a:extLst>
              <a:ext uri="{FF2B5EF4-FFF2-40B4-BE49-F238E27FC236}">
                <a16:creationId xmlns:a16="http://schemas.microsoft.com/office/drawing/2014/main" id="{8D6CDD78-BB60-CAA8-1848-5035484703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4884" y="2032989"/>
            <a:ext cx="4552165" cy="4331495"/>
          </a:xfrm>
          <a:prstGeom prst="rect">
            <a:avLst/>
          </a:prstGeom>
        </p:spPr>
      </p:pic>
      <p:sp>
        <p:nvSpPr>
          <p:cNvPr id="3" name="TextBox 2">
            <a:extLst>
              <a:ext uri="{FF2B5EF4-FFF2-40B4-BE49-F238E27FC236}">
                <a16:creationId xmlns:a16="http://schemas.microsoft.com/office/drawing/2014/main" id="{2D82DB44-598E-3FE3-436C-66095CC48533}"/>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Source: 2021 Global Estimates of Modern Slavery: Forced </a:t>
            </a:r>
            <a:r>
              <a:rPr lang="en-US" sz="1000" dirty="0" err="1">
                <a:solidFill>
                  <a:schemeClr val="accent3"/>
                </a:solidFill>
                <a:effectLst/>
                <a:latin typeface="Arial Nova" panose="020B0504020202020204" pitchFamily="34" charset="0"/>
              </a:rPr>
              <a:t>Labour</a:t>
            </a:r>
            <a:r>
              <a:rPr lang="en-US" sz="1000" dirty="0">
                <a:solidFill>
                  <a:schemeClr val="accent3"/>
                </a:solidFill>
                <a:effectLst/>
                <a:latin typeface="Arial Nova" panose="020B0504020202020204" pitchFamily="34" charset="0"/>
              </a:rPr>
              <a:t> and Forced Marriage</a:t>
            </a:r>
          </a:p>
        </p:txBody>
      </p:sp>
    </p:spTree>
    <p:extLst>
      <p:ext uri="{BB962C8B-B14F-4D97-AF65-F5344CB8AC3E}">
        <p14:creationId xmlns:p14="http://schemas.microsoft.com/office/powerpoint/2010/main" val="191623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a:extLst>
              <a:ext uri="{FF2B5EF4-FFF2-40B4-BE49-F238E27FC236}">
                <a16:creationId xmlns:a16="http://schemas.microsoft.com/office/drawing/2014/main" id="{5A67A769-E3FD-23C7-379C-03ECEF5E56D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H"/>
          </a:p>
        </p:txBody>
      </p:sp>
      <p:sp>
        <p:nvSpPr>
          <p:cNvPr id="18" name="Rectangle 2">
            <a:extLst>
              <a:ext uri="{FF2B5EF4-FFF2-40B4-BE49-F238E27FC236}">
                <a16:creationId xmlns:a16="http://schemas.microsoft.com/office/drawing/2014/main" id="{61119A6B-F1B7-E3C4-62D7-2DF9C013CB0C}"/>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H"/>
          </a:p>
        </p:txBody>
      </p:sp>
      <p:pic>
        <p:nvPicPr>
          <p:cNvPr id="14" name="Picture 8" descr="Chart, bar chart&#10;&#10;Description automatically generated">
            <a:extLst>
              <a:ext uri="{FF2B5EF4-FFF2-40B4-BE49-F238E27FC236}">
                <a16:creationId xmlns:a16="http://schemas.microsoft.com/office/drawing/2014/main" id="{BFC1D9BF-549E-201C-61D0-48660EF6D8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49184" y="1874569"/>
            <a:ext cx="3343819" cy="3357465"/>
          </a:xfrm>
          <a:prstGeom prst="rect">
            <a:avLst/>
          </a:prstGeom>
          <a:ln>
            <a:solidFill>
              <a:schemeClr val="bg1"/>
            </a:solidFill>
          </a:ln>
        </p:spPr>
      </p:pic>
      <p:pic>
        <p:nvPicPr>
          <p:cNvPr id="15" name="Picture 16" descr="Graphical user interface, text, application&#10;&#10;Description automatically generated">
            <a:extLst>
              <a:ext uri="{FF2B5EF4-FFF2-40B4-BE49-F238E27FC236}">
                <a16:creationId xmlns:a16="http://schemas.microsoft.com/office/drawing/2014/main" id="{2EB132BE-9C74-D2B7-5848-2D53F0455D3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949184" y="5348823"/>
            <a:ext cx="2132989" cy="1271434"/>
          </a:xfrm>
          <a:prstGeom prst="rect">
            <a:avLst/>
          </a:prstGeom>
          <a:ln>
            <a:solidFill>
              <a:schemeClr val="bg1"/>
            </a:solidFill>
          </a:ln>
        </p:spPr>
      </p:pic>
      <p:sp>
        <p:nvSpPr>
          <p:cNvPr id="16" name="Inhaltsplatzhalter 15">
            <a:extLst>
              <a:ext uri="{FF2B5EF4-FFF2-40B4-BE49-F238E27FC236}">
                <a16:creationId xmlns:a16="http://schemas.microsoft.com/office/drawing/2014/main" id="{F60FFCC8-8F32-CDED-54F8-5225BF2A39F6}"/>
              </a:ext>
            </a:extLst>
          </p:cNvPr>
          <p:cNvSpPr>
            <a:spLocks noGrp="1"/>
          </p:cNvSpPr>
          <p:nvPr>
            <p:ph idx="1"/>
          </p:nvPr>
        </p:nvSpPr>
        <p:spPr>
          <a:xfrm>
            <a:off x="1594884" y="2276029"/>
            <a:ext cx="6061692" cy="2554545"/>
          </a:xfrm>
        </p:spPr>
        <p:txBody>
          <a:bodyPr/>
          <a:lstStyle/>
          <a:p>
            <a:pPr marL="285750" indent="-285750" rtl="0" eaLnBrk="0" fontAlgn="base" hangingPunct="0">
              <a:spcBef>
                <a:spcPct val="0"/>
              </a:spcBef>
              <a:spcAft>
                <a:spcPct val="0"/>
              </a:spcAft>
              <a:buClr>
                <a:srgbClr val="FBC800"/>
              </a:buClr>
              <a:buFont typeface="Arial" panose="020B0604020202020204" pitchFamily="34" charset="0"/>
              <a:buChar char="►"/>
            </a:pPr>
            <a:r>
              <a:rPr lang="en-CH" altLang="en-CH" sz="2000" b="1" dirty="0"/>
              <a:t>Risks and Exploitation</a:t>
            </a:r>
            <a:endParaRPr lang="en-GB" altLang="en-CH" sz="2000" b="1" dirty="0"/>
          </a:p>
          <a:p>
            <a:pPr marL="0" marR="0" lvl="0" indent="0" defTabSz="914400" rtl="0" eaLnBrk="0" fontAlgn="base" latinLnBrk="0" hangingPunct="0">
              <a:lnSpc>
                <a:spcPct val="100000"/>
              </a:lnSpc>
              <a:spcBef>
                <a:spcPct val="0"/>
              </a:spcBef>
              <a:spcAft>
                <a:spcPct val="0"/>
              </a:spcAft>
              <a:buClr>
                <a:srgbClr val="FBC800"/>
              </a:buClr>
              <a:buSzTx/>
              <a:buNone/>
              <a:tabLst/>
            </a:pPr>
            <a:r>
              <a:rPr kumimoji="0" lang="en-CH" altLang="en-CH" sz="2000" i="0" u="none" strike="noStrike" cap="none" normalizeH="0" baseline="0" dirty="0">
                <a:ln>
                  <a:noFill/>
                </a:ln>
                <a:solidFill>
                  <a:schemeClr val="tx1"/>
                </a:solidFill>
                <a:effectLst/>
                <a:latin typeface="Arial Nova Light" panose="020B0304020202020204" pitchFamily="34" charset="0"/>
              </a:rPr>
              <a:t>Migrant workers face higher risks of exploitation</a:t>
            </a:r>
            <a:r>
              <a:rPr kumimoji="0" lang="fr-CH" altLang="en-CH" sz="2000" i="0" u="none" strike="noStrike" cap="none" normalizeH="0" baseline="0" dirty="0">
                <a:ln>
                  <a:noFill/>
                </a:ln>
                <a:solidFill>
                  <a:schemeClr val="tx1"/>
                </a:solidFill>
                <a:effectLst/>
                <a:latin typeface="Arial Nova Light" panose="020B0304020202020204" pitchFamily="34" charset="0"/>
              </a:rPr>
              <a:t>. </a:t>
            </a:r>
            <a:br>
              <a:rPr lang="fr-CH" altLang="en-CH" sz="2000" dirty="0"/>
            </a:br>
            <a:r>
              <a:rPr kumimoji="0" lang="fr-CH" altLang="en-CH" sz="2000" i="0" u="none" strike="noStrike" cap="none" normalizeH="0" baseline="0" dirty="0">
                <a:ln>
                  <a:noFill/>
                </a:ln>
                <a:solidFill>
                  <a:schemeClr val="tx1"/>
                </a:solidFill>
                <a:effectLst/>
                <a:latin typeface="Arial Nova Light" panose="020B0304020202020204" pitchFamily="34" charset="0"/>
              </a:rPr>
              <a:t>Of all </a:t>
            </a:r>
            <a:r>
              <a:rPr kumimoji="0" lang="fr-CH" altLang="en-CH" sz="2000" i="0" u="none" strike="noStrike" cap="none" normalizeH="0" baseline="0" dirty="0" err="1">
                <a:ln>
                  <a:noFill/>
                </a:ln>
                <a:solidFill>
                  <a:schemeClr val="tx1"/>
                </a:solidFill>
                <a:effectLst/>
                <a:latin typeface="Arial Nova Light" panose="020B0304020202020204" pitchFamily="34" charset="0"/>
              </a:rPr>
              <a:t>workers</a:t>
            </a:r>
            <a:r>
              <a:rPr kumimoji="0" lang="fr-CH" altLang="en-CH" sz="2000" i="0" u="none" strike="noStrike" cap="none" normalizeH="0" baseline="0" dirty="0">
                <a:ln>
                  <a:noFill/>
                </a:ln>
                <a:solidFill>
                  <a:schemeClr val="tx1"/>
                </a:solidFill>
                <a:effectLst/>
                <a:latin typeface="Arial Nova Light" panose="020B0304020202020204" pitchFamily="34" charset="0"/>
              </a:rPr>
              <a:t> in </a:t>
            </a:r>
            <a:r>
              <a:rPr kumimoji="0" lang="fr-CH" altLang="en-CH" sz="2000" i="0" u="none" strike="noStrike" cap="none" normalizeH="0" baseline="0" dirty="0" err="1">
                <a:ln>
                  <a:noFill/>
                </a:ln>
                <a:solidFill>
                  <a:schemeClr val="tx1"/>
                </a:solidFill>
                <a:effectLst/>
                <a:latin typeface="Arial Nova Light" panose="020B0304020202020204" pitchFamily="34" charset="0"/>
              </a:rPr>
              <a:t>forced</a:t>
            </a:r>
            <a:r>
              <a:rPr kumimoji="0" lang="fr-CH" altLang="en-CH" sz="2000" i="0" u="none" strike="noStrike" cap="none" normalizeH="0" baseline="0" dirty="0">
                <a:ln>
                  <a:noFill/>
                </a:ln>
                <a:solidFill>
                  <a:schemeClr val="tx1"/>
                </a:solidFill>
                <a:effectLst/>
                <a:latin typeface="Arial Nova Light" panose="020B0304020202020204" pitchFamily="34" charset="0"/>
              </a:rPr>
              <a:t> labour, </a:t>
            </a:r>
            <a:r>
              <a:rPr kumimoji="0" lang="en-CH" altLang="en-CH" sz="2000" i="0" u="none" strike="noStrike" cap="none" normalizeH="0" baseline="0" dirty="0">
                <a:ln>
                  <a:noFill/>
                </a:ln>
                <a:solidFill>
                  <a:schemeClr val="tx1"/>
                </a:solidFill>
                <a:effectLst/>
                <a:latin typeface="Arial Nova Light" panose="020B0304020202020204" pitchFamily="34" charset="0"/>
              </a:rPr>
              <a:t>15% </a:t>
            </a:r>
            <a:r>
              <a:rPr kumimoji="0" lang="fr-CH" altLang="en-CH" sz="2000" i="0" u="none" strike="noStrike" cap="none" normalizeH="0" baseline="0" dirty="0">
                <a:ln>
                  <a:noFill/>
                </a:ln>
                <a:solidFill>
                  <a:schemeClr val="tx1"/>
                </a:solidFill>
                <a:effectLst/>
                <a:latin typeface="Arial Nova Light" panose="020B0304020202020204" pitchFamily="34" charset="0"/>
              </a:rPr>
              <a:t>are </a:t>
            </a:r>
            <a:r>
              <a:rPr kumimoji="0" lang="en-CH" altLang="en-CH" sz="2000" i="0" u="none" strike="noStrike" cap="none" normalizeH="0" baseline="0" dirty="0">
                <a:ln>
                  <a:noFill/>
                </a:ln>
                <a:solidFill>
                  <a:schemeClr val="tx1"/>
                </a:solidFill>
                <a:effectLst/>
                <a:latin typeface="Arial Nova Light" panose="020B0304020202020204" pitchFamily="34" charset="0"/>
              </a:rPr>
              <a:t>migrants</a:t>
            </a:r>
            <a:r>
              <a:rPr kumimoji="0" lang="en-GB" altLang="en-CH" sz="2000" i="0" u="none" strike="noStrike" cap="none" normalizeH="0" baseline="0" dirty="0">
                <a:ln>
                  <a:noFill/>
                </a:ln>
                <a:solidFill>
                  <a:schemeClr val="tx1"/>
                </a:solidFill>
                <a:effectLst/>
                <a:latin typeface="Arial Nova Light" panose="020B0304020202020204" pitchFamily="34" charset="0"/>
              </a:rPr>
              <a:t>.</a:t>
            </a:r>
          </a:p>
          <a:p>
            <a:pPr marR="0" lvl="0" defTabSz="914400" rtl="0" eaLnBrk="0" fontAlgn="base" latinLnBrk="0" hangingPunct="0">
              <a:lnSpc>
                <a:spcPct val="100000"/>
              </a:lnSpc>
              <a:spcBef>
                <a:spcPct val="0"/>
              </a:spcBef>
              <a:spcAft>
                <a:spcPct val="0"/>
              </a:spcAft>
              <a:buClr>
                <a:srgbClr val="FBC800"/>
              </a:buClr>
              <a:buSzTx/>
              <a:tabLst/>
            </a:pPr>
            <a:endParaRPr kumimoji="0" lang="fr-CH" altLang="en-CH" sz="2000" i="0" u="none" strike="noStrike" cap="none" normalizeH="0" baseline="0" dirty="0">
              <a:ln>
                <a:noFill/>
              </a:ln>
              <a:solidFill>
                <a:schemeClr val="tx1"/>
              </a:solidFill>
              <a:effectLst/>
              <a:latin typeface="Arial Nova Light" panose="020B0304020202020204" pitchFamily="34" charset="0"/>
            </a:endParaRPr>
          </a:p>
          <a:p>
            <a:pPr marL="285750" marR="0" lvl="0" indent="-285750" defTabSz="914400" rtl="0" eaLnBrk="0" fontAlgn="base" latinLnBrk="0" hangingPunct="0">
              <a:lnSpc>
                <a:spcPct val="100000"/>
              </a:lnSpc>
              <a:spcBef>
                <a:spcPct val="0"/>
              </a:spcBef>
              <a:spcAft>
                <a:spcPct val="0"/>
              </a:spcAft>
              <a:buClr>
                <a:srgbClr val="FBC800"/>
              </a:buClr>
              <a:buSzTx/>
              <a:buFont typeface="Arial" panose="020B0604020202020204" pitchFamily="34" charset="0"/>
              <a:buChar char="►"/>
              <a:tabLst/>
            </a:pPr>
            <a:r>
              <a:rPr kumimoji="0" lang="en-CH" altLang="en-CH" sz="2000" b="1" i="0" u="none" strike="noStrike" cap="none" normalizeH="0" baseline="0" dirty="0">
                <a:ln>
                  <a:noFill/>
                </a:ln>
                <a:solidFill>
                  <a:schemeClr val="tx1"/>
                </a:solidFill>
                <a:effectLst/>
                <a:latin typeface="Arial Nova Light" panose="020B0304020202020204" pitchFamily="34" charset="0"/>
              </a:rPr>
              <a:t>Recruitment Abuses</a:t>
            </a:r>
            <a:endParaRPr kumimoji="0" lang="en-GB" altLang="en-CH" sz="2000" b="1" i="0" u="none" strike="noStrike" cap="none" normalizeH="0" baseline="0" dirty="0">
              <a:ln>
                <a:noFill/>
              </a:ln>
              <a:solidFill>
                <a:schemeClr val="tx1"/>
              </a:solidFill>
              <a:effectLst/>
              <a:latin typeface="Arial Nova Light" panose="020B0304020202020204" pitchFamily="34" charset="0"/>
            </a:endParaRPr>
          </a:p>
          <a:p>
            <a:pPr marL="0" marR="0" lvl="0" indent="0" defTabSz="914400" rtl="0" eaLnBrk="0" fontAlgn="base" latinLnBrk="0" hangingPunct="0">
              <a:lnSpc>
                <a:spcPct val="100000"/>
              </a:lnSpc>
              <a:spcBef>
                <a:spcPct val="0"/>
              </a:spcBef>
              <a:spcAft>
                <a:spcPct val="0"/>
              </a:spcAft>
              <a:buClr>
                <a:srgbClr val="FBC800"/>
              </a:buClr>
              <a:buSzTx/>
              <a:buNone/>
              <a:tabLst/>
            </a:pPr>
            <a:r>
              <a:rPr kumimoji="0" lang="en-CH" altLang="en-CH" sz="2000" i="0" u="none" strike="noStrike" cap="none" normalizeH="0" baseline="0" dirty="0">
                <a:ln>
                  <a:noFill/>
                </a:ln>
                <a:solidFill>
                  <a:schemeClr val="tx1"/>
                </a:solidFill>
                <a:effectLst/>
                <a:latin typeface="Arial Nova Light" panose="020B0304020202020204" pitchFamily="34" charset="0"/>
              </a:rPr>
              <a:t>Abuses in recruitment include illegal fees, deception, contract substitution, passport retention, wage deductions, and threats</a:t>
            </a:r>
            <a:r>
              <a:rPr kumimoji="0" lang="en-GB" altLang="en-CH" sz="2000" i="0" u="none" strike="noStrike" cap="none" normalizeH="0" baseline="0" dirty="0">
                <a:ln>
                  <a:noFill/>
                </a:ln>
                <a:solidFill>
                  <a:schemeClr val="tx1"/>
                </a:solidFill>
                <a:effectLst/>
                <a:latin typeface="Arial Nova Light" panose="020B0304020202020204" pitchFamily="34" charset="0"/>
              </a:rPr>
              <a:t>.</a:t>
            </a:r>
            <a:endParaRPr kumimoji="0" lang="en-CH" altLang="en-CH" sz="2000" i="0" u="none" strike="noStrike" cap="none" normalizeH="0" baseline="0" dirty="0">
              <a:ln>
                <a:noFill/>
              </a:ln>
              <a:solidFill>
                <a:schemeClr val="tx1"/>
              </a:solidFill>
              <a:effectLst/>
              <a:latin typeface="Arial Nova Light" panose="020B0304020202020204" pitchFamily="34" charset="0"/>
            </a:endParaRPr>
          </a:p>
        </p:txBody>
      </p:sp>
      <p:sp>
        <p:nvSpPr>
          <p:cNvPr id="12" name="Titel 11">
            <a:extLst>
              <a:ext uri="{FF2B5EF4-FFF2-40B4-BE49-F238E27FC236}">
                <a16:creationId xmlns:a16="http://schemas.microsoft.com/office/drawing/2014/main" id="{98EC179A-674A-0BDE-ED0D-BBDC7438713E}"/>
              </a:ext>
            </a:extLst>
          </p:cNvPr>
          <p:cNvSpPr>
            <a:spLocks noGrp="1"/>
          </p:cNvSpPr>
          <p:nvPr>
            <p:ph type="title"/>
          </p:nvPr>
        </p:nvSpPr>
        <p:spPr/>
        <p:txBody>
          <a:bodyPr>
            <a:normAutofit/>
          </a:bodyPr>
          <a:lstStyle/>
          <a:p>
            <a:r>
              <a:rPr lang="en-GB" sz="3000" b="1" dirty="0">
                <a:latin typeface="Arial Nova Light" panose="020B0304020202020204" pitchFamily="34" charset="0"/>
              </a:rPr>
              <a:t>Recruiting migrant workers</a:t>
            </a:r>
            <a:endParaRPr lang="de-DE" dirty="0"/>
          </a:p>
        </p:txBody>
      </p:sp>
      <p:sp>
        <p:nvSpPr>
          <p:cNvPr id="20" name="Textplatzhalter 19">
            <a:extLst>
              <a:ext uri="{FF2B5EF4-FFF2-40B4-BE49-F238E27FC236}">
                <a16:creationId xmlns:a16="http://schemas.microsoft.com/office/drawing/2014/main" id="{1E9E73E1-BE6B-E900-82B7-92F9307BF002}"/>
              </a:ext>
            </a:extLst>
          </p:cNvPr>
          <p:cNvSpPr>
            <a:spLocks noGrp="1"/>
          </p:cNvSpPr>
          <p:nvPr>
            <p:ph type="body" sz="quarter" idx="13"/>
          </p:nvPr>
        </p:nvSpPr>
        <p:spPr/>
        <p:txBody>
          <a:bodyPr/>
          <a:lstStyle/>
          <a:p>
            <a:endParaRPr lang="de-DE"/>
          </a:p>
        </p:txBody>
      </p:sp>
      <p:sp>
        <p:nvSpPr>
          <p:cNvPr id="2" name="TextBox 1">
            <a:extLst>
              <a:ext uri="{FF2B5EF4-FFF2-40B4-BE49-F238E27FC236}">
                <a16:creationId xmlns:a16="http://schemas.microsoft.com/office/drawing/2014/main" id="{73BFC189-2DFD-4E3E-105A-575F713622B6}"/>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 ©  ILO &amp; IOM 2021 Global Estimates of Modern Slavery: Forced </a:t>
            </a:r>
            <a:r>
              <a:rPr lang="en-US" sz="1000" dirty="0" err="1">
                <a:solidFill>
                  <a:schemeClr val="accent3"/>
                </a:solidFill>
                <a:effectLst/>
                <a:latin typeface="Arial Nova" panose="020B0504020202020204" pitchFamily="34" charset="0"/>
              </a:rPr>
              <a:t>Labour</a:t>
            </a:r>
            <a:r>
              <a:rPr lang="en-US" sz="1000" dirty="0">
                <a:solidFill>
                  <a:schemeClr val="accent3"/>
                </a:solidFill>
                <a:effectLst/>
                <a:latin typeface="Arial Nova" panose="020B0504020202020204" pitchFamily="34" charset="0"/>
              </a:rPr>
              <a:t> and Forced Marriage</a:t>
            </a:r>
          </a:p>
        </p:txBody>
      </p:sp>
    </p:spTree>
    <p:extLst>
      <p:ext uri="{BB962C8B-B14F-4D97-AF65-F5344CB8AC3E}">
        <p14:creationId xmlns:p14="http://schemas.microsoft.com/office/powerpoint/2010/main" val="3950781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77125B-8F69-BFDB-B0B6-EEF9A93E7C05}"/>
              </a:ext>
            </a:extLst>
          </p:cNvPr>
          <p:cNvSpPr/>
          <p:nvPr/>
        </p:nvSpPr>
        <p:spPr>
          <a:xfrm>
            <a:off x="1195613" y="3338717"/>
            <a:ext cx="5306785" cy="798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BC800"/>
              </a:buClr>
            </a:pPr>
            <a:endParaRPr lang="en-US" sz="16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1" name="Picture 7" descr="Chart&#10;&#10;Description automatically generated">
            <a:extLst>
              <a:ext uri="{FF2B5EF4-FFF2-40B4-BE49-F238E27FC236}">
                <a16:creationId xmlns:a16="http://schemas.microsoft.com/office/drawing/2014/main" id="{72B7347A-CA47-DB5F-875E-721CC7A7EA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122" y="2237913"/>
            <a:ext cx="4921246" cy="2957660"/>
          </a:xfrm>
          <a:prstGeom prst="rect">
            <a:avLst/>
          </a:prstGeom>
          <a:ln>
            <a:solidFill>
              <a:schemeClr val="bg1"/>
            </a:solidFill>
          </a:ln>
        </p:spPr>
      </p:pic>
      <p:pic>
        <p:nvPicPr>
          <p:cNvPr id="13" name="Picture 14" descr="Chart, funnel chart&#10;&#10;Description automatically generated">
            <a:extLst>
              <a:ext uri="{FF2B5EF4-FFF2-40B4-BE49-F238E27FC236}">
                <a16:creationId xmlns:a16="http://schemas.microsoft.com/office/drawing/2014/main" id="{BE7C5D54-AE17-8B6B-D58E-5ACD647DEB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3388" y="2237913"/>
            <a:ext cx="4566557" cy="2955971"/>
          </a:xfrm>
          <a:prstGeom prst="rect">
            <a:avLst/>
          </a:prstGeom>
          <a:ln>
            <a:solidFill>
              <a:schemeClr val="bg1"/>
            </a:solidFill>
          </a:ln>
        </p:spPr>
      </p:pic>
      <p:sp>
        <p:nvSpPr>
          <p:cNvPr id="10" name="TextBox 9">
            <a:extLst>
              <a:ext uri="{FF2B5EF4-FFF2-40B4-BE49-F238E27FC236}">
                <a16:creationId xmlns:a16="http://schemas.microsoft.com/office/drawing/2014/main" id="{B88182BC-6A2F-8343-0546-5FFA07B0F91E}"/>
              </a:ext>
            </a:extLst>
          </p:cNvPr>
          <p:cNvSpPr txBox="1"/>
          <p:nvPr/>
        </p:nvSpPr>
        <p:spPr>
          <a:xfrm>
            <a:off x="1904300" y="5278154"/>
            <a:ext cx="4125544" cy="292388"/>
          </a:xfrm>
          <a:prstGeom prst="rect">
            <a:avLst/>
          </a:prstGeom>
          <a:noFill/>
        </p:spPr>
        <p:txBody>
          <a:bodyPr wrap="square" rtlCol="0">
            <a:spAutoFit/>
          </a:bodyPr>
          <a:lstStyle/>
          <a:p>
            <a:r>
              <a:rPr lang="en-GB" sz="1300" dirty="0">
                <a:latin typeface="Arial Nova Light" panose="020B0304020202020204" pitchFamily="34" charset="0"/>
              </a:rPr>
              <a:t>Forced labour by region: percentage distribution</a:t>
            </a:r>
            <a:endParaRPr lang="en-CH" sz="1300" dirty="0">
              <a:latin typeface="Arial Nova Light" panose="020B0304020202020204" pitchFamily="34" charset="0"/>
            </a:endParaRPr>
          </a:p>
        </p:txBody>
      </p:sp>
      <p:sp>
        <p:nvSpPr>
          <p:cNvPr id="14" name="TextBox 13">
            <a:extLst>
              <a:ext uri="{FF2B5EF4-FFF2-40B4-BE49-F238E27FC236}">
                <a16:creationId xmlns:a16="http://schemas.microsoft.com/office/drawing/2014/main" id="{FB41E4E7-40B3-F3A1-5026-4584BFD32811}"/>
              </a:ext>
            </a:extLst>
          </p:cNvPr>
          <p:cNvSpPr txBox="1"/>
          <p:nvPr/>
        </p:nvSpPr>
        <p:spPr>
          <a:xfrm>
            <a:off x="6963026" y="5230210"/>
            <a:ext cx="4125544" cy="492443"/>
          </a:xfrm>
          <a:prstGeom prst="rect">
            <a:avLst/>
          </a:prstGeom>
          <a:noFill/>
        </p:spPr>
        <p:txBody>
          <a:bodyPr wrap="square" rtlCol="0">
            <a:spAutoFit/>
          </a:bodyPr>
          <a:lstStyle/>
          <a:p>
            <a:r>
              <a:rPr lang="en-GB" sz="1300" dirty="0">
                <a:latin typeface="Arial Nova Light" panose="020B0304020202020204" pitchFamily="34" charset="0"/>
              </a:rPr>
              <a:t>Distribution of adults in the global labour force and adults in forced labour exploitation, by sector</a:t>
            </a:r>
            <a:endParaRPr lang="en-CH" sz="1300" dirty="0">
              <a:latin typeface="Arial Nova Light" panose="020B0304020202020204" pitchFamily="34" charset="0"/>
            </a:endParaRPr>
          </a:p>
        </p:txBody>
      </p:sp>
      <p:sp>
        <p:nvSpPr>
          <p:cNvPr id="21" name="Titel 20">
            <a:extLst>
              <a:ext uri="{FF2B5EF4-FFF2-40B4-BE49-F238E27FC236}">
                <a16:creationId xmlns:a16="http://schemas.microsoft.com/office/drawing/2014/main" id="{26871EDF-C258-B893-B974-2B44427B434A}"/>
              </a:ext>
            </a:extLst>
          </p:cNvPr>
          <p:cNvSpPr>
            <a:spLocks noGrp="1"/>
          </p:cNvSpPr>
          <p:nvPr>
            <p:ph type="title"/>
          </p:nvPr>
        </p:nvSpPr>
        <p:spPr>
          <a:xfrm>
            <a:off x="1594884" y="1162844"/>
            <a:ext cx="9795061" cy="594936"/>
          </a:xfrm>
        </p:spPr>
        <p:txBody>
          <a:bodyPr>
            <a:normAutofit/>
          </a:bodyPr>
          <a:lstStyle/>
          <a:p>
            <a:r>
              <a:rPr lang="en-GB" sz="3000" b="1" dirty="0">
                <a:latin typeface="Arial Nova Light" panose="020B0304020202020204" pitchFamily="34" charset="0"/>
              </a:rPr>
              <a:t>Link between forced labour, migration and fair recruitment</a:t>
            </a:r>
            <a:endParaRPr lang="de-DE" dirty="0"/>
          </a:p>
        </p:txBody>
      </p:sp>
      <p:sp>
        <p:nvSpPr>
          <p:cNvPr id="24" name="Textplatzhalter 23">
            <a:extLst>
              <a:ext uri="{FF2B5EF4-FFF2-40B4-BE49-F238E27FC236}">
                <a16:creationId xmlns:a16="http://schemas.microsoft.com/office/drawing/2014/main" id="{C9930B0F-E8DA-EB9C-794E-7EE368421612}"/>
              </a:ext>
            </a:extLst>
          </p:cNvPr>
          <p:cNvSpPr>
            <a:spLocks noGrp="1"/>
          </p:cNvSpPr>
          <p:nvPr>
            <p:ph type="body" sz="quarter" idx="13"/>
          </p:nvPr>
        </p:nvSpPr>
        <p:spPr>
          <a:xfrm rot="16200000">
            <a:off x="-326563" y="3106450"/>
            <a:ext cx="3035897" cy="338554"/>
          </a:xfrm>
        </p:spPr>
        <p:txBody>
          <a:bodyPr/>
          <a:lstStyle/>
          <a:p>
            <a:r>
              <a:rPr lang="en-GB" sz="1600" dirty="0">
                <a:latin typeface="Arial Nova Light" panose="020B0304020202020204" pitchFamily="34" charset="0"/>
              </a:rPr>
              <a:t>G L O B A L   T R E N D S</a:t>
            </a:r>
          </a:p>
        </p:txBody>
      </p:sp>
      <p:sp>
        <p:nvSpPr>
          <p:cNvPr id="2" name="TextBox 1">
            <a:extLst>
              <a:ext uri="{FF2B5EF4-FFF2-40B4-BE49-F238E27FC236}">
                <a16:creationId xmlns:a16="http://schemas.microsoft.com/office/drawing/2014/main" id="{601CEE66-0BA2-EF0F-8BE4-C2A3BD619DEF}"/>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 ©  2021 Global Estimates of Modern Slavery: Forced </a:t>
            </a:r>
            <a:r>
              <a:rPr lang="en-US" sz="1000" dirty="0" err="1">
                <a:solidFill>
                  <a:schemeClr val="accent3"/>
                </a:solidFill>
                <a:effectLst/>
                <a:latin typeface="Arial Nova" panose="020B0504020202020204" pitchFamily="34" charset="0"/>
              </a:rPr>
              <a:t>Labour</a:t>
            </a:r>
            <a:r>
              <a:rPr lang="en-US" sz="1000" dirty="0">
                <a:solidFill>
                  <a:schemeClr val="accent3"/>
                </a:solidFill>
                <a:effectLst/>
                <a:latin typeface="Arial Nova" panose="020B0504020202020204" pitchFamily="34" charset="0"/>
              </a:rPr>
              <a:t> and Forced Marriage</a:t>
            </a:r>
          </a:p>
        </p:txBody>
      </p:sp>
    </p:spTree>
    <p:extLst>
      <p:ext uri="{BB962C8B-B14F-4D97-AF65-F5344CB8AC3E}">
        <p14:creationId xmlns:p14="http://schemas.microsoft.com/office/powerpoint/2010/main" val="3579855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0" descr="Chart, bar chart&#10;&#10;Description automatically generated">
            <a:extLst>
              <a:ext uri="{FF2B5EF4-FFF2-40B4-BE49-F238E27FC236}">
                <a16:creationId xmlns:a16="http://schemas.microsoft.com/office/drawing/2014/main" id="{DD0E2F47-98CF-2AB4-4590-B0DBDD1E5B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52840" y="1999487"/>
            <a:ext cx="5686320" cy="4362181"/>
          </a:xfrm>
          <a:prstGeom prst="rect">
            <a:avLst/>
          </a:prstGeom>
          <a:ln>
            <a:solidFill>
              <a:schemeClr val="bg1"/>
            </a:solidFill>
          </a:ln>
        </p:spPr>
      </p:pic>
      <p:sp>
        <p:nvSpPr>
          <p:cNvPr id="12" name="Rectangle 11">
            <a:extLst>
              <a:ext uri="{FF2B5EF4-FFF2-40B4-BE49-F238E27FC236}">
                <a16:creationId xmlns:a16="http://schemas.microsoft.com/office/drawing/2014/main" id="{7877125B-8F69-BFDB-B0B6-EEF9A93E7C05}"/>
              </a:ext>
            </a:extLst>
          </p:cNvPr>
          <p:cNvSpPr/>
          <p:nvPr/>
        </p:nvSpPr>
        <p:spPr>
          <a:xfrm>
            <a:off x="1619250" y="2486160"/>
            <a:ext cx="4563503" cy="798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BC800"/>
              </a:buClr>
            </a:pPr>
            <a:endParaRPr lang="en-US" sz="16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12655086-D120-505A-0B87-F4AD570FBBB9}"/>
              </a:ext>
            </a:extLst>
          </p:cNvPr>
          <p:cNvSpPr txBox="1"/>
          <p:nvPr/>
        </p:nvSpPr>
        <p:spPr>
          <a:xfrm>
            <a:off x="9314115" y="5469116"/>
            <a:ext cx="2095607" cy="892552"/>
          </a:xfrm>
          <a:prstGeom prst="rect">
            <a:avLst/>
          </a:prstGeom>
          <a:noFill/>
        </p:spPr>
        <p:txBody>
          <a:bodyPr wrap="square">
            <a:spAutoFit/>
          </a:bodyPr>
          <a:lstStyle/>
          <a:p>
            <a:r>
              <a:rPr lang="en-GB" sz="1300" dirty="0">
                <a:latin typeface="Arial Nova Light" panose="020B0304020202020204" pitchFamily="34" charset="0"/>
              </a:rPr>
              <a:t>% of adults in forced labour / exploitation (experiencing conditions leading to involuntariness)</a:t>
            </a:r>
            <a:endParaRPr lang="en-CH" sz="1300" dirty="0">
              <a:latin typeface="Arial Nova Light" panose="020B0304020202020204" pitchFamily="34" charset="0"/>
            </a:endParaRPr>
          </a:p>
        </p:txBody>
      </p:sp>
      <p:sp>
        <p:nvSpPr>
          <p:cNvPr id="15" name="Titel 14">
            <a:extLst>
              <a:ext uri="{FF2B5EF4-FFF2-40B4-BE49-F238E27FC236}">
                <a16:creationId xmlns:a16="http://schemas.microsoft.com/office/drawing/2014/main" id="{A1A9B84D-B2B7-1EA9-FCFA-144E23084281}"/>
              </a:ext>
            </a:extLst>
          </p:cNvPr>
          <p:cNvSpPr>
            <a:spLocks noGrp="1"/>
          </p:cNvSpPr>
          <p:nvPr>
            <p:ph type="title"/>
          </p:nvPr>
        </p:nvSpPr>
        <p:spPr>
          <a:xfrm>
            <a:off x="1594884" y="1162844"/>
            <a:ext cx="9698119" cy="594936"/>
          </a:xfrm>
        </p:spPr>
        <p:txBody>
          <a:bodyPr>
            <a:normAutofit/>
          </a:bodyPr>
          <a:lstStyle/>
          <a:p>
            <a:r>
              <a:rPr lang="en-GB" sz="3000" b="1" dirty="0">
                <a:latin typeface="Arial Nova Light" panose="020B0304020202020204" pitchFamily="34" charset="0"/>
              </a:rPr>
              <a:t>Link between forced labour, migration and fair recruitment</a:t>
            </a:r>
            <a:endParaRPr lang="de-DE" dirty="0"/>
          </a:p>
        </p:txBody>
      </p:sp>
      <p:sp>
        <p:nvSpPr>
          <p:cNvPr id="22" name="Textplatzhalter 21">
            <a:extLst>
              <a:ext uri="{FF2B5EF4-FFF2-40B4-BE49-F238E27FC236}">
                <a16:creationId xmlns:a16="http://schemas.microsoft.com/office/drawing/2014/main" id="{19CD0FD2-7AEF-2B4A-4198-AD37143C1926}"/>
              </a:ext>
            </a:extLst>
          </p:cNvPr>
          <p:cNvSpPr>
            <a:spLocks noGrp="1"/>
          </p:cNvSpPr>
          <p:nvPr>
            <p:ph type="body" sz="quarter" idx="13"/>
          </p:nvPr>
        </p:nvSpPr>
        <p:spPr>
          <a:xfrm rot="16200000">
            <a:off x="-326563" y="2983340"/>
            <a:ext cx="3035897" cy="584775"/>
          </a:xfrm>
        </p:spPr>
        <p:txBody>
          <a:bodyPr/>
          <a:lstStyle/>
          <a:p>
            <a:r>
              <a:rPr lang="en-GB" sz="1600" dirty="0">
                <a:latin typeface="Arial Nova Light" panose="020B0304020202020204" pitchFamily="34" charset="0"/>
              </a:rPr>
              <a:t> D E S A G R E G A T E D    </a:t>
            </a:r>
            <a:br>
              <a:rPr lang="en-GB" sz="1600" dirty="0">
                <a:latin typeface="Arial Nova Light" panose="020B0304020202020204" pitchFamily="34" charset="0"/>
              </a:rPr>
            </a:br>
            <a:r>
              <a:rPr lang="en-GB" sz="1600" dirty="0">
                <a:latin typeface="Arial Nova Light" panose="020B0304020202020204" pitchFamily="34" charset="0"/>
              </a:rPr>
              <a:t> D A T A</a:t>
            </a:r>
          </a:p>
        </p:txBody>
      </p:sp>
      <p:sp>
        <p:nvSpPr>
          <p:cNvPr id="2" name="TextBox 1">
            <a:extLst>
              <a:ext uri="{FF2B5EF4-FFF2-40B4-BE49-F238E27FC236}">
                <a16:creationId xmlns:a16="http://schemas.microsoft.com/office/drawing/2014/main" id="{7A16EDED-9D92-F0A6-E308-E1194ABC9873}"/>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 ©  2021 Global Estimates of Modern Slavery: Forced </a:t>
            </a:r>
            <a:r>
              <a:rPr lang="en-US" sz="1000" dirty="0" err="1">
                <a:solidFill>
                  <a:schemeClr val="accent3"/>
                </a:solidFill>
                <a:effectLst/>
                <a:latin typeface="Arial Nova" panose="020B0504020202020204" pitchFamily="34" charset="0"/>
              </a:rPr>
              <a:t>Labour</a:t>
            </a:r>
            <a:r>
              <a:rPr lang="en-US" sz="1000" dirty="0">
                <a:solidFill>
                  <a:schemeClr val="accent3"/>
                </a:solidFill>
                <a:effectLst/>
                <a:latin typeface="Arial Nova" panose="020B0504020202020204" pitchFamily="34" charset="0"/>
              </a:rPr>
              <a:t> and Forced Marriage</a:t>
            </a:r>
          </a:p>
        </p:txBody>
      </p:sp>
    </p:spTree>
    <p:extLst>
      <p:ext uri="{BB962C8B-B14F-4D97-AF65-F5344CB8AC3E}">
        <p14:creationId xmlns:p14="http://schemas.microsoft.com/office/powerpoint/2010/main" val="2863244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40434-E2F9-7849-062A-19094F31DF74}"/>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E7379601-23B7-B6BA-5BED-3AB5B579D656}"/>
              </a:ext>
            </a:extLst>
          </p:cNvPr>
          <p:cNvSpPr>
            <a:spLocks noGrp="1"/>
          </p:cNvSpPr>
          <p:nvPr>
            <p:ph idx="1"/>
          </p:nvPr>
        </p:nvSpPr>
        <p:spPr>
          <a:xfrm>
            <a:off x="1594884" y="2032989"/>
            <a:ext cx="9758914" cy="3554819"/>
          </a:xfrm>
        </p:spPr>
        <p:txBody>
          <a:bodyPr/>
          <a:lstStyle/>
          <a:p>
            <a:pPr marL="363538" indent="-363538">
              <a:buClr>
                <a:srgbClr val="FBC800"/>
              </a:buClr>
              <a:buFontTx/>
              <a:buChar char="►"/>
            </a:pPr>
            <a:r>
              <a:rPr lang="en-US" dirty="0"/>
              <a:t> Unit 1 – </a:t>
            </a:r>
            <a:r>
              <a:rPr lang="en-GB" dirty="0"/>
              <a:t>Setting the stage</a:t>
            </a:r>
          </a:p>
          <a:p>
            <a:pPr marL="363538" indent="-363538">
              <a:buClr>
                <a:srgbClr val="FBC800"/>
              </a:buClr>
              <a:buFontTx/>
              <a:buChar char="►"/>
            </a:pPr>
            <a:endParaRPr lang="en-US" dirty="0"/>
          </a:p>
          <a:p>
            <a:pPr marL="363538" indent="-363538">
              <a:buClr>
                <a:srgbClr val="FBC800"/>
              </a:buClr>
              <a:buFontTx/>
              <a:buChar char="►"/>
            </a:pPr>
            <a:r>
              <a:rPr lang="en-US" dirty="0"/>
              <a:t> Unit 2 – </a:t>
            </a:r>
            <a:r>
              <a:rPr lang="en-US" dirty="0" err="1"/>
              <a:t>Labour</a:t>
            </a:r>
            <a:r>
              <a:rPr lang="en-US" dirty="0"/>
              <a:t> migration and forced </a:t>
            </a:r>
            <a:r>
              <a:rPr lang="en-US" dirty="0" err="1"/>
              <a:t>labour</a:t>
            </a:r>
            <a:r>
              <a:rPr lang="en-US" dirty="0"/>
              <a:t> at a glance</a:t>
            </a:r>
          </a:p>
          <a:p>
            <a:pPr marL="363538" indent="-363538">
              <a:buClr>
                <a:srgbClr val="FBC800"/>
              </a:buClr>
              <a:buFontTx/>
              <a:buChar char="►"/>
            </a:pPr>
            <a:endParaRPr lang="en-US" dirty="0"/>
          </a:p>
          <a:p>
            <a:pPr marL="363538" indent="-363538">
              <a:buClr>
                <a:srgbClr val="FBC800"/>
              </a:buClr>
              <a:buFontTx/>
              <a:buChar char="►"/>
            </a:pPr>
            <a:r>
              <a:rPr lang="en-US" b="1" dirty="0"/>
              <a:t> Unit 3 – Understanding fair recruitment and the ILO approach</a:t>
            </a:r>
          </a:p>
          <a:p>
            <a:pPr marL="363538" indent="-363538">
              <a:buClr>
                <a:srgbClr val="FBC800"/>
              </a:buClr>
              <a:buFontTx/>
              <a:buChar char="►"/>
            </a:pPr>
            <a:endParaRPr lang="en-US" dirty="0"/>
          </a:p>
          <a:p>
            <a:pPr marL="363538" indent="-363538">
              <a:buClr>
                <a:srgbClr val="FBC800"/>
              </a:buClr>
              <a:buFontTx/>
              <a:buChar char="►"/>
            </a:pPr>
            <a:r>
              <a:rPr lang="en-US" dirty="0"/>
              <a:t> Unit 4 – Business decisions to ensure fair recruitment</a:t>
            </a:r>
          </a:p>
        </p:txBody>
      </p:sp>
      <p:sp>
        <p:nvSpPr>
          <p:cNvPr id="4" name="Titel 3">
            <a:extLst>
              <a:ext uri="{FF2B5EF4-FFF2-40B4-BE49-F238E27FC236}">
                <a16:creationId xmlns:a16="http://schemas.microsoft.com/office/drawing/2014/main" id="{BB3F87A3-A0D2-BE35-8953-095ED5BDCEAD}"/>
              </a:ext>
            </a:extLst>
          </p:cNvPr>
          <p:cNvSpPr>
            <a:spLocks noGrp="1"/>
          </p:cNvSpPr>
          <p:nvPr>
            <p:ph type="title"/>
          </p:nvPr>
        </p:nvSpPr>
        <p:spPr/>
        <p:txBody>
          <a:bodyPr>
            <a:normAutofit/>
          </a:bodyPr>
          <a:lstStyle/>
          <a:p>
            <a:r>
              <a:rPr lang="en-GB" sz="3000" b="1" dirty="0">
                <a:latin typeface="Arial Nova Light" panose="020B0304020202020204" pitchFamily="34" charset="0"/>
              </a:rPr>
              <a:t>Agenda</a:t>
            </a:r>
            <a:r>
              <a:rPr lang="en-GB" sz="3000" dirty="0">
                <a:latin typeface="Arial Nova Light" panose="020B0304020202020204" pitchFamily="34" charset="0"/>
              </a:rPr>
              <a:t> </a:t>
            </a:r>
            <a:endParaRPr lang="de-DE" dirty="0"/>
          </a:p>
        </p:txBody>
      </p:sp>
    </p:spTree>
    <p:extLst>
      <p:ext uri="{BB962C8B-B14F-4D97-AF65-F5344CB8AC3E}">
        <p14:creationId xmlns:p14="http://schemas.microsoft.com/office/powerpoint/2010/main" val="3981554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95438" y="2033588"/>
            <a:ext cx="9758362" cy="4468812"/>
          </a:xfrm>
        </p:spPr>
        <p:txBody>
          <a:bodyPr>
            <a:normAutofit fontScale="70000" lnSpcReduction="20000"/>
          </a:bodyPr>
          <a:lstStyle/>
          <a:p>
            <a:pPr marL="285750" lvl="2" indent="-285750">
              <a:lnSpc>
                <a:spcPct val="120000"/>
              </a:lnSpc>
              <a:spcBef>
                <a:spcPts val="1000"/>
              </a:spcBef>
              <a:buFont typeface="Arial" panose="020B0604020202020204" pitchFamily="34" charset="0"/>
              <a:buChar char="•"/>
            </a:pPr>
            <a:r>
              <a:rPr lang="en-US" sz="2400" dirty="0">
                <a:latin typeface="Arial Nova Light" panose="020B0304020202020204" pitchFamily="34" charset="0"/>
                <a:cs typeface="Arial" panose="020B0604020202020204" pitchFamily="34" charset="0"/>
              </a:rPr>
              <a:t>ILO mandate: promote employment and protect workers</a:t>
            </a:r>
          </a:p>
          <a:p>
            <a:pPr marL="285750" lvl="2" indent="-285750">
              <a:lnSpc>
                <a:spcPct val="120000"/>
              </a:lnSpc>
              <a:spcBef>
                <a:spcPts val="1000"/>
              </a:spcBef>
              <a:buFont typeface="Arial" panose="020B0604020202020204" pitchFamily="34" charset="0"/>
              <a:buChar char="•"/>
            </a:pPr>
            <a:r>
              <a:rPr lang="en-US" sz="2400" dirty="0">
                <a:latin typeface="Arial Nova Light" panose="020B0304020202020204" pitchFamily="34" charset="0"/>
                <a:cs typeface="Arial" panose="020B0604020202020204" pitchFamily="34" charset="0"/>
              </a:rPr>
              <a:t>ILO does </a:t>
            </a:r>
            <a:r>
              <a:rPr lang="en-GB" sz="2400" dirty="0">
                <a:latin typeface="Arial Nova Light" panose="020B0304020202020204" pitchFamily="34" charset="0"/>
                <a:cs typeface="Arial" panose="020B0604020202020204" pitchFamily="34" charset="0"/>
              </a:rPr>
              <a:t>not promote or discourage migration – migration as a fact of labour markets worldwide</a:t>
            </a:r>
            <a:r>
              <a:rPr lang="en-US" sz="2400" dirty="0">
                <a:latin typeface="Arial Nova Light" panose="020B0304020202020204" pitchFamily="34" charset="0"/>
                <a:cs typeface="Arial" panose="020B0604020202020204" pitchFamily="34" charset="0"/>
              </a:rPr>
              <a:t> </a:t>
            </a:r>
          </a:p>
          <a:p>
            <a:pPr marL="285750" lvl="2" indent="-285750">
              <a:lnSpc>
                <a:spcPct val="120000"/>
              </a:lnSpc>
              <a:spcBef>
                <a:spcPts val="1000"/>
              </a:spcBef>
              <a:buFont typeface="Arial" panose="020B0604020202020204" pitchFamily="34" charset="0"/>
              <a:buChar char="•"/>
            </a:pPr>
            <a:r>
              <a:rPr lang="en-GB" sz="2400" dirty="0">
                <a:latin typeface="Arial Nova Light" panose="020B0304020202020204" pitchFamily="34" charset="0"/>
                <a:cs typeface="Arial" panose="020B0604020202020204" pitchFamily="34" charset="0"/>
              </a:rPr>
              <a:t>Most migration is directly or indirectly related to the world of work</a:t>
            </a:r>
            <a:endParaRPr lang="en-US" sz="2400" dirty="0">
              <a:latin typeface="Arial Nova Light" panose="020B0304020202020204" pitchFamily="34" charset="0"/>
              <a:cs typeface="Arial" panose="020B0604020202020204" pitchFamily="34" charset="0"/>
            </a:endParaRPr>
          </a:p>
          <a:p>
            <a:pPr marL="285750" lvl="2" indent="-285750">
              <a:lnSpc>
                <a:spcPct val="120000"/>
              </a:lnSpc>
              <a:spcBef>
                <a:spcPts val="1000"/>
              </a:spcBef>
              <a:buFont typeface="Arial" panose="020B0604020202020204" pitchFamily="34" charset="0"/>
              <a:buChar char="•"/>
            </a:pPr>
            <a:r>
              <a:rPr lang="en-US" sz="2400" dirty="0">
                <a:latin typeface="Arial Nova Light" panose="020B0304020202020204" pitchFamily="34" charset="0"/>
                <a:cs typeface="Arial" panose="020B0604020202020204" pitchFamily="34" charset="0"/>
              </a:rPr>
              <a:t>Migration is often the result of decent work deficits in the countries of origin; migration should be a choice, not a necessity</a:t>
            </a:r>
            <a:endParaRPr lang="en-GB" sz="2400" dirty="0">
              <a:latin typeface="Arial Nova Light" panose="020B0304020202020204" pitchFamily="34" charset="0"/>
              <a:cs typeface="Arial" panose="020B0604020202020204" pitchFamily="34" charset="0"/>
            </a:endParaRPr>
          </a:p>
          <a:p>
            <a:pPr marL="285750" lvl="2" indent="-285750">
              <a:lnSpc>
                <a:spcPct val="120000"/>
              </a:lnSpc>
              <a:spcBef>
                <a:spcPts val="1000"/>
              </a:spcBef>
              <a:buFont typeface="Arial" panose="020B0604020202020204" pitchFamily="34" charset="0"/>
              <a:buChar char="•"/>
            </a:pPr>
            <a:r>
              <a:rPr lang="en-GB" sz="2400" dirty="0">
                <a:latin typeface="Arial Nova Light" panose="020B0304020202020204" pitchFamily="34" charset="0"/>
                <a:cs typeface="Arial" panose="020B0604020202020204" pitchFamily="34" charset="0"/>
              </a:rPr>
              <a:t>Interest in migrants as workers – applying labour migration tools to improve governance + protection </a:t>
            </a:r>
          </a:p>
          <a:p>
            <a:pPr marL="285750" lvl="2" indent="-285750">
              <a:lnSpc>
                <a:spcPct val="120000"/>
              </a:lnSpc>
              <a:spcBef>
                <a:spcPts val="1000"/>
              </a:spcBef>
              <a:buFont typeface="Arial" panose="020B0604020202020204" pitchFamily="34" charset="0"/>
              <a:buChar char="•"/>
            </a:pPr>
            <a:r>
              <a:rPr lang="en-US" sz="2400" dirty="0">
                <a:latin typeface="Arial Nova Light" panose="020B0304020202020204" pitchFamily="34" charset="0"/>
                <a:cs typeface="Arial" panose="020B0604020202020204" pitchFamily="34" charset="0"/>
              </a:rPr>
              <a:t>There is a disconnect between </a:t>
            </a:r>
            <a:r>
              <a:rPr lang="en-US" sz="2400" dirty="0" err="1">
                <a:latin typeface="Arial Nova Light" panose="020B0304020202020204" pitchFamily="34" charset="0"/>
                <a:cs typeface="Arial" panose="020B0604020202020204" pitchFamily="34" charset="0"/>
              </a:rPr>
              <a:t>labour</a:t>
            </a:r>
            <a:r>
              <a:rPr lang="en-US" sz="2400" dirty="0">
                <a:latin typeface="Arial Nova Light" panose="020B0304020202020204" pitchFamily="34" charset="0"/>
                <a:cs typeface="Arial" panose="020B0604020202020204" pitchFamily="34" charset="0"/>
              </a:rPr>
              <a:t> market realities and </a:t>
            </a:r>
            <a:r>
              <a:rPr lang="en-US" sz="2400" dirty="0" err="1">
                <a:latin typeface="Arial Nova Light" panose="020B0304020202020204" pitchFamily="34" charset="0"/>
                <a:cs typeface="Arial" panose="020B0604020202020204" pitchFamily="34" charset="0"/>
              </a:rPr>
              <a:t>labour</a:t>
            </a:r>
            <a:r>
              <a:rPr lang="en-US" sz="2400" dirty="0">
                <a:latin typeface="Arial Nova Light" panose="020B0304020202020204" pitchFamily="34" charset="0"/>
                <a:cs typeface="Arial" panose="020B0604020202020204" pitchFamily="34" charset="0"/>
              </a:rPr>
              <a:t> migration policy</a:t>
            </a:r>
            <a:endParaRPr lang="en-GB" sz="2400" dirty="0">
              <a:latin typeface="Arial Nova Light" panose="020B0304020202020204" pitchFamily="34" charset="0"/>
              <a:cs typeface="Arial" panose="020B0604020202020204" pitchFamily="34" charset="0"/>
            </a:endParaRPr>
          </a:p>
          <a:p>
            <a:pPr marL="285750" lvl="2" indent="-285750">
              <a:lnSpc>
                <a:spcPct val="120000"/>
              </a:lnSpc>
              <a:spcBef>
                <a:spcPts val="1000"/>
              </a:spcBef>
              <a:buFont typeface="Arial" panose="020B0604020202020204" pitchFamily="34" charset="0"/>
              <a:buChar char="•"/>
            </a:pPr>
            <a:r>
              <a:rPr lang="en-US" sz="2400" dirty="0">
                <a:latin typeface="Arial Nova Light" panose="020B0304020202020204" pitchFamily="34" charset="0"/>
                <a:cs typeface="Arial" panose="020B0604020202020204" pitchFamily="34" charset="0"/>
              </a:rPr>
              <a:t>Promote protection of migrant workers via equality principles + recognize unique vulnerabilities</a:t>
            </a:r>
          </a:p>
          <a:p>
            <a:pPr marL="285750" lvl="2" indent="-285750">
              <a:lnSpc>
                <a:spcPct val="120000"/>
              </a:lnSpc>
              <a:spcBef>
                <a:spcPts val="1000"/>
              </a:spcBef>
              <a:buFont typeface="Arial" panose="020B0604020202020204" pitchFamily="34" charset="0"/>
              <a:buChar char="•"/>
            </a:pPr>
            <a:r>
              <a:rPr lang="en-GB" sz="2400" dirty="0">
                <a:latin typeface="Arial Nova Light" panose="020B0304020202020204" pitchFamily="34" charset="0"/>
                <a:cs typeface="Arial" panose="020B0604020202020204" pitchFamily="34" charset="0"/>
              </a:rPr>
              <a:t>Include refugees and forcibly displaced people: Focus on access to the labour market; include migrant workers in an irregular situation </a:t>
            </a:r>
          </a:p>
          <a:p>
            <a:pPr marL="285750" lvl="2" indent="-285750">
              <a:lnSpc>
                <a:spcPct val="120000"/>
              </a:lnSpc>
              <a:spcBef>
                <a:spcPts val="1000"/>
              </a:spcBef>
              <a:buFont typeface="Arial" panose="020B0604020202020204" pitchFamily="34" charset="0"/>
              <a:buChar char="•"/>
            </a:pPr>
            <a:endParaRPr lang="en-GB" sz="2400" dirty="0">
              <a:latin typeface="Arial Nova Light" panose="020B0304020202020204" pitchFamily="34" charset="0"/>
              <a:cs typeface="Arial" panose="020B0604020202020204" pitchFamily="34" charset="0"/>
            </a:endParaRPr>
          </a:p>
          <a:p>
            <a:pPr marL="285750" lvl="2" indent="-285750">
              <a:lnSpc>
                <a:spcPct val="120000"/>
              </a:lnSpc>
              <a:spcBef>
                <a:spcPts val="1000"/>
              </a:spcBef>
              <a:buFont typeface="Arial" panose="020B0604020202020204" pitchFamily="34" charset="0"/>
              <a:buChar char="•"/>
            </a:pPr>
            <a:endParaRPr lang="en-GB" sz="2400" dirty="0">
              <a:latin typeface="Arial Nova Light" panose="020B0304020202020204" pitchFamily="34" charset="0"/>
              <a:cs typeface="Arial" panose="020B0604020202020204" pitchFamily="34" charset="0"/>
            </a:endParaRPr>
          </a:p>
          <a:p>
            <a:pPr lvl="2"/>
            <a:endParaRPr lang="en-GB" dirty="0"/>
          </a:p>
        </p:txBody>
      </p:sp>
      <p:sp>
        <p:nvSpPr>
          <p:cNvPr id="2" name="Title 1">
            <a:extLst>
              <a:ext uri="{FF2B5EF4-FFF2-40B4-BE49-F238E27FC236}">
                <a16:creationId xmlns:a16="http://schemas.microsoft.com/office/drawing/2014/main" id="{54E99D2D-4FD3-CF0D-528E-D121314F319B}"/>
              </a:ext>
            </a:extLst>
          </p:cNvPr>
          <p:cNvSpPr>
            <a:spLocks noGrp="1"/>
          </p:cNvSpPr>
          <p:nvPr>
            <p:ph type="title"/>
          </p:nvPr>
        </p:nvSpPr>
        <p:spPr>
          <a:xfrm>
            <a:off x="1594884" y="1162844"/>
            <a:ext cx="8332885" cy="594936"/>
          </a:xfrm>
        </p:spPr>
        <p:txBody>
          <a:bodyPr/>
          <a:lstStyle/>
          <a:p>
            <a:r>
              <a:rPr lang="en-US" dirty="0"/>
              <a:t>ILO approach to </a:t>
            </a:r>
            <a:r>
              <a:rPr lang="en-US" dirty="0" err="1"/>
              <a:t>labour</a:t>
            </a:r>
            <a:r>
              <a:rPr lang="en-US" dirty="0"/>
              <a:t> migration </a:t>
            </a:r>
            <a:endParaRPr lang="en-GB" dirty="0"/>
          </a:p>
        </p:txBody>
      </p:sp>
      <p:sp>
        <p:nvSpPr>
          <p:cNvPr id="10" name="Textplatzhalter 9">
            <a:extLst>
              <a:ext uri="{FF2B5EF4-FFF2-40B4-BE49-F238E27FC236}">
                <a16:creationId xmlns:a16="http://schemas.microsoft.com/office/drawing/2014/main" id="{8B976247-C63D-908C-1560-4E0B13128414}"/>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91039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valuating the risk of labour exploitation among migrant workers in the UK  during Covid-19 | Vision | University of Nottingham">
            <a:extLst>
              <a:ext uri="{FF2B5EF4-FFF2-40B4-BE49-F238E27FC236}">
                <a16:creationId xmlns:a16="http://schemas.microsoft.com/office/drawing/2014/main" id="{7F786504-24C2-F8F6-13A1-2350694186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94444"/>
            <a:ext cx="12192000" cy="57365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3D24993-D05A-278D-7B93-F3B319B643DA}"/>
              </a:ext>
            </a:extLst>
          </p:cNvPr>
          <p:cNvSpPr txBox="1"/>
          <p:nvPr/>
        </p:nvSpPr>
        <p:spPr>
          <a:xfrm>
            <a:off x="2718252" y="2634584"/>
            <a:ext cx="7568293" cy="2446824"/>
          </a:xfrm>
          <a:prstGeom prst="rect">
            <a:avLst/>
          </a:prstGeom>
          <a:solidFill>
            <a:schemeClr val="bg2">
              <a:alpha val="68000"/>
            </a:schemeClr>
          </a:solidFill>
        </p:spPr>
        <p:txBody>
          <a:bodyPr wrap="square" rtlCol="0">
            <a:spAutoFit/>
          </a:bodyPr>
          <a:lstStyle/>
          <a:p>
            <a:r>
              <a:rPr lang="en-GB" sz="6000" b="1" u="sng" dirty="0">
                <a:latin typeface="Arial Nova Light" panose="020B0304020202020204" pitchFamily="34" charset="0"/>
              </a:rPr>
              <a:t>Fair recruitment of migrant workers </a:t>
            </a:r>
          </a:p>
          <a:p>
            <a:r>
              <a:rPr lang="en-GB" dirty="0"/>
              <a:t>Business and Human Rights </a:t>
            </a:r>
          </a:p>
          <a:p>
            <a:r>
              <a:rPr lang="en-GB" sz="1500" dirty="0"/>
              <a:t>Based on a </a:t>
            </a:r>
            <a:r>
              <a:rPr lang="en-US" sz="1500" spc="-20" dirty="0">
                <a:effectLst/>
                <a:latin typeface="Calibri Light" panose="020F0302020204030204" pitchFamily="34" charset="0"/>
                <a:ea typeface="Calibri" panose="020F0502020204030204" pitchFamily="34" charset="0"/>
              </a:rPr>
              <a:t>workshop organized at the Geneva School of Economics and Management, June 2024</a:t>
            </a:r>
            <a:endParaRPr lang="en-CH" sz="1500" dirty="0"/>
          </a:p>
        </p:txBody>
      </p:sp>
      <p:sp>
        <p:nvSpPr>
          <p:cNvPr id="2" name="TextBox 1">
            <a:extLst>
              <a:ext uri="{FF2B5EF4-FFF2-40B4-BE49-F238E27FC236}">
                <a16:creationId xmlns:a16="http://schemas.microsoft.com/office/drawing/2014/main" id="{AA162B41-6DD5-3508-A0E6-4A7924D2B1B5}"/>
              </a:ext>
            </a:extLst>
          </p:cNvPr>
          <p:cNvSpPr txBox="1"/>
          <p:nvPr/>
        </p:nvSpPr>
        <p:spPr>
          <a:xfrm>
            <a:off x="1781601" y="6475254"/>
            <a:ext cx="9638008" cy="246221"/>
          </a:xfrm>
          <a:prstGeom prst="rect">
            <a:avLst/>
          </a:prstGeom>
          <a:noFill/>
        </p:spPr>
        <p:txBody>
          <a:bodyPr wrap="square">
            <a:spAutoFit/>
          </a:bodyPr>
          <a:lstStyle/>
          <a:p>
            <a:r>
              <a:rPr lang="en-US" sz="1000" dirty="0">
                <a:solidFill>
                  <a:schemeClr val="accent3"/>
                </a:solidFill>
                <a:latin typeface="Arial Nova" panose="020B0504020202020204" pitchFamily="34" charset="0"/>
              </a:rPr>
              <a:t>Source of the picture: Evaluating the risk of </a:t>
            </a:r>
            <a:r>
              <a:rPr lang="en-US" sz="1000" dirty="0" err="1">
                <a:solidFill>
                  <a:schemeClr val="accent3"/>
                </a:solidFill>
                <a:latin typeface="Arial Nova" panose="020B0504020202020204" pitchFamily="34" charset="0"/>
              </a:rPr>
              <a:t>labour</a:t>
            </a:r>
            <a:r>
              <a:rPr lang="en-US" sz="1000" dirty="0">
                <a:solidFill>
                  <a:schemeClr val="accent3"/>
                </a:solidFill>
                <a:latin typeface="Arial Nova" panose="020B0504020202020204" pitchFamily="34" charset="0"/>
              </a:rPr>
              <a:t> exploitation among migrant workers in the UK during Covid-19 | Vision | University of Nottingham</a:t>
            </a:r>
          </a:p>
        </p:txBody>
      </p:sp>
    </p:spTree>
    <p:extLst>
      <p:ext uri="{BB962C8B-B14F-4D97-AF65-F5344CB8AC3E}">
        <p14:creationId xmlns:p14="http://schemas.microsoft.com/office/powerpoint/2010/main" val="380590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ihandform 7">
            <a:extLst>
              <a:ext uri="{FF2B5EF4-FFF2-40B4-BE49-F238E27FC236}">
                <a16:creationId xmlns:a16="http://schemas.microsoft.com/office/drawing/2014/main" id="{020F935A-E2DC-4215-5E77-830E38C1D60C}"/>
              </a:ext>
            </a:extLst>
          </p:cNvPr>
          <p:cNvSpPr/>
          <p:nvPr/>
        </p:nvSpPr>
        <p:spPr>
          <a:xfrm>
            <a:off x="1595438" y="5043693"/>
            <a:ext cx="9758362" cy="1143674"/>
          </a:xfrm>
          <a:custGeom>
            <a:avLst/>
            <a:gdLst>
              <a:gd name="connsiteX0" fmla="*/ 0 w 9758362"/>
              <a:gd name="connsiteY0" fmla="*/ 0 h 1143674"/>
              <a:gd name="connsiteX1" fmla="*/ 9758362 w 9758362"/>
              <a:gd name="connsiteY1" fmla="*/ 0 h 1143674"/>
              <a:gd name="connsiteX2" fmla="*/ 9758362 w 9758362"/>
              <a:gd name="connsiteY2" fmla="*/ 1143674 h 1143674"/>
              <a:gd name="connsiteX3" fmla="*/ 0 w 9758362"/>
              <a:gd name="connsiteY3" fmla="*/ 1143674 h 1143674"/>
              <a:gd name="connsiteX4" fmla="*/ 0 w 9758362"/>
              <a:gd name="connsiteY4" fmla="*/ 0 h 1143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8362" h="1143674">
                <a:moveTo>
                  <a:pt x="0" y="0"/>
                </a:moveTo>
                <a:lnTo>
                  <a:pt x="9758362" y="0"/>
                </a:lnTo>
                <a:lnTo>
                  <a:pt x="9758362" y="1143674"/>
                </a:lnTo>
                <a:lnTo>
                  <a:pt x="0" y="114367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72000" rIns="170688" bIns="696778" numCol="1" spcCol="1270" anchor="t" anchorCtr="0">
            <a:noAutofit/>
          </a:bodyPr>
          <a:lstStyle/>
          <a:p>
            <a:pPr marL="0" lvl="0" indent="0" algn="ctr" defTabSz="1066800">
              <a:lnSpc>
                <a:spcPct val="90000"/>
              </a:lnSpc>
              <a:spcBef>
                <a:spcPct val="0"/>
              </a:spcBef>
              <a:spcAft>
                <a:spcPct val="35000"/>
              </a:spcAft>
              <a:buNone/>
            </a:pPr>
            <a:r>
              <a:rPr lang="en-US" sz="2000" kern="1200" noProof="0" dirty="0" err="1">
                <a:latin typeface="Calibri" panose="020F0502020204030204"/>
                <a:ea typeface="+mn-ea"/>
                <a:cs typeface="+mn-cs"/>
              </a:rPr>
              <a:t>Operationalisation</a:t>
            </a:r>
            <a:r>
              <a:rPr lang="en-US" sz="2000" kern="1200" noProof="0" dirty="0">
                <a:latin typeface="Calibri" panose="020F0502020204030204"/>
                <a:ea typeface="+mn-ea"/>
                <a:cs typeface="+mn-cs"/>
              </a:rPr>
              <a:t> Strategies and tools: </a:t>
            </a:r>
          </a:p>
        </p:txBody>
      </p:sp>
      <p:sp>
        <p:nvSpPr>
          <p:cNvPr id="9" name="Freihandform 8">
            <a:extLst>
              <a:ext uri="{FF2B5EF4-FFF2-40B4-BE49-F238E27FC236}">
                <a16:creationId xmlns:a16="http://schemas.microsoft.com/office/drawing/2014/main" id="{E8E3EC87-0F9A-1792-2AEF-9A045CAD5745}"/>
              </a:ext>
            </a:extLst>
          </p:cNvPr>
          <p:cNvSpPr/>
          <p:nvPr/>
        </p:nvSpPr>
        <p:spPr>
          <a:xfrm>
            <a:off x="1600202" y="5638403"/>
            <a:ext cx="2434826" cy="723554"/>
          </a:xfrm>
          <a:custGeom>
            <a:avLst/>
            <a:gdLst>
              <a:gd name="connsiteX0" fmla="*/ 0 w 2439590"/>
              <a:gd name="connsiteY0" fmla="*/ 0 h 526090"/>
              <a:gd name="connsiteX1" fmla="*/ 2439590 w 2439590"/>
              <a:gd name="connsiteY1" fmla="*/ 0 h 526090"/>
              <a:gd name="connsiteX2" fmla="*/ 2439590 w 2439590"/>
              <a:gd name="connsiteY2" fmla="*/ 526090 h 526090"/>
              <a:gd name="connsiteX3" fmla="*/ 0 w 2439590"/>
              <a:gd name="connsiteY3" fmla="*/ 526090 h 526090"/>
              <a:gd name="connsiteX4" fmla="*/ 0 w 2439590"/>
              <a:gd name="connsiteY4" fmla="*/ 0 h 526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590" h="526090">
                <a:moveTo>
                  <a:pt x="0" y="0"/>
                </a:moveTo>
                <a:lnTo>
                  <a:pt x="2439590" y="0"/>
                </a:lnTo>
                <a:lnTo>
                  <a:pt x="2439590" y="526090"/>
                </a:lnTo>
                <a:lnTo>
                  <a:pt x="0" y="526090"/>
                </a:lnTo>
                <a:lnTo>
                  <a:pt x="0" y="0"/>
                </a:lnTo>
                <a:close/>
              </a:path>
            </a:pathLst>
          </a:custGeom>
          <a:solidFill>
            <a:schemeClr val="accent1">
              <a:tint val="40000"/>
              <a:hueOff val="0"/>
              <a:satOff val="0"/>
              <a:lumOff val="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noProof="0" dirty="0">
                <a:latin typeface="Calibri" panose="020F0502020204030204"/>
                <a:ea typeface="+mn-ea"/>
                <a:cs typeface="+mn-cs"/>
              </a:rPr>
              <a:t>ILO’s Fair Recruitment Initiative </a:t>
            </a:r>
          </a:p>
        </p:txBody>
      </p:sp>
      <p:sp>
        <p:nvSpPr>
          <p:cNvPr id="10" name="Freihandform 9">
            <a:extLst>
              <a:ext uri="{FF2B5EF4-FFF2-40B4-BE49-F238E27FC236}">
                <a16:creationId xmlns:a16="http://schemas.microsoft.com/office/drawing/2014/main" id="{D965A069-0552-CF0E-0024-59706F50B069}"/>
              </a:ext>
            </a:extLst>
          </p:cNvPr>
          <p:cNvSpPr/>
          <p:nvPr/>
        </p:nvSpPr>
        <p:spPr>
          <a:xfrm>
            <a:off x="4035028" y="5638403"/>
            <a:ext cx="2439590" cy="723554"/>
          </a:xfrm>
          <a:custGeom>
            <a:avLst/>
            <a:gdLst>
              <a:gd name="connsiteX0" fmla="*/ 0 w 2439590"/>
              <a:gd name="connsiteY0" fmla="*/ 0 h 526090"/>
              <a:gd name="connsiteX1" fmla="*/ 2439590 w 2439590"/>
              <a:gd name="connsiteY1" fmla="*/ 0 h 526090"/>
              <a:gd name="connsiteX2" fmla="*/ 2439590 w 2439590"/>
              <a:gd name="connsiteY2" fmla="*/ 526090 h 526090"/>
              <a:gd name="connsiteX3" fmla="*/ 0 w 2439590"/>
              <a:gd name="connsiteY3" fmla="*/ 526090 h 526090"/>
              <a:gd name="connsiteX4" fmla="*/ 0 w 2439590"/>
              <a:gd name="connsiteY4" fmla="*/ 0 h 526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590" h="526090">
                <a:moveTo>
                  <a:pt x="0" y="0"/>
                </a:moveTo>
                <a:lnTo>
                  <a:pt x="2439590" y="0"/>
                </a:lnTo>
                <a:lnTo>
                  <a:pt x="2439590" y="526090"/>
                </a:lnTo>
                <a:lnTo>
                  <a:pt x="0" y="526090"/>
                </a:lnTo>
                <a:lnTo>
                  <a:pt x="0" y="0"/>
                </a:lnTo>
                <a:close/>
              </a:path>
            </a:pathLst>
          </a:custGeom>
          <a:solidFill>
            <a:schemeClr val="accent1">
              <a:tint val="40000"/>
              <a:hueOff val="0"/>
              <a:satOff val="0"/>
              <a:lumOff val="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noProof="0" dirty="0">
                <a:latin typeface="Calibri" panose="020F0502020204030204"/>
                <a:ea typeface="+mn-ea"/>
                <a:cs typeface="+mn-cs"/>
              </a:rPr>
              <a:t>IOM IRIS (and Montreal Recommendations)</a:t>
            </a:r>
          </a:p>
        </p:txBody>
      </p:sp>
      <p:sp>
        <p:nvSpPr>
          <p:cNvPr id="11" name="Freihandform 10">
            <a:extLst>
              <a:ext uri="{FF2B5EF4-FFF2-40B4-BE49-F238E27FC236}">
                <a16:creationId xmlns:a16="http://schemas.microsoft.com/office/drawing/2014/main" id="{13334B79-67AF-1BD3-618C-B9EB3835AC7B}"/>
              </a:ext>
            </a:extLst>
          </p:cNvPr>
          <p:cNvSpPr/>
          <p:nvPr/>
        </p:nvSpPr>
        <p:spPr>
          <a:xfrm>
            <a:off x="6474619" y="5638403"/>
            <a:ext cx="2439590" cy="723554"/>
          </a:xfrm>
          <a:custGeom>
            <a:avLst/>
            <a:gdLst>
              <a:gd name="connsiteX0" fmla="*/ 0 w 2439590"/>
              <a:gd name="connsiteY0" fmla="*/ 0 h 526090"/>
              <a:gd name="connsiteX1" fmla="*/ 2439590 w 2439590"/>
              <a:gd name="connsiteY1" fmla="*/ 0 h 526090"/>
              <a:gd name="connsiteX2" fmla="*/ 2439590 w 2439590"/>
              <a:gd name="connsiteY2" fmla="*/ 526090 h 526090"/>
              <a:gd name="connsiteX3" fmla="*/ 0 w 2439590"/>
              <a:gd name="connsiteY3" fmla="*/ 526090 h 526090"/>
              <a:gd name="connsiteX4" fmla="*/ 0 w 2439590"/>
              <a:gd name="connsiteY4" fmla="*/ 0 h 526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590" h="526090">
                <a:moveTo>
                  <a:pt x="0" y="0"/>
                </a:moveTo>
                <a:lnTo>
                  <a:pt x="2439590" y="0"/>
                </a:lnTo>
                <a:lnTo>
                  <a:pt x="2439590" y="526090"/>
                </a:lnTo>
                <a:lnTo>
                  <a:pt x="0" y="526090"/>
                </a:lnTo>
                <a:lnTo>
                  <a:pt x="0" y="0"/>
                </a:lnTo>
                <a:close/>
              </a:path>
            </a:pathLst>
          </a:custGeom>
          <a:solidFill>
            <a:schemeClr val="accent1">
              <a:tint val="40000"/>
              <a:hueOff val="0"/>
              <a:satOff val="0"/>
              <a:lumOff val="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noProof="0" dirty="0">
                <a:latin typeface="Calibri" panose="020F0502020204030204"/>
                <a:ea typeface="+mn-ea"/>
                <a:cs typeface="+mn-cs"/>
              </a:rPr>
              <a:t>ITUC Migrant Recruitment Advisor</a:t>
            </a:r>
          </a:p>
        </p:txBody>
      </p:sp>
      <p:sp>
        <p:nvSpPr>
          <p:cNvPr id="12" name="Freihandform 11">
            <a:extLst>
              <a:ext uri="{FF2B5EF4-FFF2-40B4-BE49-F238E27FC236}">
                <a16:creationId xmlns:a16="http://schemas.microsoft.com/office/drawing/2014/main" id="{1B5F7D52-27AD-C68C-52C3-9BB25E7A754B}"/>
              </a:ext>
            </a:extLst>
          </p:cNvPr>
          <p:cNvSpPr/>
          <p:nvPr/>
        </p:nvSpPr>
        <p:spPr>
          <a:xfrm>
            <a:off x="8836485" y="5638403"/>
            <a:ext cx="2512549" cy="723554"/>
          </a:xfrm>
          <a:custGeom>
            <a:avLst/>
            <a:gdLst>
              <a:gd name="connsiteX0" fmla="*/ 0 w 2439590"/>
              <a:gd name="connsiteY0" fmla="*/ 0 h 526090"/>
              <a:gd name="connsiteX1" fmla="*/ 2439590 w 2439590"/>
              <a:gd name="connsiteY1" fmla="*/ 0 h 526090"/>
              <a:gd name="connsiteX2" fmla="*/ 2439590 w 2439590"/>
              <a:gd name="connsiteY2" fmla="*/ 526090 h 526090"/>
              <a:gd name="connsiteX3" fmla="*/ 0 w 2439590"/>
              <a:gd name="connsiteY3" fmla="*/ 526090 h 526090"/>
              <a:gd name="connsiteX4" fmla="*/ 0 w 2439590"/>
              <a:gd name="connsiteY4" fmla="*/ 0 h 526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590" h="526090">
                <a:moveTo>
                  <a:pt x="0" y="0"/>
                </a:moveTo>
                <a:lnTo>
                  <a:pt x="2439590" y="0"/>
                </a:lnTo>
                <a:lnTo>
                  <a:pt x="2439590" y="526090"/>
                </a:lnTo>
                <a:lnTo>
                  <a:pt x="0" y="526090"/>
                </a:lnTo>
                <a:lnTo>
                  <a:pt x="0" y="0"/>
                </a:lnTo>
                <a:close/>
              </a:path>
            </a:pathLst>
          </a:custGeom>
          <a:solidFill>
            <a:schemeClr val="accent1">
              <a:tint val="40000"/>
              <a:hueOff val="0"/>
              <a:satOff val="0"/>
              <a:lumOff val="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noProof="0" dirty="0">
                <a:latin typeface="Calibri" panose="020F0502020204030204"/>
                <a:ea typeface="+mn-ea"/>
                <a:cs typeface="+mn-cs"/>
              </a:rPr>
              <a:t>Multi-stakeholder initiatives – Employer Pays Principle, ILO Business Network on Forced </a:t>
            </a:r>
            <a:r>
              <a:rPr lang="en-US" sz="1200" kern="1200" noProof="0" dirty="0" err="1">
                <a:latin typeface="Calibri" panose="020F0502020204030204"/>
                <a:ea typeface="+mn-ea"/>
                <a:cs typeface="+mn-cs"/>
              </a:rPr>
              <a:t>Labour</a:t>
            </a:r>
            <a:r>
              <a:rPr lang="en-US" sz="1200" kern="1200" noProof="0" dirty="0">
                <a:latin typeface="Calibri" panose="020F0502020204030204"/>
                <a:ea typeface="+mn-ea"/>
                <a:cs typeface="+mn-cs"/>
              </a:rPr>
              <a:t>, …</a:t>
            </a:r>
          </a:p>
        </p:txBody>
      </p:sp>
      <p:sp>
        <p:nvSpPr>
          <p:cNvPr id="13" name="Freihandform 12">
            <a:extLst>
              <a:ext uri="{FF2B5EF4-FFF2-40B4-BE49-F238E27FC236}">
                <a16:creationId xmlns:a16="http://schemas.microsoft.com/office/drawing/2014/main" id="{049F3CEB-CE5C-5CE6-8208-EB799655B86E}"/>
              </a:ext>
            </a:extLst>
          </p:cNvPr>
          <p:cNvSpPr/>
          <p:nvPr/>
        </p:nvSpPr>
        <p:spPr>
          <a:xfrm>
            <a:off x="1595438" y="3436139"/>
            <a:ext cx="9758362" cy="1624710"/>
          </a:xfrm>
          <a:custGeom>
            <a:avLst/>
            <a:gdLst>
              <a:gd name="connsiteX0" fmla="*/ 0 w 9758362"/>
              <a:gd name="connsiteY0" fmla="*/ 569022 h 1624709"/>
              <a:gd name="connsiteX1" fmla="*/ 4676092 w 9758362"/>
              <a:gd name="connsiteY1" fmla="*/ 569022 h 1624709"/>
              <a:gd name="connsiteX2" fmla="*/ 4676092 w 9758362"/>
              <a:gd name="connsiteY2" fmla="*/ 406177 h 1624709"/>
              <a:gd name="connsiteX3" fmla="*/ 4473004 w 9758362"/>
              <a:gd name="connsiteY3" fmla="*/ 406177 h 1624709"/>
              <a:gd name="connsiteX4" fmla="*/ 4879181 w 9758362"/>
              <a:gd name="connsiteY4" fmla="*/ 0 h 1624709"/>
              <a:gd name="connsiteX5" fmla="*/ 5285358 w 9758362"/>
              <a:gd name="connsiteY5" fmla="*/ 406177 h 1624709"/>
              <a:gd name="connsiteX6" fmla="*/ 5082270 w 9758362"/>
              <a:gd name="connsiteY6" fmla="*/ 406177 h 1624709"/>
              <a:gd name="connsiteX7" fmla="*/ 5082270 w 9758362"/>
              <a:gd name="connsiteY7" fmla="*/ 569022 h 1624709"/>
              <a:gd name="connsiteX8" fmla="*/ 9758362 w 9758362"/>
              <a:gd name="connsiteY8" fmla="*/ 569022 h 1624709"/>
              <a:gd name="connsiteX9" fmla="*/ 9758362 w 9758362"/>
              <a:gd name="connsiteY9" fmla="*/ 1624709 h 1624709"/>
              <a:gd name="connsiteX10" fmla="*/ 0 w 9758362"/>
              <a:gd name="connsiteY10" fmla="*/ 1624709 h 1624709"/>
              <a:gd name="connsiteX11" fmla="*/ 0 w 9758362"/>
              <a:gd name="connsiteY11" fmla="*/ 569022 h 162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8362" h="1624709">
                <a:moveTo>
                  <a:pt x="9758362" y="1055687"/>
                </a:moveTo>
                <a:lnTo>
                  <a:pt x="5082270" y="1055687"/>
                </a:lnTo>
                <a:lnTo>
                  <a:pt x="5082270" y="1218532"/>
                </a:lnTo>
                <a:lnTo>
                  <a:pt x="5285358" y="1218532"/>
                </a:lnTo>
                <a:lnTo>
                  <a:pt x="4879181" y="1624708"/>
                </a:lnTo>
                <a:lnTo>
                  <a:pt x="4473004" y="1218532"/>
                </a:lnTo>
                <a:lnTo>
                  <a:pt x="4676092" y="1218532"/>
                </a:lnTo>
                <a:lnTo>
                  <a:pt x="4676092" y="1055687"/>
                </a:lnTo>
                <a:lnTo>
                  <a:pt x="0" y="1055687"/>
                </a:lnTo>
                <a:lnTo>
                  <a:pt x="0" y="1"/>
                </a:lnTo>
                <a:lnTo>
                  <a:pt x="9758362" y="1"/>
                </a:lnTo>
                <a:lnTo>
                  <a:pt x="9758362" y="105568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72000" rIns="170688" bIns="1225126" numCol="1" spcCol="1270" anchor="t" anchorCtr="0">
            <a:noAutofit/>
          </a:bodyPr>
          <a:lstStyle/>
          <a:p>
            <a:pPr marL="0" lvl="0" indent="0" algn="ctr" defTabSz="1066800">
              <a:lnSpc>
                <a:spcPct val="90000"/>
              </a:lnSpc>
              <a:spcBef>
                <a:spcPct val="0"/>
              </a:spcBef>
              <a:spcAft>
                <a:spcPct val="35000"/>
              </a:spcAft>
              <a:buNone/>
            </a:pPr>
            <a:r>
              <a:rPr lang="en-US" sz="2000" kern="1200" noProof="0" dirty="0">
                <a:latin typeface="Calibri" panose="020F0502020204030204"/>
                <a:ea typeface="+mn-ea"/>
                <a:cs typeface="+mn-cs"/>
              </a:rPr>
              <a:t>Tripartite negotiated guidance</a:t>
            </a:r>
          </a:p>
          <a:p>
            <a:pPr marL="0" lvl="0" indent="0" algn="ctr" defTabSz="1066800">
              <a:lnSpc>
                <a:spcPct val="90000"/>
              </a:lnSpc>
              <a:spcBef>
                <a:spcPct val="0"/>
              </a:spcBef>
              <a:spcAft>
                <a:spcPct val="35000"/>
              </a:spcAft>
              <a:buNone/>
            </a:pPr>
            <a:r>
              <a:rPr lang="en-US" sz="2000" kern="1200" noProof="0" dirty="0">
                <a:latin typeface="Calibri" panose="020F0502020204030204"/>
                <a:ea typeface="+mn-ea"/>
                <a:cs typeface="+mn-cs"/>
              </a:rPr>
              <a:t> </a:t>
            </a:r>
          </a:p>
        </p:txBody>
      </p:sp>
      <p:sp>
        <p:nvSpPr>
          <p:cNvPr id="14" name="Freihandform 13">
            <a:extLst>
              <a:ext uri="{FF2B5EF4-FFF2-40B4-BE49-F238E27FC236}">
                <a16:creationId xmlns:a16="http://schemas.microsoft.com/office/drawing/2014/main" id="{BDB11D79-499C-A240-1E99-35138EF1BA1B}"/>
              </a:ext>
            </a:extLst>
          </p:cNvPr>
          <p:cNvSpPr/>
          <p:nvPr/>
        </p:nvSpPr>
        <p:spPr>
          <a:xfrm>
            <a:off x="1594884" y="3986406"/>
            <a:ext cx="4879735" cy="525932"/>
          </a:xfrm>
          <a:custGeom>
            <a:avLst/>
            <a:gdLst>
              <a:gd name="connsiteX0" fmla="*/ 0 w 4879181"/>
              <a:gd name="connsiteY0" fmla="*/ 0 h 525932"/>
              <a:gd name="connsiteX1" fmla="*/ 4879181 w 4879181"/>
              <a:gd name="connsiteY1" fmla="*/ 0 h 525932"/>
              <a:gd name="connsiteX2" fmla="*/ 4879181 w 4879181"/>
              <a:gd name="connsiteY2" fmla="*/ 525932 h 525932"/>
              <a:gd name="connsiteX3" fmla="*/ 0 w 4879181"/>
              <a:gd name="connsiteY3" fmla="*/ 525932 h 525932"/>
              <a:gd name="connsiteX4" fmla="*/ 0 w 4879181"/>
              <a:gd name="connsiteY4" fmla="*/ 0 h 52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181" h="525932">
                <a:moveTo>
                  <a:pt x="0" y="0"/>
                </a:moveTo>
                <a:lnTo>
                  <a:pt x="4879181" y="0"/>
                </a:lnTo>
                <a:lnTo>
                  <a:pt x="4879181" y="525932"/>
                </a:lnTo>
                <a:lnTo>
                  <a:pt x="0" y="525932"/>
                </a:lnTo>
                <a:lnTo>
                  <a:pt x="0" y="0"/>
                </a:lnTo>
                <a:close/>
              </a:path>
            </a:pathLst>
          </a:custGeom>
          <a:solidFill>
            <a:schemeClr val="accent1">
              <a:tint val="40000"/>
              <a:hueOff val="0"/>
              <a:satOff val="0"/>
              <a:lumOff val="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latin typeface="Calibri" panose="020F0502020204030204"/>
                <a:ea typeface="+mn-ea"/>
                <a:cs typeface="+mn-cs"/>
              </a:rPr>
              <a:t>General Principles and Operational Guidelines </a:t>
            </a:r>
            <a:br>
              <a:rPr lang="en-US" sz="1400" kern="1200" noProof="0" dirty="0">
                <a:latin typeface="Calibri" panose="020F0502020204030204"/>
                <a:ea typeface="+mn-ea"/>
                <a:cs typeface="+mn-cs"/>
              </a:rPr>
            </a:br>
            <a:r>
              <a:rPr lang="en-US" sz="1400" kern="1200" noProof="0" dirty="0">
                <a:latin typeface="Calibri" panose="020F0502020204030204"/>
                <a:ea typeface="+mn-ea"/>
                <a:cs typeface="+mn-cs"/>
              </a:rPr>
              <a:t>for Fair Recruitment </a:t>
            </a:r>
          </a:p>
        </p:txBody>
      </p:sp>
      <p:sp>
        <p:nvSpPr>
          <p:cNvPr id="15" name="Freihandform 14">
            <a:extLst>
              <a:ext uri="{FF2B5EF4-FFF2-40B4-BE49-F238E27FC236}">
                <a16:creationId xmlns:a16="http://schemas.microsoft.com/office/drawing/2014/main" id="{B280A42E-BB46-353E-2F63-43581AA8EC8B}"/>
              </a:ext>
            </a:extLst>
          </p:cNvPr>
          <p:cNvSpPr/>
          <p:nvPr/>
        </p:nvSpPr>
        <p:spPr>
          <a:xfrm>
            <a:off x="6474619" y="3986406"/>
            <a:ext cx="4874415" cy="525932"/>
          </a:xfrm>
          <a:custGeom>
            <a:avLst/>
            <a:gdLst>
              <a:gd name="connsiteX0" fmla="*/ 0 w 4879181"/>
              <a:gd name="connsiteY0" fmla="*/ 0 h 525932"/>
              <a:gd name="connsiteX1" fmla="*/ 4879181 w 4879181"/>
              <a:gd name="connsiteY1" fmla="*/ 0 h 525932"/>
              <a:gd name="connsiteX2" fmla="*/ 4879181 w 4879181"/>
              <a:gd name="connsiteY2" fmla="*/ 525932 h 525932"/>
              <a:gd name="connsiteX3" fmla="*/ 0 w 4879181"/>
              <a:gd name="connsiteY3" fmla="*/ 525932 h 525932"/>
              <a:gd name="connsiteX4" fmla="*/ 0 w 4879181"/>
              <a:gd name="connsiteY4" fmla="*/ 0 h 52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181" h="525932">
                <a:moveTo>
                  <a:pt x="0" y="0"/>
                </a:moveTo>
                <a:lnTo>
                  <a:pt x="4879181" y="0"/>
                </a:lnTo>
                <a:lnTo>
                  <a:pt x="4879181" y="525932"/>
                </a:lnTo>
                <a:lnTo>
                  <a:pt x="0" y="525932"/>
                </a:lnTo>
                <a:lnTo>
                  <a:pt x="0" y="0"/>
                </a:lnTo>
                <a:close/>
              </a:path>
            </a:pathLst>
          </a:custGeom>
          <a:solidFill>
            <a:schemeClr val="accent1">
              <a:tint val="40000"/>
              <a:hueOff val="0"/>
              <a:satOff val="0"/>
              <a:lumOff val="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latin typeface="Calibri" panose="020F0502020204030204"/>
                <a:ea typeface="+mn-ea"/>
                <a:cs typeface="+mn-cs"/>
              </a:rPr>
              <a:t>Definition of Recruitment Fees and Related costs </a:t>
            </a:r>
          </a:p>
        </p:txBody>
      </p:sp>
      <p:sp>
        <p:nvSpPr>
          <p:cNvPr id="16" name="Freihandform 15">
            <a:extLst>
              <a:ext uri="{FF2B5EF4-FFF2-40B4-BE49-F238E27FC236}">
                <a16:creationId xmlns:a16="http://schemas.microsoft.com/office/drawing/2014/main" id="{FA9AEF80-652A-23A5-E8A3-C6EABAA40679}"/>
              </a:ext>
            </a:extLst>
          </p:cNvPr>
          <p:cNvSpPr/>
          <p:nvPr/>
        </p:nvSpPr>
        <p:spPr>
          <a:xfrm>
            <a:off x="1595438" y="1735131"/>
            <a:ext cx="9753596" cy="1717461"/>
          </a:xfrm>
          <a:custGeom>
            <a:avLst/>
            <a:gdLst>
              <a:gd name="connsiteX0" fmla="*/ 0 w 9758362"/>
              <a:gd name="connsiteY0" fmla="*/ 601506 h 1717459"/>
              <a:gd name="connsiteX1" fmla="*/ 4664499 w 9758362"/>
              <a:gd name="connsiteY1" fmla="*/ 601506 h 1717459"/>
              <a:gd name="connsiteX2" fmla="*/ 4664499 w 9758362"/>
              <a:gd name="connsiteY2" fmla="*/ 429365 h 1717459"/>
              <a:gd name="connsiteX3" fmla="*/ 4449816 w 9758362"/>
              <a:gd name="connsiteY3" fmla="*/ 429365 h 1717459"/>
              <a:gd name="connsiteX4" fmla="*/ 4879181 w 9758362"/>
              <a:gd name="connsiteY4" fmla="*/ 0 h 1717459"/>
              <a:gd name="connsiteX5" fmla="*/ 5308546 w 9758362"/>
              <a:gd name="connsiteY5" fmla="*/ 429365 h 1717459"/>
              <a:gd name="connsiteX6" fmla="*/ 5093863 w 9758362"/>
              <a:gd name="connsiteY6" fmla="*/ 429365 h 1717459"/>
              <a:gd name="connsiteX7" fmla="*/ 5093863 w 9758362"/>
              <a:gd name="connsiteY7" fmla="*/ 601506 h 1717459"/>
              <a:gd name="connsiteX8" fmla="*/ 9758362 w 9758362"/>
              <a:gd name="connsiteY8" fmla="*/ 601506 h 1717459"/>
              <a:gd name="connsiteX9" fmla="*/ 9758362 w 9758362"/>
              <a:gd name="connsiteY9" fmla="*/ 1717459 h 1717459"/>
              <a:gd name="connsiteX10" fmla="*/ 0 w 9758362"/>
              <a:gd name="connsiteY10" fmla="*/ 1717459 h 1717459"/>
              <a:gd name="connsiteX11" fmla="*/ 0 w 9758362"/>
              <a:gd name="connsiteY11" fmla="*/ 601506 h 171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8362" h="1717459">
                <a:moveTo>
                  <a:pt x="9758362" y="1115953"/>
                </a:moveTo>
                <a:lnTo>
                  <a:pt x="5093863" y="1115953"/>
                </a:lnTo>
                <a:lnTo>
                  <a:pt x="5093863" y="1288094"/>
                </a:lnTo>
                <a:lnTo>
                  <a:pt x="5308546" y="1288094"/>
                </a:lnTo>
                <a:lnTo>
                  <a:pt x="4879181" y="1717458"/>
                </a:lnTo>
                <a:lnTo>
                  <a:pt x="4449816" y="1288094"/>
                </a:lnTo>
                <a:lnTo>
                  <a:pt x="4664499" y="1288094"/>
                </a:lnTo>
                <a:lnTo>
                  <a:pt x="4664499" y="1115953"/>
                </a:lnTo>
                <a:lnTo>
                  <a:pt x="0" y="1115953"/>
                </a:lnTo>
                <a:lnTo>
                  <a:pt x="0" y="1"/>
                </a:lnTo>
                <a:lnTo>
                  <a:pt x="9758362" y="1"/>
                </a:lnTo>
                <a:lnTo>
                  <a:pt x="9758362" y="111595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72000" rIns="142240" bIns="1256872" numCol="1" spcCol="1270" anchor="t" anchorCtr="0">
            <a:noAutofit/>
          </a:bodyPr>
          <a:lstStyle/>
          <a:p>
            <a:pPr marL="0" lvl="0" indent="0" algn="ctr" defTabSz="889000">
              <a:lnSpc>
                <a:spcPct val="90000"/>
              </a:lnSpc>
              <a:spcBef>
                <a:spcPct val="0"/>
              </a:spcBef>
              <a:spcAft>
                <a:spcPct val="35000"/>
              </a:spcAft>
              <a:buNone/>
            </a:pPr>
            <a:r>
              <a:rPr lang="en-US" sz="2000" kern="1200" noProof="0" dirty="0">
                <a:latin typeface="Calibri" panose="020F0502020204030204"/>
                <a:ea typeface="+mn-ea"/>
                <a:cs typeface="+mn-cs"/>
              </a:rPr>
              <a:t>ILO Fundamental Conventions </a:t>
            </a:r>
            <a:br>
              <a:rPr lang="en-US" sz="2000" kern="1200" noProof="0" dirty="0">
                <a:latin typeface="Calibri" panose="020F0502020204030204"/>
                <a:ea typeface="+mn-ea"/>
                <a:cs typeface="+mn-cs"/>
              </a:rPr>
            </a:br>
            <a:r>
              <a:rPr lang="en-US" sz="2000" kern="1200" noProof="0" dirty="0">
                <a:latin typeface="Calibri" panose="020F0502020204030204"/>
                <a:ea typeface="+mn-ea"/>
                <a:cs typeface="+mn-cs"/>
              </a:rPr>
              <a:t>(C87, C98, C29, C105, C138, C182, C100, C111)</a:t>
            </a:r>
          </a:p>
        </p:txBody>
      </p:sp>
      <p:sp>
        <p:nvSpPr>
          <p:cNvPr id="17" name="Freihandform 16">
            <a:extLst>
              <a:ext uri="{FF2B5EF4-FFF2-40B4-BE49-F238E27FC236}">
                <a16:creationId xmlns:a16="http://schemas.microsoft.com/office/drawing/2014/main" id="{FE810FFA-9CA0-F8A2-64FE-340AC747611F}"/>
              </a:ext>
            </a:extLst>
          </p:cNvPr>
          <p:cNvSpPr/>
          <p:nvPr/>
        </p:nvSpPr>
        <p:spPr>
          <a:xfrm>
            <a:off x="1600202" y="2446331"/>
            <a:ext cx="3249610" cy="525932"/>
          </a:xfrm>
          <a:custGeom>
            <a:avLst/>
            <a:gdLst>
              <a:gd name="connsiteX0" fmla="*/ 0 w 3249610"/>
              <a:gd name="connsiteY0" fmla="*/ 0 h 525932"/>
              <a:gd name="connsiteX1" fmla="*/ 3249610 w 3249610"/>
              <a:gd name="connsiteY1" fmla="*/ 0 h 525932"/>
              <a:gd name="connsiteX2" fmla="*/ 3249610 w 3249610"/>
              <a:gd name="connsiteY2" fmla="*/ 525932 h 525932"/>
              <a:gd name="connsiteX3" fmla="*/ 0 w 3249610"/>
              <a:gd name="connsiteY3" fmla="*/ 525932 h 525932"/>
              <a:gd name="connsiteX4" fmla="*/ 0 w 3249610"/>
              <a:gd name="connsiteY4" fmla="*/ 0 h 52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610" h="525932">
                <a:moveTo>
                  <a:pt x="0" y="0"/>
                </a:moveTo>
                <a:lnTo>
                  <a:pt x="3249610" y="0"/>
                </a:lnTo>
                <a:lnTo>
                  <a:pt x="3249610" y="525932"/>
                </a:lnTo>
                <a:lnTo>
                  <a:pt x="0" y="525932"/>
                </a:lnTo>
                <a:lnTo>
                  <a:pt x="0" y="0"/>
                </a:lnTo>
                <a:close/>
              </a:path>
            </a:pathLst>
          </a:custGeom>
          <a:solidFill>
            <a:schemeClr val="accent1">
              <a:tint val="40000"/>
              <a:hueOff val="0"/>
              <a:satOff val="0"/>
              <a:lumOff val="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latin typeface="Calibri" panose="020F0502020204030204"/>
                <a:ea typeface="+mn-ea"/>
                <a:cs typeface="+mn-cs"/>
              </a:rPr>
              <a:t>ILO Employment Instruments (C88, C181) 	</a:t>
            </a:r>
          </a:p>
        </p:txBody>
      </p:sp>
      <p:sp>
        <p:nvSpPr>
          <p:cNvPr id="18" name="Freihandform 17">
            <a:extLst>
              <a:ext uri="{FF2B5EF4-FFF2-40B4-BE49-F238E27FC236}">
                <a16:creationId xmlns:a16="http://schemas.microsoft.com/office/drawing/2014/main" id="{79742AD8-71DA-9355-4EF6-F542F80919B2}"/>
              </a:ext>
            </a:extLst>
          </p:cNvPr>
          <p:cNvSpPr/>
          <p:nvPr/>
        </p:nvSpPr>
        <p:spPr>
          <a:xfrm>
            <a:off x="4849813" y="2446331"/>
            <a:ext cx="3249610" cy="525932"/>
          </a:xfrm>
          <a:custGeom>
            <a:avLst/>
            <a:gdLst>
              <a:gd name="connsiteX0" fmla="*/ 0 w 3249610"/>
              <a:gd name="connsiteY0" fmla="*/ 0 h 525932"/>
              <a:gd name="connsiteX1" fmla="*/ 3249610 w 3249610"/>
              <a:gd name="connsiteY1" fmla="*/ 0 h 525932"/>
              <a:gd name="connsiteX2" fmla="*/ 3249610 w 3249610"/>
              <a:gd name="connsiteY2" fmla="*/ 525932 h 525932"/>
              <a:gd name="connsiteX3" fmla="*/ 0 w 3249610"/>
              <a:gd name="connsiteY3" fmla="*/ 525932 h 525932"/>
              <a:gd name="connsiteX4" fmla="*/ 0 w 3249610"/>
              <a:gd name="connsiteY4" fmla="*/ 0 h 52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610" h="525932">
                <a:moveTo>
                  <a:pt x="0" y="0"/>
                </a:moveTo>
                <a:lnTo>
                  <a:pt x="3249610" y="0"/>
                </a:lnTo>
                <a:lnTo>
                  <a:pt x="3249610" y="525932"/>
                </a:lnTo>
                <a:lnTo>
                  <a:pt x="0" y="525932"/>
                </a:lnTo>
                <a:lnTo>
                  <a:pt x="0" y="0"/>
                </a:lnTo>
                <a:close/>
              </a:path>
            </a:pathLst>
          </a:custGeom>
          <a:solidFill>
            <a:schemeClr val="accent1">
              <a:tint val="40000"/>
              <a:hueOff val="0"/>
              <a:satOff val="0"/>
              <a:lumOff val="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latin typeface="Calibri" panose="020F0502020204030204"/>
                <a:ea typeface="+mn-ea"/>
                <a:cs typeface="+mn-cs"/>
              </a:rPr>
              <a:t>ILO Migration for Employment Instruments (C143 and C97) </a:t>
            </a:r>
          </a:p>
        </p:txBody>
      </p:sp>
      <p:sp>
        <p:nvSpPr>
          <p:cNvPr id="19" name="Freihandform 18">
            <a:extLst>
              <a:ext uri="{FF2B5EF4-FFF2-40B4-BE49-F238E27FC236}">
                <a16:creationId xmlns:a16="http://schemas.microsoft.com/office/drawing/2014/main" id="{1B621951-64F0-0AAE-1A57-AB4F7D942867}"/>
              </a:ext>
            </a:extLst>
          </p:cNvPr>
          <p:cNvSpPr/>
          <p:nvPr/>
        </p:nvSpPr>
        <p:spPr>
          <a:xfrm>
            <a:off x="8099424" y="2446331"/>
            <a:ext cx="3249610" cy="525932"/>
          </a:xfrm>
          <a:custGeom>
            <a:avLst/>
            <a:gdLst>
              <a:gd name="connsiteX0" fmla="*/ 0 w 3249610"/>
              <a:gd name="connsiteY0" fmla="*/ 0 h 525932"/>
              <a:gd name="connsiteX1" fmla="*/ 3249610 w 3249610"/>
              <a:gd name="connsiteY1" fmla="*/ 0 h 525932"/>
              <a:gd name="connsiteX2" fmla="*/ 3249610 w 3249610"/>
              <a:gd name="connsiteY2" fmla="*/ 525932 h 525932"/>
              <a:gd name="connsiteX3" fmla="*/ 0 w 3249610"/>
              <a:gd name="connsiteY3" fmla="*/ 525932 h 525932"/>
              <a:gd name="connsiteX4" fmla="*/ 0 w 3249610"/>
              <a:gd name="connsiteY4" fmla="*/ 0 h 52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610" h="525932">
                <a:moveTo>
                  <a:pt x="0" y="0"/>
                </a:moveTo>
                <a:lnTo>
                  <a:pt x="3249610" y="0"/>
                </a:lnTo>
                <a:lnTo>
                  <a:pt x="3249610" y="525932"/>
                </a:lnTo>
                <a:lnTo>
                  <a:pt x="0" y="525932"/>
                </a:lnTo>
                <a:lnTo>
                  <a:pt x="0" y="0"/>
                </a:lnTo>
                <a:close/>
              </a:path>
            </a:pathLst>
          </a:custGeom>
          <a:solidFill>
            <a:schemeClr val="accent1">
              <a:tint val="40000"/>
              <a:hueOff val="0"/>
              <a:satOff val="0"/>
              <a:lumOff val="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latin typeface="Calibri" panose="020F0502020204030204"/>
                <a:ea typeface="+mn-ea"/>
                <a:cs typeface="+mn-cs"/>
              </a:rPr>
              <a:t>ILO Sectoral Instruments (MLC, C188, C189)</a:t>
            </a:r>
            <a:r>
              <a:rPr lang="en-US" sz="1200" kern="1200" noProof="0" dirty="0">
                <a:latin typeface="Calibri" panose="020F0502020204030204"/>
                <a:ea typeface="+mn-ea"/>
                <a:cs typeface="+mn-cs"/>
              </a:rPr>
              <a:t> </a:t>
            </a:r>
            <a:endParaRPr lang="en-US" sz="1100" kern="1200" noProof="0" dirty="0">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pPr algn="ctr"/>
            <a:r>
              <a:rPr lang="en-US" noProof="0" dirty="0"/>
              <a:t>International framework and initiatives on recruitment</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3" name="Textplatzhalter 2">
            <a:extLst>
              <a:ext uri="{FF2B5EF4-FFF2-40B4-BE49-F238E27FC236}">
                <a16:creationId xmlns:a16="http://schemas.microsoft.com/office/drawing/2014/main" id="{BEC607E1-9D27-8218-6A09-CFC49BF9162F}"/>
              </a:ext>
            </a:extLst>
          </p:cNvPr>
          <p:cNvSpPr>
            <a:spLocks noGrp="1"/>
          </p:cNvSpPr>
          <p:nvPr>
            <p:ph type="body" sz="quarter" idx="13"/>
          </p:nvPr>
        </p:nvSpPr>
        <p:spPr/>
        <p:txBody>
          <a:bodyPr/>
          <a:lstStyle/>
          <a:p>
            <a:endParaRPr lang="en-US" noProof="0" dirty="0"/>
          </a:p>
        </p:txBody>
      </p:sp>
      <p:sp>
        <p:nvSpPr>
          <p:cNvPr id="5" name="Footer Placeholder 4"/>
          <p:cNvSpPr>
            <a:spLocks noGrp="1"/>
          </p:cNvSpPr>
          <p:nvPr>
            <p:ph type="ftr" sz="quarter" idx="4294967295"/>
          </p:nvPr>
        </p:nvSpPr>
        <p:spPr>
          <a:xfrm>
            <a:off x="1594884" y="6345238"/>
            <a:ext cx="344860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rPr>
              <a:t>Advancing social justice, promoting decent work</a:t>
            </a:r>
          </a:p>
        </p:txBody>
      </p:sp>
    </p:spTree>
    <p:extLst>
      <p:ext uri="{BB962C8B-B14F-4D97-AF65-F5344CB8AC3E}">
        <p14:creationId xmlns:p14="http://schemas.microsoft.com/office/powerpoint/2010/main" val="3064783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77125B-8F69-BFDB-B0B6-EEF9A93E7C05}"/>
              </a:ext>
            </a:extLst>
          </p:cNvPr>
          <p:cNvSpPr/>
          <p:nvPr/>
        </p:nvSpPr>
        <p:spPr>
          <a:xfrm>
            <a:off x="1619250" y="2486160"/>
            <a:ext cx="4563503" cy="798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BC800"/>
              </a:buClr>
            </a:pPr>
            <a:endParaRPr lang="en-US" sz="16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1" name="Picture 10" descr="A blue cover with colorful triangles&#10;&#10;Description automatically generated">
            <a:extLst>
              <a:ext uri="{FF2B5EF4-FFF2-40B4-BE49-F238E27FC236}">
                <a16:creationId xmlns:a16="http://schemas.microsoft.com/office/drawing/2014/main" id="{BEA44CDF-26D8-2C46-67E6-382B5C403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7796" y="2054529"/>
            <a:ext cx="3070933" cy="4361058"/>
          </a:xfrm>
          <a:prstGeom prst="rect">
            <a:avLst/>
          </a:prstGeom>
        </p:spPr>
      </p:pic>
      <p:sp>
        <p:nvSpPr>
          <p:cNvPr id="20" name="Inhaltsplatzhalter 19">
            <a:extLst>
              <a:ext uri="{FF2B5EF4-FFF2-40B4-BE49-F238E27FC236}">
                <a16:creationId xmlns:a16="http://schemas.microsoft.com/office/drawing/2014/main" id="{537B55CE-43FD-28B7-925F-946D500CB737}"/>
              </a:ext>
            </a:extLst>
          </p:cNvPr>
          <p:cNvSpPr>
            <a:spLocks noGrp="1"/>
          </p:cNvSpPr>
          <p:nvPr>
            <p:ph idx="1"/>
          </p:nvPr>
        </p:nvSpPr>
        <p:spPr>
          <a:xfrm>
            <a:off x="1595438" y="2033588"/>
            <a:ext cx="6329361" cy="4334520"/>
          </a:xfrm>
        </p:spPr>
        <p:txBody>
          <a:bodyPr/>
          <a:lstStyle/>
          <a:p>
            <a:pPr marL="354013" indent="-354013">
              <a:buNone/>
            </a:pPr>
            <a:r>
              <a:rPr lang="en-GB" sz="1800" b="1" dirty="0">
                <a:latin typeface="Arial Nova Light" panose="020B0304020202020204" pitchFamily="34" charset="0"/>
              </a:rPr>
              <a:t>Fundamental principles and rights at work</a:t>
            </a:r>
            <a:r>
              <a:rPr lang="en-GB" sz="1800" dirty="0">
                <a:latin typeface="Arial Nova Light" panose="020B0304020202020204" pitchFamily="34" charset="0"/>
              </a:rPr>
              <a:t> </a:t>
            </a:r>
            <a:br>
              <a:rPr lang="en-GB" sz="1800" dirty="0">
                <a:latin typeface="Arial Nova Light" panose="020B0304020202020204" pitchFamily="34" charset="0"/>
              </a:rPr>
            </a:br>
            <a:endParaRPr lang="en-GB" sz="1800" dirty="0"/>
          </a:p>
          <a:p>
            <a:pPr marL="354013" indent="-354013" rtl="0">
              <a:buClr>
                <a:srgbClr val="FBC800"/>
              </a:buClr>
              <a:buFontTx/>
              <a:buChar char="►"/>
            </a:pPr>
            <a:r>
              <a:rPr lang="en-GB" sz="1800" dirty="0"/>
              <a:t>Freedom of association and the effective recognition of the right to collective bargaining</a:t>
            </a:r>
            <a:br>
              <a:rPr lang="en-GB" sz="1800" dirty="0"/>
            </a:br>
            <a:endParaRPr lang="en-GB" sz="1800" dirty="0"/>
          </a:p>
          <a:p>
            <a:pPr marL="354013" indent="-354013" rtl="0">
              <a:buClr>
                <a:srgbClr val="FBC800"/>
              </a:buClr>
              <a:buFontTx/>
              <a:buChar char="►"/>
            </a:pPr>
            <a:r>
              <a:rPr lang="en-GB" sz="1800" dirty="0"/>
              <a:t>Elimination of all forms of forced or compulsory labour</a:t>
            </a:r>
            <a:br>
              <a:rPr lang="en-GB" sz="1800" dirty="0"/>
            </a:br>
            <a:endParaRPr lang="en-GB" sz="1800" dirty="0"/>
          </a:p>
          <a:p>
            <a:pPr marL="354013" indent="-354013" rtl="0">
              <a:buClr>
                <a:srgbClr val="FBC800"/>
              </a:buClr>
              <a:buFontTx/>
              <a:buChar char="►"/>
            </a:pPr>
            <a:r>
              <a:rPr lang="en-GB" sz="1800" dirty="0"/>
              <a:t>Effective abolition of child labour</a:t>
            </a:r>
            <a:br>
              <a:rPr lang="en-GB" sz="1800" dirty="0"/>
            </a:br>
            <a:endParaRPr lang="en-GB" sz="1800" dirty="0"/>
          </a:p>
          <a:p>
            <a:pPr marL="354013" indent="-354013" rtl="0">
              <a:buClr>
                <a:srgbClr val="FBC800"/>
              </a:buClr>
              <a:buFontTx/>
              <a:buChar char="►"/>
            </a:pPr>
            <a:r>
              <a:rPr lang="en-GB" sz="1800" dirty="0"/>
              <a:t>Elimination of discrimination in respect of employment and occupation</a:t>
            </a:r>
            <a:br>
              <a:rPr lang="en-GB" sz="1800" dirty="0"/>
            </a:br>
            <a:endParaRPr lang="en-GB" sz="1800" dirty="0"/>
          </a:p>
          <a:p>
            <a:pPr marL="354013" indent="-354013" rtl="0">
              <a:buClr>
                <a:srgbClr val="FBC800"/>
              </a:buClr>
              <a:buFontTx/>
              <a:buChar char="►"/>
            </a:pPr>
            <a:r>
              <a:rPr lang="en-GB" sz="1800" dirty="0"/>
              <a:t>Safe and healthy working environment</a:t>
            </a:r>
            <a:endParaRPr lang="en-CH" sz="1800" dirty="0"/>
          </a:p>
        </p:txBody>
      </p:sp>
      <p:sp>
        <p:nvSpPr>
          <p:cNvPr id="16" name="Titel 15">
            <a:extLst>
              <a:ext uri="{FF2B5EF4-FFF2-40B4-BE49-F238E27FC236}">
                <a16:creationId xmlns:a16="http://schemas.microsoft.com/office/drawing/2014/main" id="{6B951624-8068-1E3E-CE9D-8A11F46E393D}"/>
              </a:ext>
            </a:extLst>
          </p:cNvPr>
          <p:cNvSpPr>
            <a:spLocks noGrp="1"/>
          </p:cNvSpPr>
          <p:nvPr>
            <p:ph type="title"/>
          </p:nvPr>
        </p:nvSpPr>
        <p:spPr>
          <a:xfrm>
            <a:off x="1594884" y="1162844"/>
            <a:ext cx="8332885" cy="594936"/>
          </a:xfrm>
        </p:spPr>
        <p:txBody>
          <a:bodyPr>
            <a:normAutofit/>
          </a:bodyPr>
          <a:lstStyle/>
          <a:p>
            <a:r>
              <a:rPr lang="en-GB" dirty="0"/>
              <a:t>International legal framework</a:t>
            </a:r>
            <a:endParaRPr lang="de-DE" dirty="0"/>
          </a:p>
        </p:txBody>
      </p:sp>
      <p:sp>
        <p:nvSpPr>
          <p:cNvPr id="2" name="TextBox 1">
            <a:extLst>
              <a:ext uri="{FF2B5EF4-FFF2-40B4-BE49-F238E27FC236}">
                <a16:creationId xmlns:a16="http://schemas.microsoft.com/office/drawing/2014/main" id="{22F0CDF0-6A54-67A6-E45C-FFDFDA9A8917}"/>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 ©  2021 Global Estimates of Modern Slavery: Forced </a:t>
            </a:r>
            <a:r>
              <a:rPr lang="en-US" sz="1000" dirty="0" err="1">
                <a:solidFill>
                  <a:schemeClr val="accent3"/>
                </a:solidFill>
                <a:effectLst/>
                <a:latin typeface="Arial Nova" panose="020B0504020202020204" pitchFamily="34" charset="0"/>
              </a:rPr>
              <a:t>Labour</a:t>
            </a:r>
            <a:r>
              <a:rPr lang="en-US" sz="1000" dirty="0">
                <a:solidFill>
                  <a:schemeClr val="accent3"/>
                </a:solidFill>
                <a:effectLst/>
                <a:latin typeface="Arial Nova" panose="020B0504020202020204" pitchFamily="34" charset="0"/>
              </a:rPr>
              <a:t> and Forced Marriage</a:t>
            </a:r>
          </a:p>
        </p:txBody>
      </p:sp>
    </p:spTree>
    <p:extLst>
      <p:ext uri="{BB962C8B-B14F-4D97-AF65-F5344CB8AC3E}">
        <p14:creationId xmlns:p14="http://schemas.microsoft.com/office/powerpoint/2010/main" val="1642615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a:extLst>
              <a:ext uri="{FF2B5EF4-FFF2-40B4-BE49-F238E27FC236}">
                <a16:creationId xmlns:a16="http://schemas.microsoft.com/office/drawing/2014/main" id="{CFB85942-D309-AEE4-1E3C-272CB77D43A0}"/>
              </a:ext>
            </a:extLst>
          </p:cNvPr>
          <p:cNvSpPr txBox="1"/>
          <p:nvPr/>
        </p:nvSpPr>
        <p:spPr>
          <a:xfrm>
            <a:off x="8120650" y="3285574"/>
            <a:ext cx="2354326" cy="523220"/>
          </a:xfrm>
          <a:prstGeom prst="rect">
            <a:avLst/>
          </a:prstGeom>
          <a:solidFill>
            <a:schemeClr val="tx2">
              <a:lumMod val="50000"/>
              <a:lumOff val="50000"/>
            </a:schemeClr>
          </a:solidFill>
          <a:ln w="28575">
            <a:solidFill>
              <a:schemeClr val="bg1"/>
            </a:solidFill>
          </a:ln>
        </p:spPr>
        <p:txBody>
          <a:bodyPr wrap="square" rtlCol="0">
            <a:spAutoFit/>
          </a:bodyPr>
          <a:lstStyle/>
          <a:p>
            <a:r>
              <a:rPr lang="en-US" sz="1400" dirty="0">
                <a:latin typeface="Arial Nova Light" panose="020B0304020202020204" pitchFamily="34" charset="0"/>
                <a:ea typeface="Lato" panose="020F0502020204030203" pitchFamily="34" charset="0"/>
                <a:cs typeface="Lato" panose="020F0502020204030203" pitchFamily="34" charset="0"/>
              </a:rPr>
              <a:t>Employment Service Convention 1948 (No. 88)</a:t>
            </a:r>
          </a:p>
        </p:txBody>
      </p:sp>
      <p:sp>
        <p:nvSpPr>
          <p:cNvPr id="11" name="TextBox 5">
            <a:extLst>
              <a:ext uri="{FF2B5EF4-FFF2-40B4-BE49-F238E27FC236}">
                <a16:creationId xmlns:a16="http://schemas.microsoft.com/office/drawing/2014/main" id="{AD0A80B6-5719-DE6F-F090-C7D13053595D}"/>
              </a:ext>
            </a:extLst>
          </p:cNvPr>
          <p:cNvSpPr txBox="1"/>
          <p:nvPr/>
        </p:nvSpPr>
        <p:spPr>
          <a:xfrm>
            <a:off x="8120650" y="3954550"/>
            <a:ext cx="2354326" cy="738664"/>
          </a:xfrm>
          <a:prstGeom prst="rect">
            <a:avLst/>
          </a:prstGeom>
          <a:solidFill>
            <a:schemeClr val="tx2">
              <a:lumMod val="50000"/>
              <a:lumOff val="50000"/>
            </a:schemeClr>
          </a:solidFill>
          <a:ln w="28575">
            <a:solidFill>
              <a:schemeClr val="bg1"/>
            </a:solidFill>
          </a:ln>
        </p:spPr>
        <p:txBody>
          <a:bodyPr wrap="square" rtlCol="0">
            <a:spAutoFit/>
          </a:bodyPr>
          <a:lstStyle/>
          <a:p>
            <a:r>
              <a:rPr lang="en-US" sz="1400" dirty="0">
                <a:latin typeface="Arial Nova Light" panose="020B0304020202020204" pitchFamily="34" charset="0"/>
                <a:ea typeface="Lato" panose="020F0502020204030203" pitchFamily="34" charset="0"/>
                <a:cs typeface="Lato" panose="020F0502020204030203" pitchFamily="34" charset="0"/>
              </a:rPr>
              <a:t>Private Employment Agencies Convention 1997 (No. 181)</a:t>
            </a:r>
          </a:p>
        </p:txBody>
      </p:sp>
      <p:sp>
        <p:nvSpPr>
          <p:cNvPr id="13" name="TextBox 6">
            <a:extLst>
              <a:ext uri="{FF2B5EF4-FFF2-40B4-BE49-F238E27FC236}">
                <a16:creationId xmlns:a16="http://schemas.microsoft.com/office/drawing/2014/main" id="{9B708CF2-28CF-105E-B599-981C1CD67411}"/>
              </a:ext>
            </a:extLst>
          </p:cNvPr>
          <p:cNvSpPr txBox="1"/>
          <p:nvPr/>
        </p:nvSpPr>
        <p:spPr>
          <a:xfrm>
            <a:off x="1763292" y="3262357"/>
            <a:ext cx="3259812" cy="523220"/>
          </a:xfrm>
          <a:prstGeom prst="rect">
            <a:avLst/>
          </a:prstGeom>
          <a:solidFill>
            <a:schemeClr val="tx2">
              <a:lumMod val="10000"/>
              <a:lumOff val="90000"/>
            </a:schemeClr>
          </a:solidFill>
          <a:ln w="28575">
            <a:solidFill>
              <a:schemeClr val="bg1"/>
            </a:solidFill>
          </a:ln>
        </p:spPr>
        <p:txBody>
          <a:bodyPr wrap="square" rtlCol="0">
            <a:spAutoFit/>
          </a:bodyPr>
          <a:lstStyle/>
          <a:p>
            <a:r>
              <a:rPr lang="en-US" sz="1400" dirty="0">
                <a:latin typeface="Arial Nova Light" panose="020B0304020202020204" pitchFamily="34" charset="0"/>
                <a:ea typeface="Lato" panose="020F0502020204030203" pitchFamily="34" charset="0"/>
                <a:cs typeface="Lato" panose="020F0502020204030203" pitchFamily="34" charset="0"/>
              </a:rPr>
              <a:t>ILO Migration for Employment Instruments, 1949 (No. 97)</a:t>
            </a:r>
          </a:p>
        </p:txBody>
      </p:sp>
      <p:sp>
        <p:nvSpPr>
          <p:cNvPr id="16" name="TextBox 7">
            <a:extLst>
              <a:ext uri="{FF2B5EF4-FFF2-40B4-BE49-F238E27FC236}">
                <a16:creationId xmlns:a16="http://schemas.microsoft.com/office/drawing/2014/main" id="{BD3DB804-79EA-0816-C000-2F0F32AD062A}"/>
              </a:ext>
            </a:extLst>
          </p:cNvPr>
          <p:cNvSpPr txBox="1"/>
          <p:nvPr/>
        </p:nvSpPr>
        <p:spPr>
          <a:xfrm>
            <a:off x="1763292" y="3942358"/>
            <a:ext cx="3259812" cy="523220"/>
          </a:xfrm>
          <a:prstGeom prst="rect">
            <a:avLst/>
          </a:prstGeom>
          <a:solidFill>
            <a:schemeClr val="tx2">
              <a:lumMod val="10000"/>
              <a:lumOff val="90000"/>
            </a:schemeClr>
          </a:solidFill>
          <a:ln w="28575">
            <a:solidFill>
              <a:schemeClr val="bg1"/>
            </a:solidFill>
          </a:ln>
        </p:spPr>
        <p:txBody>
          <a:bodyPr wrap="square" rtlCol="0">
            <a:spAutoFit/>
          </a:bodyPr>
          <a:lstStyle/>
          <a:p>
            <a:r>
              <a:rPr lang="en-US" sz="1400" dirty="0">
                <a:latin typeface="Arial Nova Light" panose="020B0304020202020204" pitchFamily="34" charset="0"/>
                <a:ea typeface="Lato" panose="020F0502020204030203" pitchFamily="34" charset="0"/>
                <a:cs typeface="Lato" panose="020F0502020204030203" pitchFamily="34" charset="0"/>
              </a:rPr>
              <a:t>Migrant Workers (Supplementary Provisions) Convention, 1975 (No. 143)</a:t>
            </a:r>
          </a:p>
        </p:txBody>
      </p:sp>
      <p:sp>
        <p:nvSpPr>
          <p:cNvPr id="21" name="TextBox 8">
            <a:extLst>
              <a:ext uri="{FF2B5EF4-FFF2-40B4-BE49-F238E27FC236}">
                <a16:creationId xmlns:a16="http://schemas.microsoft.com/office/drawing/2014/main" id="{088E79E3-A045-3DC4-701A-55E6646D98F0}"/>
              </a:ext>
            </a:extLst>
          </p:cNvPr>
          <p:cNvSpPr txBox="1"/>
          <p:nvPr/>
        </p:nvSpPr>
        <p:spPr>
          <a:xfrm>
            <a:off x="1763292" y="4622359"/>
            <a:ext cx="3259812" cy="954107"/>
          </a:xfrm>
          <a:prstGeom prst="rect">
            <a:avLst/>
          </a:prstGeom>
          <a:solidFill>
            <a:schemeClr val="tx2">
              <a:lumMod val="10000"/>
              <a:lumOff val="90000"/>
            </a:schemeClr>
          </a:solidFill>
          <a:ln w="28575">
            <a:solidFill>
              <a:schemeClr val="bg1"/>
            </a:solidFill>
          </a:ln>
        </p:spPr>
        <p:txBody>
          <a:bodyPr wrap="square" rtlCol="0">
            <a:spAutoFit/>
          </a:bodyPr>
          <a:lstStyle/>
          <a:p>
            <a:r>
              <a:rPr lang="en-GB" sz="1400" dirty="0">
                <a:latin typeface="Arial Nova Light" panose="020B0304020202020204" pitchFamily="34" charset="0"/>
                <a:ea typeface="Lato" panose="020F0502020204030203" pitchFamily="34" charset="0"/>
                <a:cs typeface="Lato" panose="020F0502020204030203" pitchFamily="34" charset="0"/>
              </a:rPr>
              <a:t>International Convention on the Protection of the Rights of All Migrant Workers and Members of Their Families, 1990</a:t>
            </a:r>
            <a:endParaRPr lang="en-US" sz="1400" dirty="0">
              <a:latin typeface="Arial Nova Light" panose="020B0304020202020204" pitchFamily="34" charset="0"/>
              <a:ea typeface="Lato" panose="020F0502020204030203" pitchFamily="34" charset="0"/>
              <a:cs typeface="Lato" panose="020F0502020204030203" pitchFamily="34" charset="0"/>
            </a:endParaRPr>
          </a:p>
        </p:txBody>
      </p:sp>
      <p:sp>
        <p:nvSpPr>
          <p:cNvPr id="22" name="TextBox 10">
            <a:extLst>
              <a:ext uri="{FF2B5EF4-FFF2-40B4-BE49-F238E27FC236}">
                <a16:creationId xmlns:a16="http://schemas.microsoft.com/office/drawing/2014/main" id="{585E4FA5-8B10-E3ED-A85F-0E5F68FF9549}"/>
              </a:ext>
            </a:extLst>
          </p:cNvPr>
          <p:cNvSpPr txBox="1"/>
          <p:nvPr/>
        </p:nvSpPr>
        <p:spPr>
          <a:xfrm>
            <a:off x="5394714" y="3285574"/>
            <a:ext cx="2354326" cy="523220"/>
          </a:xfrm>
          <a:prstGeom prst="rect">
            <a:avLst/>
          </a:prstGeom>
          <a:solidFill>
            <a:schemeClr val="tx2">
              <a:lumMod val="25000"/>
              <a:lumOff val="75000"/>
            </a:schemeClr>
          </a:solidFill>
          <a:ln w="28575">
            <a:solidFill>
              <a:schemeClr val="bg1"/>
            </a:solidFill>
          </a:ln>
        </p:spPr>
        <p:txBody>
          <a:bodyPr wrap="square" rtlCol="0">
            <a:spAutoFit/>
          </a:bodyPr>
          <a:lstStyle/>
          <a:p>
            <a:r>
              <a:rPr lang="en-US" sz="1400" dirty="0">
                <a:latin typeface="Arial Nova Light" panose="020B0304020202020204" pitchFamily="34" charset="0"/>
                <a:ea typeface="Lato" panose="020F0502020204030203" pitchFamily="34" charset="0"/>
                <a:cs typeface="Lato" panose="020F0502020204030203" pitchFamily="34" charset="0"/>
              </a:rPr>
              <a:t>Maritime </a:t>
            </a:r>
            <a:r>
              <a:rPr lang="en-US" sz="1400" dirty="0" err="1">
                <a:latin typeface="Arial Nova Light" panose="020B0304020202020204" pitchFamily="34" charset="0"/>
                <a:ea typeface="Lato" panose="020F0502020204030203" pitchFamily="34" charset="0"/>
                <a:cs typeface="Lato" panose="020F0502020204030203" pitchFamily="34" charset="0"/>
              </a:rPr>
              <a:t>Labour</a:t>
            </a:r>
            <a:r>
              <a:rPr lang="en-US" sz="1400" dirty="0">
                <a:latin typeface="Arial Nova Light" panose="020B0304020202020204" pitchFamily="34" charset="0"/>
                <a:ea typeface="Lato" panose="020F0502020204030203" pitchFamily="34" charset="0"/>
                <a:cs typeface="Lato" panose="020F0502020204030203" pitchFamily="34" charset="0"/>
              </a:rPr>
              <a:t> Convention 2006</a:t>
            </a:r>
          </a:p>
        </p:txBody>
      </p:sp>
      <p:sp>
        <p:nvSpPr>
          <p:cNvPr id="23" name="TextBox 13">
            <a:extLst>
              <a:ext uri="{FF2B5EF4-FFF2-40B4-BE49-F238E27FC236}">
                <a16:creationId xmlns:a16="http://schemas.microsoft.com/office/drawing/2014/main" id="{1ADC78F7-3808-61E4-7158-848A6CC98B5E}"/>
              </a:ext>
            </a:extLst>
          </p:cNvPr>
          <p:cNvSpPr txBox="1"/>
          <p:nvPr/>
        </p:nvSpPr>
        <p:spPr>
          <a:xfrm>
            <a:off x="5394714" y="3958475"/>
            <a:ext cx="2354326" cy="523220"/>
          </a:xfrm>
          <a:prstGeom prst="rect">
            <a:avLst/>
          </a:prstGeom>
          <a:solidFill>
            <a:schemeClr val="tx2">
              <a:lumMod val="25000"/>
              <a:lumOff val="75000"/>
            </a:schemeClr>
          </a:solidFill>
          <a:ln w="28575">
            <a:solidFill>
              <a:schemeClr val="bg1"/>
            </a:solidFill>
          </a:ln>
        </p:spPr>
        <p:txBody>
          <a:bodyPr wrap="square" rtlCol="0">
            <a:spAutoFit/>
          </a:bodyPr>
          <a:lstStyle/>
          <a:p>
            <a:r>
              <a:rPr lang="en-US" sz="1400" dirty="0">
                <a:latin typeface="Arial Nova Light" panose="020B0304020202020204" pitchFamily="34" charset="0"/>
                <a:ea typeface="Lato" panose="020F0502020204030203" pitchFamily="34" charset="0"/>
                <a:cs typeface="Lato" panose="020F0502020204030203" pitchFamily="34" charset="0"/>
              </a:rPr>
              <a:t>ILO Work in Fishing Convention 2007</a:t>
            </a:r>
          </a:p>
        </p:txBody>
      </p:sp>
      <p:sp>
        <p:nvSpPr>
          <p:cNvPr id="25" name="TextBox 14">
            <a:extLst>
              <a:ext uri="{FF2B5EF4-FFF2-40B4-BE49-F238E27FC236}">
                <a16:creationId xmlns:a16="http://schemas.microsoft.com/office/drawing/2014/main" id="{434B822D-13BF-F368-07EB-EF6AC2E08C4B}"/>
              </a:ext>
            </a:extLst>
          </p:cNvPr>
          <p:cNvSpPr txBox="1"/>
          <p:nvPr/>
        </p:nvSpPr>
        <p:spPr>
          <a:xfrm>
            <a:off x="5394714" y="4681022"/>
            <a:ext cx="2354326" cy="523220"/>
          </a:xfrm>
          <a:prstGeom prst="rect">
            <a:avLst/>
          </a:prstGeom>
          <a:solidFill>
            <a:schemeClr val="tx2">
              <a:lumMod val="25000"/>
              <a:lumOff val="75000"/>
            </a:schemeClr>
          </a:solidFill>
          <a:ln w="28575">
            <a:solidFill>
              <a:schemeClr val="bg1"/>
            </a:solidFill>
          </a:ln>
        </p:spPr>
        <p:txBody>
          <a:bodyPr wrap="square" rtlCol="0">
            <a:spAutoFit/>
          </a:bodyPr>
          <a:lstStyle/>
          <a:p>
            <a:r>
              <a:rPr lang="en-US" sz="1400" dirty="0">
                <a:latin typeface="Arial Nova Light" panose="020B0304020202020204" pitchFamily="34" charset="0"/>
                <a:ea typeface="Lato" panose="020F0502020204030203" pitchFamily="34" charset="0"/>
                <a:cs typeface="Lato" panose="020F0502020204030203" pitchFamily="34" charset="0"/>
              </a:rPr>
              <a:t>ILO Domestic Workers Convention 2011</a:t>
            </a:r>
          </a:p>
        </p:txBody>
      </p:sp>
      <p:sp>
        <p:nvSpPr>
          <p:cNvPr id="26" name="TextBox 25">
            <a:extLst>
              <a:ext uri="{FF2B5EF4-FFF2-40B4-BE49-F238E27FC236}">
                <a16:creationId xmlns:a16="http://schemas.microsoft.com/office/drawing/2014/main" id="{26805130-9BA3-DBE3-19EB-AC2489DF2570}"/>
              </a:ext>
            </a:extLst>
          </p:cNvPr>
          <p:cNvSpPr txBox="1"/>
          <p:nvPr/>
        </p:nvSpPr>
        <p:spPr>
          <a:xfrm>
            <a:off x="1619250" y="2766561"/>
            <a:ext cx="2788306" cy="369332"/>
          </a:xfrm>
          <a:prstGeom prst="rect">
            <a:avLst/>
          </a:prstGeom>
          <a:noFill/>
        </p:spPr>
        <p:txBody>
          <a:bodyPr wrap="square" rtlCol="0">
            <a:spAutoFit/>
          </a:bodyPr>
          <a:lstStyle/>
          <a:p>
            <a:pPr marL="285750" indent="-285750">
              <a:buClr>
                <a:srgbClr val="FBC800"/>
              </a:buClr>
              <a:buFont typeface="Arial" panose="020B0604020202020204" pitchFamily="34" charset="0"/>
              <a:buChar char="►"/>
            </a:pPr>
            <a:r>
              <a:rPr lang="en-GB" dirty="0">
                <a:latin typeface="Arial Nova Light" panose="020B0304020202020204" pitchFamily="34" charset="0"/>
              </a:rPr>
              <a:t>Thematic instruments</a:t>
            </a:r>
            <a:endParaRPr lang="en-CH" dirty="0">
              <a:latin typeface="Arial Nova Light" panose="020B0304020202020204" pitchFamily="34" charset="0"/>
            </a:endParaRPr>
          </a:p>
        </p:txBody>
      </p:sp>
      <p:sp>
        <p:nvSpPr>
          <p:cNvPr id="29" name="TextBox 28">
            <a:extLst>
              <a:ext uri="{FF2B5EF4-FFF2-40B4-BE49-F238E27FC236}">
                <a16:creationId xmlns:a16="http://schemas.microsoft.com/office/drawing/2014/main" id="{403CB86C-673C-EA24-0DCE-2F2C0BC190B1}"/>
              </a:ext>
            </a:extLst>
          </p:cNvPr>
          <p:cNvSpPr txBox="1"/>
          <p:nvPr/>
        </p:nvSpPr>
        <p:spPr>
          <a:xfrm>
            <a:off x="5252478" y="2766561"/>
            <a:ext cx="2788306" cy="369332"/>
          </a:xfrm>
          <a:prstGeom prst="rect">
            <a:avLst/>
          </a:prstGeom>
          <a:noFill/>
        </p:spPr>
        <p:txBody>
          <a:bodyPr wrap="square" rtlCol="0">
            <a:spAutoFit/>
          </a:bodyPr>
          <a:lstStyle/>
          <a:p>
            <a:pPr marL="285750" indent="-285750">
              <a:buClr>
                <a:srgbClr val="FBC800"/>
              </a:buClr>
              <a:buFont typeface="Arial" panose="020B0604020202020204" pitchFamily="34" charset="0"/>
              <a:buChar char="►"/>
            </a:pPr>
            <a:r>
              <a:rPr lang="en-GB" dirty="0">
                <a:latin typeface="Arial Nova Light" panose="020B0304020202020204" pitchFamily="34" charset="0"/>
              </a:rPr>
              <a:t>Sectoral instruments</a:t>
            </a:r>
            <a:endParaRPr lang="en-CH" dirty="0">
              <a:latin typeface="Arial Nova Light" panose="020B0304020202020204" pitchFamily="34" charset="0"/>
            </a:endParaRPr>
          </a:p>
        </p:txBody>
      </p:sp>
      <p:sp>
        <p:nvSpPr>
          <p:cNvPr id="30" name="TextBox 29">
            <a:extLst>
              <a:ext uri="{FF2B5EF4-FFF2-40B4-BE49-F238E27FC236}">
                <a16:creationId xmlns:a16="http://schemas.microsoft.com/office/drawing/2014/main" id="{140F94A7-672D-F25E-CA5D-7E498373EFE8}"/>
              </a:ext>
            </a:extLst>
          </p:cNvPr>
          <p:cNvSpPr txBox="1"/>
          <p:nvPr/>
        </p:nvSpPr>
        <p:spPr>
          <a:xfrm>
            <a:off x="8040784" y="2763657"/>
            <a:ext cx="2325911" cy="369332"/>
          </a:xfrm>
          <a:prstGeom prst="rect">
            <a:avLst/>
          </a:prstGeom>
          <a:noFill/>
        </p:spPr>
        <p:txBody>
          <a:bodyPr wrap="square" rtlCol="0">
            <a:spAutoFit/>
          </a:bodyPr>
          <a:lstStyle/>
          <a:p>
            <a:pPr marL="285750" indent="-285750">
              <a:buClr>
                <a:srgbClr val="FBC800"/>
              </a:buClr>
              <a:buFont typeface="Arial" panose="020B0604020202020204" pitchFamily="34" charset="0"/>
              <a:buChar char="►"/>
            </a:pPr>
            <a:r>
              <a:rPr lang="en-GB" dirty="0">
                <a:latin typeface="Arial Nova Light" panose="020B0304020202020204" pitchFamily="34" charset="0"/>
              </a:rPr>
              <a:t>Other instruments</a:t>
            </a:r>
            <a:endParaRPr lang="en-CH" dirty="0">
              <a:latin typeface="Arial Nova Light" panose="020B0304020202020204" pitchFamily="34" charset="0"/>
            </a:endParaRPr>
          </a:p>
        </p:txBody>
      </p:sp>
      <p:sp>
        <p:nvSpPr>
          <p:cNvPr id="27" name="Inhaltsplatzhalter 26">
            <a:extLst>
              <a:ext uri="{FF2B5EF4-FFF2-40B4-BE49-F238E27FC236}">
                <a16:creationId xmlns:a16="http://schemas.microsoft.com/office/drawing/2014/main" id="{C404E133-375F-6EC1-B197-13FEB3C7ACEB}"/>
              </a:ext>
            </a:extLst>
          </p:cNvPr>
          <p:cNvSpPr>
            <a:spLocks noGrp="1"/>
          </p:cNvSpPr>
          <p:nvPr>
            <p:ph idx="1"/>
          </p:nvPr>
        </p:nvSpPr>
        <p:spPr>
          <a:xfrm>
            <a:off x="1594884" y="2162972"/>
            <a:ext cx="9758914" cy="430887"/>
          </a:xfrm>
        </p:spPr>
        <p:txBody>
          <a:bodyPr/>
          <a:lstStyle/>
          <a:p>
            <a:pPr marL="0" indent="0">
              <a:buNone/>
            </a:pPr>
            <a:r>
              <a:rPr lang="en-GB" sz="2200" b="1" dirty="0">
                <a:latin typeface="Arial Nova Light" panose="020B0304020202020204" pitchFamily="34" charset="0"/>
              </a:rPr>
              <a:t>International labour standards</a:t>
            </a:r>
            <a:endParaRPr lang="en-CH" sz="2200" dirty="0">
              <a:latin typeface="Arial Nova Light" panose="020B0304020202020204" pitchFamily="34" charset="0"/>
            </a:endParaRPr>
          </a:p>
        </p:txBody>
      </p:sp>
      <p:sp>
        <p:nvSpPr>
          <p:cNvPr id="20" name="Titel 19">
            <a:extLst>
              <a:ext uri="{FF2B5EF4-FFF2-40B4-BE49-F238E27FC236}">
                <a16:creationId xmlns:a16="http://schemas.microsoft.com/office/drawing/2014/main" id="{89AF9B60-2768-186C-E909-8ABBE0FD29AC}"/>
              </a:ext>
            </a:extLst>
          </p:cNvPr>
          <p:cNvSpPr>
            <a:spLocks noGrp="1"/>
          </p:cNvSpPr>
          <p:nvPr>
            <p:ph type="title"/>
          </p:nvPr>
        </p:nvSpPr>
        <p:spPr/>
        <p:txBody>
          <a:bodyPr>
            <a:normAutofit/>
          </a:bodyPr>
          <a:lstStyle/>
          <a:p>
            <a:r>
              <a:rPr lang="en-GB" sz="3000" b="1" dirty="0">
                <a:latin typeface="Arial Nova Light" panose="020B0304020202020204" pitchFamily="34" charset="0"/>
              </a:rPr>
              <a:t>International legal framework</a:t>
            </a:r>
            <a:endParaRPr lang="de-DE" dirty="0"/>
          </a:p>
        </p:txBody>
      </p:sp>
      <p:sp>
        <p:nvSpPr>
          <p:cNvPr id="28" name="Textplatzhalter 27">
            <a:extLst>
              <a:ext uri="{FF2B5EF4-FFF2-40B4-BE49-F238E27FC236}">
                <a16:creationId xmlns:a16="http://schemas.microsoft.com/office/drawing/2014/main" id="{0CFBFC70-6F94-BAF6-425C-0037C349E2C9}"/>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658944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7F13C5E-D7A2-5B39-DCBC-F3B9DBEFFBAC}"/>
              </a:ext>
            </a:extLst>
          </p:cNvPr>
          <p:cNvSpPr>
            <a:spLocks noGrp="1"/>
          </p:cNvSpPr>
          <p:nvPr>
            <p:ph idx="1"/>
          </p:nvPr>
        </p:nvSpPr>
        <p:spPr>
          <a:xfrm>
            <a:off x="1682005" y="3915946"/>
            <a:ext cx="3960109" cy="2145580"/>
          </a:xfrm>
        </p:spPr>
        <p:txBody>
          <a:bodyPr anchor="ctr">
            <a:normAutofit/>
          </a:bodyPr>
          <a:lstStyle/>
          <a:p>
            <a:pPr marL="363538" indent="-363538">
              <a:buClr>
                <a:srgbClr val="FBC800"/>
              </a:buClr>
              <a:buFontTx/>
              <a:buChar char="►"/>
            </a:pPr>
            <a:r>
              <a:rPr lang="fr-CH" sz="2400" dirty="0">
                <a:sym typeface="Wingdings" panose="05000000000000000000" pitchFamily="2" charset="2"/>
              </a:rPr>
              <a:t>At </a:t>
            </a:r>
            <a:r>
              <a:rPr lang="fr-CH" sz="2400" dirty="0" err="1">
                <a:sym typeface="Wingdings" panose="05000000000000000000" pitchFamily="2" charset="2"/>
              </a:rPr>
              <a:t>each</a:t>
            </a:r>
            <a:r>
              <a:rPr lang="fr-CH" sz="2400" dirty="0">
                <a:sym typeface="Wingdings" panose="05000000000000000000" pitchFamily="2" charset="2"/>
              </a:rPr>
              <a:t> stage, </a:t>
            </a:r>
            <a:r>
              <a:rPr lang="fr-CH" sz="2400" dirty="0" err="1">
                <a:sym typeface="Wingdings" panose="05000000000000000000" pitchFamily="2" charset="2"/>
              </a:rPr>
              <a:t>there</a:t>
            </a:r>
            <a:r>
              <a:rPr lang="fr-CH" sz="2400" dirty="0">
                <a:sym typeface="Wingdings" panose="05000000000000000000" pitchFamily="2" charset="2"/>
              </a:rPr>
              <a:t> </a:t>
            </a:r>
            <a:r>
              <a:rPr lang="fr-CH" sz="2400" dirty="0" err="1">
                <a:sym typeface="Wingdings" panose="05000000000000000000" pitchFamily="2" charset="2"/>
              </a:rPr>
              <a:t>might</a:t>
            </a:r>
            <a:r>
              <a:rPr lang="fr-CH" sz="2400" dirty="0">
                <a:sym typeface="Wingdings" panose="05000000000000000000" pitchFamily="2" charset="2"/>
              </a:rPr>
              <a:t> </a:t>
            </a:r>
            <a:r>
              <a:rPr lang="fr-CH" sz="2400" dirty="0" err="1">
                <a:sym typeface="Wingdings" panose="05000000000000000000" pitchFamily="2" charset="2"/>
              </a:rPr>
              <a:t>be</a:t>
            </a:r>
            <a:r>
              <a:rPr lang="fr-CH" sz="2400" dirty="0">
                <a:sym typeface="Wingdings" panose="05000000000000000000" pitchFamily="2" charset="2"/>
              </a:rPr>
              <a:t> </a:t>
            </a:r>
            <a:r>
              <a:rPr lang="fr-CH" sz="2400" dirty="0" err="1">
                <a:sym typeface="Wingdings" panose="05000000000000000000" pitchFamily="2" charset="2"/>
              </a:rPr>
              <a:t>recruitment</a:t>
            </a:r>
            <a:r>
              <a:rPr lang="fr-CH" sz="2400" dirty="0">
                <a:sym typeface="Wingdings" panose="05000000000000000000" pitchFamily="2" charset="2"/>
              </a:rPr>
              <a:t> </a:t>
            </a:r>
            <a:r>
              <a:rPr lang="fr-CH" sz="2400" dirty="0" err="1">
                <a:sym typeface="Wingdings" panose="05000000000000000000" pitchFamily="2" charset="2"/>
              </a:rPr>
              <a:t>fees</a:t>
            </a:r>
            <a:r>
              <a:rPr lang="fr-CH" sz="2400" dirty="0">
                <a:sym typeface="Wingdings" panose="05000000000000000000" pitchFamily="2" charset="2"/>
              </a:rPr>
              <a:t> </a:t>
            </a:r>
            <a:r>
              <a:rPr lang="fr-CH" sz="2400" dirty="0" err="1">
                <a:sym typeface="Wingdings" panose="05000000000000000000" pitchFamily="2" charset="2"/>
              </a:rPr>
              <a:t>extracted</a:t>
            </a:r>
            <a:r>
              <a:rPr lang="fr-CH" sz="2400" dirty="0">
                <a:sym typeface="Wingdings" panose="05000000000000000000" pitchFamily="2" charset="2"/>
              </a:rPr>
              <a:t> </a:t>
            </a:r>
            <a:r>
              <a:rPr lang="fr-CH" sz="2400" dirty="0" err="1">
                <a:sym typeface="Wingdings" panose="05000000000000000000" pitchFamily="2" charset="2"/>
              </a:rPr>
              <a:t>from</a:t>
            </a:r>
            <a:r>
              <a:rPr lang="fr-CH" sz="2400" dirty="0">
                <a:sym typeface="Wingdings" panose="05000000000000000000" pitchFamily="2" charset="2"/>
              </a:rPr>
              <a:t> </a:t>
            </a:r>
            <a:r>
              <a:rPr lang="fr-CH" sz="2400" dirty="0" err="1">
                <a:sym typeface="Wingdings" panose="05000000000000000000" pitchFamily="2" charset="2"/>
              </a:rPr>
              <a:t>workers</a:t>
            </a:r>
            <a:endParaRPr lang="fr-CH" sz="2400" dirty="0">
              <a:sym typeface="Wingdings" panose="05000000000000000000" pitchFamily="2" charset="2"/>
            </a:endParaRPr>
          </a:p>
        </p:txBody>
      </p:sp>
      <p:sp>
        <p:nvSpPr>
          <p:cNvPr id="8" name="Title 7">
            <a:extLst>
              <a:ext uri="{FF2B5EF4-FFF2-40B4-BE49-F238E27FC236}">
                <a16:creationId xmlns:a16="http://schemas.microsoft.com/office/drawing/2014/main" id="{5F5D4AB7-7CB6-4CE7-4FA2-9F4671902B0A}"/>
              </a:ext>
            </a:extLst>
          </p:cNvPr>
          <p:cNvSpPr>
            <a:spLocks noGrp="1"/>
          </p:cNvSpPr>
          <p:nvPr>
            <p:ph type="title"/>
          </p:nvPr>
        </p:nvSpPr>
        <p:spPr/>
        <p:txBody>
          <a:bodyPr>
            <a:normAutofit/>
          </a:bodyPr>
          <a:lstStyle/>
          <a:p>
            <a:pPr>
              <a:tabLst>
                <a:tab pos="3184525" algn="l"/>
              </a:tabLst>
            </a:pPr>
            <a:r>
              <a:rPr lang="en-US" dirty="0" err="1"/>
              <a:t>Labour</a:t>
            </a:r>
            <a:r>
              <a:rPr lang="en-US" dirty="0"/>
              <a:t> migration cycle</a:t>
            </a:r>
          </a:p>
        </p:txBody>
      </p:sp>
      <p:sp>
        <p:nvSpPr>
          <p:cNvPr id="7" name="Slide Number Placeholder 6">
            <a:extLst>
              <a:ext uri="{FF2B5EF4-FFF2-40B4-BE49-F238E27FC236}">
                <a16:creationId xmlns:a16="http://schemas.microsoft.com/office/drawing/2014/main" id="{0B916988-D116-DF8F-DDD4-42219CA7BA94}"/>
              </a:ext>
            </a:extLst>
          </p:cNvPr>
          <p:cNvSpPr>
            <a:spLocks noGrp="1"/>
          </p:cNvSpPr>
          <p:nvPr>
            <p:ph type="sldNum" sz="quarter" idx="12"/>
          </p:nvPr>
        </p:nvSpPr>
        <p:spPr/>
        <p:txBody>
          <a:bodyPr/>
          <a:lstStyle/>
          <a:p>
            <a:fld id="{6CFE7187-A782-504C-951B-750469532E0A}" type="slidenum">
              <a:rPr lang="x-none" smtClean="0">
                <a:solidFill>
                  <a:srgbClr val="DCC853"/>
                </a:solidFill>
              </a:rPr>
              <a:t>33</a:t>
            </a:fld>
            <a:endParaRPr lang="x-none">
              <a:solidFill>
                <a:srgbClr val="DCC853"/>
              </a:solidFill>
            </a:endParaRPr>
          </a:p>
        </p:txBody>
      </p:sp>
      <p:sp>
        <p:nvSpPr>
          <p:cNvPr id="5" name="Textplatzhalter 4">
            <a:extLst>
              <a:ext uri="{FF2B5EF4-FFF2-40B4-BE49-F238E27FC236}">
                <a16:creationId xmlns:a16="http://schemas.microsoft.com/office/drawing/2014/main" id="{873655DB-B86B-A329-91C9-82C9340651DB}"/>
              </a:ext>
            </a:extLst>
          </p:cNvPr>
          <p:cNvSpPr>
            <a:spLocks noGrp="1"/>
          </p:cNvSpPr>
          <p:nvPr>
            <p:ph type="body" sz="quarter" idx="13"/>
          </p:nvPr>
        </p:nvSpPr>
        <p:spPr/>
        <p:txBody>
          <a:bodyPr/>
          <a:lstStyle/>
          <a:p>
            <a:endParaRPr lang="de-DE"/>
          </a:p>
        </p:txBody>
      </p:sp>
      <p:grpSp>
        <p:nvGrpSpPr>
          <p:cNvPr id="6" name="Gruppieren 5">
            <a:extLst>
              <a:ext uri="{FF2B5EF4-FFF2-40B4-BE49-F238E27FC236}">
                <a16:creationId xmlns:a16="http://schemas.microsoft.com/office/drawing/2014/main" id="{AAA4560C-F55B-2EDA-EF1E-469D613D8283}"/>
              </a:ext>
            </a:extLst>
          </p:cNvPr>
          <p:cNvGrpSpPr>
            <a:grpSpLocks noChangeAspect="1"/>
          </p:cNvGrpSpPr>
          <p:nvPr/>
        </p:nvGrpSpPr>
        <p:grpSpPr>
          <a:xfrm>
            <a:off x="5794932" y="1585513"/>
            <a:ext cx="5558867" cy="5034787"/>
            <a:chOff x="5794932" y="1584629"/>
            <a:chExt cx="5558866" cy="5034786"/>
          </a:xfrm>
        </p:grpSpPr>
        <p:sp>
          <p:nvSpPr>
            <p:cNvPr id="9" name="Freihandform 8">
              <a:extLst>
                <a:ext uri="{FF2B5EF4-FFF2-40B4-BE49-F238E27FC236}">
                  <a16:creationId xmlns:a16="http://schemas.microsoft.com/office/drawing/2014/main" id="{CAF49844-D23A-D230-A837-1C6352129AD8}"/>
                </a:ext>
              </a:extLst>
            </p:cNvPr>
            <p:cNvSpPr/>
            <p:nvPr/>
          </p:nvSpPr>
          <p:spPr>
            <a:xfrm>
              <a:off x="7800355" y="1584629"/>
              <a:ext cx="1690290" cy="1762573"/>
            </a:xfrm>
            <a:custGeom>
              <a:avLst/>
              <a:gdLst>
                <a:gd name="connsiteX0" fmla="*/ 0 w 1690290"/>
                <a:gd name="connsiteY0" fmla="*/ 881287 h 1762573"/>
                <a:gd name="connsiteX1" fmla="*/ 845145 w 1690290"/>
                <a:gd name="connsiteY1" fmla="*/ 0 h 1762573"/>
                <a:gd name="connsiteX2" fmla="*/ 1690290 w 1690290"/>
                <a:gd name="connsiteY2" fmla="*/ 881287 h 1762573"/>
                <a:gd name="connsiteX3" fmla="*/ 845145 w 1690290"/>
                <a:gd name="connsiteY3" fmla="*/ 1762574 h 1762573"/>
                <a:gd name="connsiteX4" fmla="*/ 0 w 1690290"/>
                <a:gd name="connsiteY4" fmla="*/ 881287 h 1762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290" h="1762573">
                  <a:moveTo>
                    <a:pt x="0" y="881287"/>
                  </a:moveTo>
                  <a:cubicBezTo>
                    <a:pt x="0" y="394566"/>
                    <a:pt x="378384" y="0"/>
                    <a:pt x="845145" y="0"/>
                  </a:cubicBezTo>
                  <a:cubicBezTo>
                    <a:pt x="1311906" y="0"/>
                    <a:pt x="1690290" y="394566"/>
                    <a:pt x="1690290" y="881287"/>
                  </a:cubicBezTo>
                  <a:cubicBezTo>
                    <a:pt x="1690290" y="1368008"/>
                    <a:pt x="1311906" y="1762574"/>
                    <a:pt x="845145" y="1762574"/>
                  </a:cubicBezTo>
                  <a:cubicBezTo>
                    <a:pt x="378384" y="1762574"/>
                    <a:pt x="0" y="1368008"/>
                    <a:pt x="0" y="881287"/>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7857" tIns="278443" rIns="267857" bIns="278443" numCol="1" spcCol="1270" anchor="ctr" anchorCtr="0">
              <a:noAutofit/>
            </a:bodyPr>
            <a:lstStyle/>
            <a:p>
              <a:pPr algn="ctr" defTabSz="889000" rtl="0">
                <a:lnSpc>
                  <a:spcPct val="90000"/>
                </a:lnSpc>
                <a:spcBef>
                  <a:spcPct val="0"/>
                </a:spcBef>
                <a:spcAft>
                  <a:spcPct val="35000"/>
                </a:spcAft>
              </a:pPr>
              <a:r>
                <a:rPr lang="en-US" sz="1600" b="1" kern="1200" dirty="0">
                  <a:latin typeface="Arial Nova" panose="020B0504020202020204" pitchFamily="34" charset="0"/>
                </a:rPr>
                <a:t>Job opportunity</a:t>
              </a:r>
            </a:p>
          </p:txBody>
        </p:sp>
        <p:sp>
          <p:nvSpPr>
            <p:cNvPr id="10" name="Freihandform 9">
              <a:extLst>
                <a:ext uri="{FF2B5EF4-FFF2-40B4-BE49-F238E27FC236}">
                  <a16:creationId xmlns:a16="http://schemas.microsoft.com/office/drawing/2014/main" id="{E8047475-B24B-F70D-A367-EDA8A0F7852F}"/>
                </a:ext>
              </a:extLst>
            </p:cNvPr>
            <p:cNvSpPr/>
            <p:nvPr/>
          </p:nvSpPr>
          <p:spPr>
            <a:xfrm rot="2140721">
              <a:off x="9416365" y="2891160"/>
              <a:ext cx="307295" cy="477123"/>
            </a:xfrm>
            <a:custGeom>
              <a:avLst/>
              <a:gdLst>
                <a:gd name="connsiteX0" fmla="*/ 0 w 307295"/>
                <a:gd name="connsiteY0" fmla="*/ 95425 h 477123"/>
                <a:gd name="connsiteX1" fmla="*/ 153648 w 307295"/>
                <a:gd name="connsiteY1" fmla="*/ 95425 h 477123"/>
                <a:gd name="connsiteX2" fmla="*/ 153648 w 307295"/>
                <a:gd name="connsiteY2" fmla="*/ 0 h 477123"/>
                <a:gd name="connsiteX3" fmla="*/ 307295 w 307295"/>
                <a:gd name="connsiteY3" fmla="*/ 238562 h 477123"/>
                <a:gd name="connsiteX4" fmla="*/ 153648 w 307295"/>
                <a:gd name="connsiteY4" fmla="*/ 477123 h 477123"/>
                <a:gd name="connsiteX5" fmla="*/ 153648 w 307295"/>
                <a:gd name="connsiteY5" fmla="*/ 381698 h 477123"/>
                <a:gd name="connsiteX6" fmla="*/ 0 w 307295"/>
                <a:gd name="connsiteY6" fmla="*/ 381698 h 477123"/>
                <a:gd name="connsiteX7" fmla="*/ 0 w 307295"/>
                <a:gd name="connsiteY7" fmla="*/ 95425 h 47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295" h="477123">
                  <a:moveTo>
                    <a:pt x="0" y="95425"/>
                  </a:moveTo>
                  <a:lnTo>
                    <a:pt x="153648" y="95425"/>
                  </a:lnTo>
                  <a:lnTo>
                    <a:pt x="153648" y="0"/>
                  </a:lnTo>
                  <a:lnTo>
                    <a:pt x="307295" y="238562"/>
                  </a:lnTo>
                  <a:lnTo>
                    <a:pt x="153648" y="477123"/>
                  </a:lnTo>
                  <a:lnTo>
                    <a:pt x="153648" y="381698"/>
                  </a:lnTo>
                  <a:lnTo>
                    <a:pt x="0" y="381698"/>
                  </a:lnTo>
                  <a:lnTo>
                    <a:pt x="0" y="954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5424" rIns="92187" bIns="95425" numCol="1" spcCol="1270" anchor="ctr" anchorCtr="0">
              <a:noAutofit/>
            </a:bodyPr>
            <a:lstStyle/>
            <a:p>
              <a:pPr marL="0" lvl="0" indent="0" algn="ctr" defTabSz="711200">
                <a:lnSpc>
                  <a:spcPct val="90000"/>
                </a:lnSpc>
                <a:spcBef>
                  <a:spcPct val="0"/>
                </a:spcBef>
                <a:spcAft>
                  <a:spcPct val="35000"/>
                </a:spcAft>
                <a:buNone/>
              </a:pPr>
              <a:endParaRPr lang="en-US" sz="1600" kern="1200" noProof="0" dirty="0"/>
            </a:p>
          </p:txBody>
        </p:sp>
        <p:sp>
          <p:nvSpPr>
            <p:cNvPr id="11" name="Freihandform 10">
              <a:extLst>
                <a:ext uri="{FF2B5EF4-FFF2-40B4-BE49-F238E27FC236}">
                  <a16:creationId xmlns:a16="http://schemas.microsoft.com/office/drawing/2014/main" id="{7B060075-1D20-EC40-D54D-36EF91374458}"/>
                </a:ext>
              </a:extLst>
            </p:cNvPr>
            <p:cNvSpPr/>
            <p:nvPr/>
          </p:nvSpPr>
          <p:spPr>
            <a:xfrm>
              <a:off x="9663508" y="2922388"/>
              <a:ext cx="1690290" cy="1762573"/>
            </a:xfrm>
            <a:custGeom>
              <a:avLst/>
              <a:gdLst>
                <a:gd name="connsiteX0" fmla="*/ 0 w 1690290"/>
                <a:gd name="connsiteY0" fmla="*/ 881287 h 1762573"/>
                <a:gd name="connsiteX1" fmla="*/ 845145 w 1690290"/>
                <a:gd name="connsiteY1" fmla="*/ 0 h 1762573"/>
                <a:gd name="connsiteX2" fmla="*/ 1690290 w 1690290"/>
                <a:gd name="connsiteY2" fmla="*/ 881287 h 1762573"/>
                <a:gd name="connsiteX3" fmla="*/ 845145 w 1690290"/>
                <a:gd name="connsiteY3" fmla="*/ 1762574 h 1762573"/>
                <a:gd name="connsiteX4" fmla="*/ 0 w 1690290"/>
                <a:gd name="connsiteY4" fmla="*/ 881287 h 1762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290" h="1762573">
                  <a:moveTo>
                    <a:pt x="0" y="881287"/>
                  </a:moveTo>
                  <a:cubicBezTo>
                    <a:pt x="0" y="394566"/>
                    <a:pt x="378384" y="0"/>
                    <a:pt x="845145" y="0"/>
                  </a:cubicBezTo>
                  <a:cubicBezTo>
                    <a:pt x="1311906" y="0"/>
                    <a:pt x="1690290" y="394566"/>
                    <a:pt x="1690290" y="881287"/>
                  </a:cubicBezTo>
                  <a:cubicBezTo>
                    <a:pt x="1690290" y="1368008"/>
                    <a:pt x="1311906" y="1762574"/>
                    <a:pt x="845145" y="1762574"/>
                  </a:cubicBezTo>
                  <a:cubicBezTo>
                    <a:pt x="378384" y="1762574"/>
                    <a:pt x="0" y="1368008"/>
                    <a:pt x="0" y="881287"/>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2937" tIns="283523" rIns="272937" bIns="283523" numCol="1" spcCol="1270" anchor="ctr" anchorCtr="0">
              <a:noAutofit/>
            </a:bodyPr>
            <a:lstStyle/>
            <a:p>
              <a:pPr marL="0" lvl="0" indent="0" algn="ctr" defTabSz="889000" rtl="0">
                <a:lnSpc>
                  <a:spcPct val="90000"/>
                </a:lnSpc>
                <a:spcBef>
                  <a:spcPct val="0"/>
                </a:spcBef>
                <a:spcAft>
                  <a:spcPct val="35000"/>
                </a:spcAft>
                <a:buNone/>
              </a:pPr>
              <a:r>
                <a:rPr lang="en-US" sz="1600" b="1" kern="1200" dirty="0">
                  <a:latin typeface="Arial Nova" panose="020B0504020202020204" pitchFamily="34" charset="0"/>
                </a:rPr>
                <a:t>Selection</a:t>
              </a:r>
            </a:p>
          </p:txBody>
        </p:sp>
        <p:sp>
          <p:nvSpPr>
            <p:cNvPr id="12" name="Freihandform 11">
              <a:extLst>
                <a:ext uri="{FF2B5EF4-FFF2-40B4-BE49-F238E27FC236}">
                  <a16:creationId xmlns:a16="http://schemas.microsoft.com/office/drawing/2014/main" id="{8718ADB2-637E-B6A0-28E2-19D5356FD318}"/>
                </a:ext>
              </a:extLst>
            </p:cNvPr>
            <p:cNvSpPr/>
            <p:nvPr/>
          </p:nvSpPr>
          <p:spPr>
            <a:xfrm rot="17933484">
              <a:off x="9855159" y="4526237"/>
              <a:ext cx="246225" cy="477124"/>
            </a:xfrm>
            <a:custGeom>
              <a:avLst/>
              <a:gdLst>
                <a:gd name="connsiteX0" fmla="*/ 0 w 246225"/>
                <a:gd name="connsiteY0" fmla="*/ 95425 h 477123"/>
                <a:gd name="connsiteX1" fmla="*/ 123113 w 246225"/>
                <a:gd name="connsiteY1" fmla="*/ 95425 h 477123"/>
                <a:gd name="connsiteX2" fmla="*/ 123113 w 246225"/>
                <a:gd name="connsiteY2" fmla="*/ 0 h 477123"/>
                <a:gd name="connsiteX3" fmla="*/ 246225 w 246225"/>
                <a:gd name="connsiteY3" fmla="*/ 238562 h 477123"/>
                <a:gd name="connsiteX4" fmla="*/ 123113 w 246225"/>
                <a:gd name="connsiteY4" fmla="*/ 477123 h 477123"/>
                <a:gd name="connsiteX5" fmla="*/ 123113 w 246225"/>
                <a:gd name="connsiteY5" fmla="*/ 381698 h 477123"/>
                <a:gd name="connsiteX6" fmla="*/ 0 w 246225"/>
                <a:gd name="connsiteY6" fmla="*/ 381698 h 477123"/>
                <a:gd name="connsiteX7" fmla="*/ 0 w 246225"/>
                <a:gd name="connsiteY7" fmla="*/ 95425 h 47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225" h="477123">
                  <a:moveTo>
                    <a:pt x="246224" y="381698"/>
                  </a:moveTo>
                  <a:lnTo>
                    <a:pt x="123112" y="381698"/>
                  </a:lnTo>
                  <a:lnTo>
                    <a:pt x="123112" y="477123"/>
                  </a:lnTo>
                  <a:lnTo>
                    <a:pt x="1" y="238561"/>
                  </a:lnTo>
                  <a:lnTo>
                    <a:pt x="123112" y="0"/>
                  </a:lnTo>
                  <a:lnTo>
                    <a:pt x="123112" y="95425"/>
                  </a:lnTo>
                  <a:lnTo>
                    <a:pt x="246224" y="95425"/>
                  </a:lnTo>
                  <a:lnTo>
                    <a:pt x="246224" y="38169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73866" tIns="95426" rIns="0" bIns="95424" numCol="1" spcCol="1270" anchor="ctr" anchorCtr="0">
              <a:noAutofit/>
            </a:bodyPr>
            <a:lstStyle/>
            <a:p>
              <a:pPr marL="0" lvl="0" indent="0" algn="ctr" defTabSz="711200">
                <a:lnSpc>
                  <a:spcPct val="90000"/>
                </a:lnSpc>
                <a:spcBef>
                  <a:spcPct val="0"/>
                </a:spcBef>
                <a:spcAft>
                  <a:spcPct val="35000"/>
                </a:spcAft>
                <a:buNone/>
              </a:pPr>
              <a:endParaRPr lang="en-US" sz="1600" kern="1200" noProof="0" dirty="0"/>
            </a:p>
          </p:txBody>
        </p:sp>
        <p:sp>
          <p:nvSpPr>
            <p:cNvPr id="13" name="Freihandform 12">
              <a:extLst>
                <a:ext uri="{FF2B5EF4-FFF2-40B4-BE49-F238E27FC236}">
                  <a16:creationId xmlns:a16="http://schemas.microsoft.com/office/drawing/2014/main" id="{63702A8A-36DA-565B-586B-2F31A425370C}"/>
                </a:ext>
              </a:extLst>
            </p:cNvPr>
            <p:cNvSpPr/>
            <p:nvPr/>
          </p:nvSpPr>
          <p:spPr>
            <a:xfrm>
              <a:off x="8596011" y="4856842"/>
              <a:ext cx="1690290" cy="1762573"/>
            </a:xfrm>
            <a:custGeom>
              <a:avLst/>
              <a:gdLst>
                <a:gd name="connsiteX0" fmla="*/ 0 w 1690290"/>
                <a:gd name="connsiteY0" fmla="*/ 881287 h 1762573"/>
                <a:gd name="connsiteX1" fmla="*/ 845145 w 1690290"/>
                <a:gd name="connsiteY1" fmla="*/ 0 h 1762573"/>
                <a:gd name="connsiteX2" fmla="*/ 1690290 w 1690290"/>
                <a:gd name="connsiteY2" fmla="*/ 881287 h 1762573"/>
                <a:gd name="connsiteX3" fmla="*/ 845145 w 1690290"/>
                <a:gd name="connsiteY3" fmla="*/ 1762574 h 1762573"/>
                <a:gd name="connsiteX4" fmla="*/ 0 w 1690290"/>
                <a:gd name="connsiteY4" fmla="*/ 881287 h 1762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290" h="1762573">
                  <a:moveTo>
                    <a:pt x="0" y="881287"/>
                  </a:moveTo>
                  <a:cubicBezTo>
                    <a:pt x="0" y="394566"/>
                    <a:pt x="378384" y="0"/>
                    <a:pt x="845145" y="0"/>
                  </a:cubicBezTo>
                  <a:cubicBezTo>
                    <a:pt x="1311906" y="0"/>
                    <a:pt x="1690290" y="394566"/>
                    <a:pt x="1690290" y="881287"/>
                  </a:cubicBezTo>
                  <a:cubicBezTo>
                    <a:pt x="1690290" y="1368008"/>
                    <a:pt x="1311906" y="1762574"/>
                    <a:pt x="845145" y="1762574"/>
                  </a:cubicBezTo>
                  <a:cubicBezTo>
                    <a:pt x="378384" y="1762574"/>
                    <a:pt x="0" y="1368008"/>
                    <a:pt x="0" y="881287"/>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2937" tIns="283523" rIns="272937" bIns="283523" numCol="1" spcCol="1270" anchor="ctr" anchorCtr="0">
              <a:noAutofit/>
            </a:bodyPr>
            <a:lstStyle/>
            <a:p>
              <a:pPr algn="ctr" defTabSz="889000" rtl="0">
                <a:lnSpc>
                  <a:spcPct val="90000"/>
                </a:lnSpc>
                <a:spcBef>
                  <a:spcPct val="0"/>
                </a:spcBef>
                <a:spcAft>
                  <a:spcPct val="35000"/>
                </a:spcAft>
              </a:pPr>
              <a:r>
                <a:rPr lang="en-US" sz="1600" b="1" kern="1200" dirty="0">
                  <a:latin typeface="Arial Nova" panose="020B0504020202020204" pitchFamily="34" charset="0"/>
                </a:rPr>
                <a:t>Pre-departure</a:t>
              </a:r>
            </a:p>
          </p:txBody>
        </p:sp>
        <p:sp>
          <p:nvSpPr>
            <p:cNvPr id="14" name="Freihandform 13">
              <a:extLst>
                <a:ext uri="{FF2B5EF4-FFF2-40B4-BE49-F238E27FC236}">
                  <a16:creationId xmlns:a16="http://schemas.microsoft.com/office/drawing/2014/main" id="{F749B77B-3E40-9032-C2F6-460BF71B9F49}"/>
                </a:ext>
              </a:extLst>
            </p:cNvPr>
            <p:cNvSpPr/>
            <p:nvPr/>
          </p:nvSpPr>
          <p:spPr>
            <a:xfrm rot="21756617">
              <a:off x="8128284" y="5447265"/>
              <a:ext cx="331320" cy="477124"/>
            </a:xfrm>
            <a:custGeom>
              <a:avLst/>
              <a:gdLst>
                <a:gd name="connsiteX0" fmla="*/ 0 w 331319"/>
                <a:gd name="connsiteY0" fmla="*/ 95425 h 477123"/>
                <a:gd name="connsiteX1" fmla="*/ 165660 w 331319"/>
                <a:gd name="connsiteY1" fmla="*/ 95425 h 477123"/>
                <a:gd name="connsiteX2" fmla="*/ 165660 w 331319"/>
                <a:gd name="connsiteY2" fmla="*/ 0 h 477123"/>
                <a:gd name="connsiteX3" fmla="*/ 331319 w 331319"/>
                <a:gd name="connsiteY3" fmla="*/ 238562 h 477123"/>
                <a:gd name="connsiteX4" fmla="*/ 165660 w 331319"/>
                <a:gd name="connsiteY4" fmla="*/ 477123 h 477123"/>
                <a:gd name="connsiteX5" fmla="*/ 165660 w 331319"/>
                <a:gd name="connsiteY5" fmla="*/ 381698 h 477123"/>
                <a:gd name="connsiteX6" fmla="*/ 0 w 331319"/>
                <a:gd name="connsiteY6" fmla="*/ 381698 h 477123"/>
                <a:gd name="connsiteX7" fmla="*/ 0 w 331319"/>
                <a:gd name="connsiteY7" fmla="*/ 95425 h 47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19" h="477123">
                  <a:moveTo>
                    <a:pt x="331319" y="381698"/>
                  </a:moveTo>
                  <a:lnTo>
                    <a:pt x="165659" y="381698"/>
                  </a:lnTo>
                  <a:lnTo>
                    <a:pt x="165659" y="477123"/>
                  </a:lnTo>
                  <a:lnTo>
                    <a:pt x="0" y="238561"/>
                  </a:lnTo>
                  <a:lnTo>
                    <a:pt x="165659" y="0"/>
                  </a:lnTo>
                  <a:lnTo>
                    <a:pt x="165659" y="95425"/>
                  </a:lnTo>
                  <a:lnTo>
                    <a:pt x="331319" y="95425"/>
                  </a:lnTo>
                  <a:lnTo>
                    <a:pt x="331319" y="38169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99395" tIns="95425" rIns="1" bIns="95425" numCol="1" spcCol="1270" anchor="ctr" anchorCtr="0">
              <a:noAutofit/>
            </a:bodyPr>
            <a:lstStyle/>
            <a:p>
              <a:pPr marL="0" lvl="0" indent="0" algn="ctr" defTabSz="711200">
                <a:lnSpc>
                  <a:spcPct val="90000"/>
                </a:lnSpc>
                <a:spcBef>
                  <a:spcPct val="0"/>
                </a:spcBef>
                <a:spcAft>
                  <a:spcPct val="35000"/>
                </a:spcAft>
                <a:buNone/>
              </a:pPr>
              <a:endParaRPr lang="en-US" sz="1600" kern="1200" noProof="0" dirty="0"/>
            </a:p>
          </p:txBody>
        </p:sp>
        <p:sp>
          <p:nvSpPr>
            <p:cNvPr id="15" name="Freihandform 14">
              <a:extLst>
                <a:ext uri="{FF2B5EF4-FFF2-40B4-BE49-F238E27FC236}">
                  <a16:creationId xmlns:a16="http://schemas.microsoft.com/office/drawing/2014/main" id="{7BE461C0-D5AD-BE35-0D9B-9016F1257607}"/>
                </a:ext>
              </a:extLst>
            </p:cNvPr>
            <p:cNvSpPr/>
            <p:nvPr/>
          </p:nvSpPr>
          <p:spPr>
            <a:xfrm>
              <a:off x="6282851" y="4751386"/>
              <a:ext cx="1690290" cy="1762573"/>
            </a:xfrm>
            <a:custGeom>
              <a:avLst/>
              <a:gdLst>
                <a:gd name="connsiteX0" fmla="*/ 0 w 1690290"/>
                <a:gd name="connsiteY0" fmla="*/ 881287 h 1762573"/>
                <a:gd name="connsiteX1" fmla="*/ 845145 w 1690290"/>
                <a:gd name="connsiteY1" fmla="*/ 0 h 1762573"/>
                <a:gd name="connsiteX2" fmla="*/ 1690290 w 1690290"/>
                <a:gd name="connsiteY2" fmla="*/ 881287 h 1762573"/>
                <a:gd name="connsiteX3" fmla="*/ 845145 w 1690290"/>
                <a:gd name="connsiteY3" fmla="*/ 1762574 h 1762573"/>
                <a:gd name="connsiteX4" fmla="*/ 0 w 1690290"/>
                <a:gd name="connsiteY4" fmla="*/ 881287 h 1762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290" h="1762573">
                  <a:moveTo>
                    <a:pt x="0" y="881287"/>
                  </a:moveTo>
                  <a:cubicBezTo>
                    <a:pt x="0" y="394566"/>
                    <a:pt x="378384" y="0"/>
                    <a:pt x="845145" y="0"/>
                  </a:cubicBezTo>
                  <a:cubicBezTo>
                    <a:pt x="1311906" y="0"/>
                    <a:pt x="1690290" y="394566"/>
                    <a:pt x="1690290" y="881287"/>
                  </a:cubicBezTo>
                  <a:cubicBezTo>
                    <a:pt x="1690290" y="1368008"/>
                    <a:pt x="1311906" y="1762574"/>
                    <a:pt x="845145" y="1762574"/>
                  </a:cubicBezTo>
                  <a:cubicBezTo>
                    <a:pt x="378384" y="1762574"/>
                    <a:pt x="0" y="1368008"/>
                    <a:pt x="0" y="881287"/>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2937" tIns="283523" rIns="272937" bIns="283523" numCol="1" spcCol="1270" anchor="ctr" anchorCtr="0">
              <a:noAutofit/>
            </a:bodyPr>
            <a:lstStyle/>
            <a:p>
              <a:pPr algn="ctr" defTabSz="889000" rtl="0">
                <a:lnSpc>
                  <a:spcPct val="90000"/>
                </a:lnSpc>
                <a:spcBef>
                  <a:spcPct val="0"/>
                </a:spcBef>
                <a:spcAft>
                  <a:spcPct val="35000"/>
                </a:spcAft>
              </a:pPr>
              <a:r>
                <a:rPr lang="en-US" sz="1600" b="1" kern="1200" dirty="0">
                  <a:latin typeface="Arial Nova" panose="020B0504020202020204" pitchFamily="34" charset="0"/>
                </a:rPr>
                <a:t>Placement</a:t>
              </a:r>
            </a:p>
          </p:txBody>
        </p:sp>
        <p:sp>
          <p:nvSpPr>
            <p:cNvPr id="16" name="Freihandform 15">
              <a:extLst>
                <a:ext uri="{FF2B5EF4-FFF2-40B4-BE49-F238E27FC236}">
                  <a16:creationId xmlns:a16="http://schemas.microsoft.com/office/drawing/2014/main" id="{99D22977-D299-332D-45E4-42DD861961B7}"/>
                </a:ext>
              </a:extLst>
            </p:cNvPr>
            <p:cNvSpPr/>
            <p:nvPr/>
          </p:nvSpPr>
          <p:spPr>
            <a:xfrm rot="26271669">
              <a:off x="6737106" y="4268124"/>
              <a:ext cx="297401" cy="477123"/>
            </a:xfrm>
            <a:custGeom>
              <a:avLst/>
              <a:gdLst>
                <a:gd name="connsiteX0" fmla="*/ 0 w 297400"/>
                <a:gd name="connsiteY0" fmla="*/ 95425 h 477123"/>
                <a:gd name="connsiteX1" fmla="*/ 148700 w 297400"/>
                <a:gd name="connsiteY1" fmla="*/ 95425 h 477123"/>
                <a:gd name="connsiteX2" fmla="*/ 148700 w 297400"/>
                <a:gd name="connsiteY2" fmla="*/ 0 h 477123"/>
                <a:gd name="connsiteX3" fmla="*/ 297400 w 297400"/>
                <a:gd name="connsiteY3" fmla="*/ 238562 h 477123"/>
                <a:gd name="connsiteX4" fmla="*/ 148700 w 297400"/>
                <a:gd name="connsiteY4" fmla="*/ 477123 h 477123"/>
                <a:gd name="connsiteX5" fmla="*/ 148700 w 297400"/>
                <a:gd name="connsiteY5" fmla="*/ 381698 h 477123"/>
                <a:gd name="connsiteX6" fmla="*/ 0 w 297400"/>
                <a:gd name="connsiteY6" fmla="*/ 381698 h 477123"/>
                <a:gd name="connsiteX7" fmla="*/ 0 w 297400"/>
                <a:gd name="connsiteY7" fmla="*/ 95425 h 47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00" h="477123">
                  <a:moveTo>
                    <a:pt x="297400" y="381698"/>
                  </a:moveTo>
                  <a:lnTo>
                    <a:pt x="148700" y="381698"/>
                  </a:lnTo>
                  <a:lnTo>
                    <a:pt x="148700" y="477123"/>
                  </a:lnTo>
                  <a:lnTo>
                    <a:pt x="0" y="238561"/>
                  </a:lnTo>
                  <a:lnTo>
                    <a:pt x="148700" y="0"/>
                  </a:lnTo>
                  <a:lnTo>
                    <a:pt x="148700" y="95425"/>
                  </a:lnTo>
                  <a:lnTo>
                    <a:pt x="297400" y="95425"/>
                  </a:lnTo>
                  <a:lnTo>
                    <a:pt x="297400" y="38169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89220" tIns="95424" rIns="0" bIns="95425" numCol="1" spcCol="1270" anchor="ctr" anchorCtr="0">
              <a:noAutofit/>
            </a:bodyPr>
            <a:lstStyle/>
            <a:p>
              <a:pPr marL="0" lvl="0" indent="0" algn="ctr" defTabSz="711200">
                <a:lnSpc>
                  <a:spcPct val="90000"/>
                </a:lnSpc>
                <a:spcBef>
                  <a:spcPct val="0"/>
                </a:spcBef>
                <a:spcAft>
                  <a:spcPct val="35000"/>
                </a:spcAft>
                <a:buNone/>
              </a:pPr>
              <a:endParaRPr lang="en-US" sz="1600" kern="1200" noProof="0" dirty="0"/>
            </a:p>
          </p:txBody>
        </p:sp>
        <p:sp>
          <p:nvSpPr>
            <p:cNvPr id="17" name="Freihandform 16">
              <a:extLst>
                <a:ext uri="{FF2B5EF4-FFF2-40B4-BE49-F238E27FC236}">
                  <a16:creationId xmlns:a16="http://schemas.microsoft.com/office/drawing/2014/main" id="{C0C92675-F695-2793-22C3-D2D2E64288C6}"/>
                </a:ext>
              </a:extLst>
            </p:cNvPr>
            <p:cNvSpPr/>
            <p:nvPr/>
          </p:nvSpPr>
          <p:spPr>
            <a:xfrm>
              <a:off x="5794932" y="2482954"/>
              <a:ext cx="1690290" cy="1762573"/>
            </a:xfrm>
            <a:custGeom>
              <a:avLst/>
              <a:gdLst>
                <a:gd name="connsiteX0" fmla="*/ 0 w 1690290"/>
                <a:gd name="connsiteY0" fmla="*/ 881287 h 1762573"/>
                <a:gd name="connsiteX1" fmla="*/ 845145 w 1690290"/>
                <a:gd name="connsiteY1" fmla="*/ 0 h 1762573"/>
                <a:gd name="connsiteX2" fmla="*/ 1690290 w 1690290"/>
                <a:gd name="connsiteY2" fmla="*/ 881287 h 1762573"/>
                <a:gd name="connsiteX3" fmla="*/ 845145 w 1690290"/>
                <a:gd name="connsiteY3" fmla="*/ 1762574 h 1762573"/>
                <a:gd name="connsiteX4" fmla="*/ 0 w 1690290"/>
                <a:gd name="connsiteY4" fmla="*/ 881287 h 1762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290" h="1762573">
                  <a:moveTo>
                    <a:pt x="0" y="881287"/>
                  </a:moveTo>
                  <a:cubicBezTo>
                    <a:pt x="0" y="394566"/>
                    <a:pt x="378384" y="0"/>
                    <a:pt x="845145" y="0"/>
                  </a:cubicBezTo>
                  <a:cubicBezTo>
                    <a:pt x="1311906" y="0"/>
                    <a:pt x="1690290" y="394566"/>
                    <a:pt x="1690290" y="881287"/>
                  </a:cubicBezTo>
                  <a:cubicBezTo>
                    <a:pt x="1690290" y="1368008"/>
                    <a:pt x="1311906" y="1762574"/>
                    <a:pt x="845145" y="1762574"/>
                  </a:cubicBezTo>
                  <a:cubicBezTo>
                    <a:pt x="378384" y="1762574"/>
                    <a:pt x="0" y="1368008"/>
                    <a:pt x="0" y="881287"/>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2937" tIns="283523" rIns="272937" bIns="283523" numCol="1" spcCol="1270" anchor="ctr" anchorCtr="0">
              <a:noAutofit/>
            </a:bodyPr>
            <a:lstStyle/>
            <a:p>
              <a:pPr marL="0" lvl="0" indent="0" algn="ctr" defTabSz="889000" rtl="0">
                <a:lnSpc>
                  <a:spcPct val="90000"/>
                </a:lnSpc>
                <a:spcBef>
                  <a:spcPct val="0"/>
                </a:spcBef>
                <a:spcAft>
                  <a:spcPct val="35000"/>
                </a:spcAft>
                <a:buNone/>
              </a:pPr>
              <a:r>
                <a:rPr lang="en-US" sz="1600" b="1" kern="1200" noProof="0" dirty="0">
                  <a:latin typeface="Arial Nova" panose="020B0504020202020204" pitchFamily="34" charset="0"/>
                </a:rPr>
                <a:t>Return to country of origin</a:t>
              </a:r>
            </a:p>
          </p:txBody>
        </p:sp>
      </p:grpSp>
    </p:spTree>
    <p:extLst>
      <p:ext uri="{BB962C8B-B14F-4D97-AF65-F5344CB8AC3E}">
        <p14:creationId xmlns:p14="http://schemas.microsoft.com/office/powerpoint/2010/main" val="1125787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DA83-B8D4-6517-7B1A-9FE90F4C3FC5}"/>
              </a:ext>
            </a:extLst>
          </p:cNvPr>
          <p:cNvSpPr>
            <a:spLocks noGrp="1"/>
          </p:cNvSpPr>
          <p:nvPr>
            <p:ph type="title"/>
          </p:nvPr>
        </p:nvSpPr>
        <p:spPr/>
        <p:txBody>
          <a:bodyPr/>
          <a:lstStyle/>
          <a:p>
            <a:r>
              <a:rPr lang="en-GB" dirty="0"/>
              <a:t>What does recruitment look like in practice?</a:t>
            </a:r>
          </a:p>
        </p:txBody>
      </p:sp>
      <p:grpSp>
        <p:nvGrpSpPr>
          <p:cNvPr id="30" name="Group 29">
            <a:extLst>
              <a:ext uri="{FF2B5EF4-FFF2-40B4-BE49-F238E27FC236}">
                <a16:creationId xmlns:a16="http://schemas.microsoft.com/office/drawing/2014/main" id="{1579C5C7-492E-4D20-EFD3-60C5DAB46954}"/>
              </a:ext>
            </a:extLst>
          </p:cNvPr>
          <p:cNvGrpSpPr/>
          <p:nvPr/>
        </p:nvGrpSpPr>
        <p:grpSpPr>
          <a:xfrm>
            <a:off x="1691462" y="1757780"/>
            <a:ext cx="8332885" cy="4687247"/>
            <a:chOff x="1691462" y="1757780"/>
            <a:chExt cx="8332885" cy="4687247"/>
          </a:xfrm>
        </p:grpSpPr>
        <p:pic>
          <p:nvPicPr>
            <p:cNvPr id="4" name="Picture 3">
              <a:extLst>
                <a:ext uri="{FF2B5EF4-FFF2-40B4-BE49-F238E27FC236}">
                  <a16:creationId xmlns:a16="http://schemas.microsoft.com/office/drawing/2014/main" id="{C1DC7B29-8E51-F525-F984-F5994B3BEB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462" y="1757780"/>
              <a:ext cx="8332885" cy="4687247"/>
            </a:xfrm>
            <a:prstGeom prst="rect">
              <a:avLst/>
            </a:prstGeom>
          </p:spPr>
        </p:pic>
        <p:sp>
          <p:nvSpPr>
            <p:cNvPr id="17" name="Rectangle 16">
              <a:extLst>
                <a:ext uri="{FF2B5EF4-FFF2-40B4-BE49-F238E27FC236}">
                  <a16:creationId xmlns:a16="http://schemas.microsoft.com/office/drawing/2014/main" id="{46484F83-A62F-7E38-62F5-1335B38E7F4D}"/>
                </a:ext>
              </a:extLst>
            </p:cNvPr>
            <p:cNvSpPr/>
            <p:nvPr/>
          </p:nvSpPr>
          <p:spPr>
            <a:xfrm>
              <a:off x="1691462" y="1757780"/>
              <a:ext cx="8332885" cy="4687247"/>
            </a:xfrm>
            <a:prstGeom prst="rect">
              <a:avLst/>
            </a:prstGeom>
            <a:no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F37437-BDB1-A28F-7565-09ACF9B2AB51}"/>
                </a:ext>
              </a:extLst>
            </p:cNvPr>
            <p:cNvSpPr/>
            <p:nvPr/>
          </p:nvSpPr>
          <p:spPr>
            <a:xfrm>
              <a:off x="4109543" y="3515461"/>
              <a:ext cx="3154858" cy="1361340"/>
            </a:xfrm>
            <a:prstGeom prst="rect">
              <a:avLst/>
            </a:prstGeom>
            <a:no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364B07C-2AAE-1BA3-0588-730737638C7C}"/>
                </a:ext>
              </a:extLst>
            </p:cNvPr>
            <p:cNvCxnSpPr/>
            <p:nvPr/>
          </p:nvCxnSpPr>
          <p:spPr>
            <a:xfrm>
              <a:off x="5254906" y="1757780"/>
              <a:ext cx="0" cy="1757681"/>
            </a:xfrm>
            <a:prstGeom prst="line">
              <a:avLst/>
            </a:prstGeom>
            <a:no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id="{E8E5DFAB-CB1C-C432-9267-ED0F2E521FF6}"/>
                </a:ext>
              </a:extLst>
            </p:cNvPr>
            <p:cNvCxnSpPr>
              <a:cxnSpLocks/>
            </p:cNvCxnSpPr>
            <p:nvPr/>
          </p:nvCxnSpPr>
          <p:spPr>
            <a:xfrm flipH="1">
              <a:off x="1691462" y="4081881"/>
              <a:ext cx="2418081" cy="0"/>
            </a:xfrm>
            <a:prstGeom prst="line">
              <a:avLst/>
            </a:prstGeom>
            <a:no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id="{83E8A4CA-455D-3BB0-9EB5-912E41E7E15C}"/>
                </a:ext>
              </a:extLst>
            </p:cNvPr>
            <p:cNvCxnSpPr>
              <a:cxnSpLocks/>
            </p:cNvCxnSpPr>
            <p:nvPr/>
          </p:nvCxnSpPr>
          <p:spPr>
            <a:xfrm flipH="1">
              <a:off x="7264401" y="4424781"/>
              <a:ext cx="2759946" cy="0"/>
            </a:xfrm>
            <a:prstGeom prst="line">
              <a:avLst/>
            </a:prstGeom>
            <a:no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633701B1-858A-587A-B1E8-A81B6FB8EFF3}"/>
                </a:ext>
              </a:extLst>
            </p:cNvPr>
            <p:cNvCxnSpPr>
              <a:cxnSpLocks/>
            </p:cNvCxnSpPr>
            <p:nvPr/>
          </p:nvCxnSpPr>
          <p:spPr>
            <a:xfrm>
              <a:off x="5642658" y="4876801"/>
              <a:ext cx="0" cy="1568226"/>
            </a:xfrm>
            <a:prstGeom prst="line">
              <a:avLst/>
            </a:prstGeom>
            <a:no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943458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a:extLst>
              <a:ext uri="{FF2B5EF4-FFF2-40B4-BE49-F238E27FC236}">
                <a16:creationId xmlns:a16="http://schemas.microsoft.com/office/drawing/2014/main" id="{57F8F51E-3A6E-FCC4-0E79-42724930CB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8216" y="2047878"/>
            <a:ext cx="5193497" cy="4108288"/>
          </a:xfrm>
          <a:prstGeom prst="rect">
            <a:avLst/>
          </a:prstGeom>
          <a:ln>
            <a:solidFill>
              <a:schemeClr val="bg1"/>
            </a:solidFill>
          </a:ln>
        </p:spPr>
      </p:pic>
      <p:sp>
        <p:nvSpPr>
          <p:cNvPr id="12" name="Titel 11">
            <a:extLst>
              <a:ext uri="{FF2B5EF4-FFF2-40B4-BE49-F238E27FC236}">
                <a16:creationId xmlns:a16="http://schemas.microsoft.com/office/drawing/2014/main" id="{3942FB4F-A1D8-2E35-A3B7-666A2688265C}"/>
              </a:ext>
            </a:extLst>
          </p:cNvPr>
          <p:cNvSpPr>
            <a:spLocks noGrp="1"/>
          </p:cNvSpPr>
          <p:nvPr>
            <p:ph type="title"/>
          </p:nvPr>
        </p:nvSpPr>
        <p:spPr>
          <a:xfrm>
            <a:off x="1594884" y="1162844"/>
            <a:ext cx="8332885" cy="594936"/>
          </a:xfrm>
        </p:spPr>
        <p:txBody>
          <a:bodyPr>
            <a:normAutofit/>
          </a:bodyPr>
          <a:lstStyle/>
          <a:p>
            <a:r>
              <a:rPr lang="en-GB" dirty="0"/>
              <a:t>Recruitment in the context of labour migration</a:t>
            </a:r>
            <a:endParaRPr lang="de-DE" dirty="0"/>
          </a:p>
        </p:txBody>
      </p:sp>
      <p:sp>
        <p:nvSpPr>
          <p:cNvPr id="20" name="Textplatzhalter 19">
            <a:extLst>
              <a:ext uri="{FF2B5EF4-FFF2-40B4-BE49-F238E27FC236}">
                <a16:creationId xmlns:a16="http://schemas.microsoft.com/office/drawing/2014/main" id="{D749A492-AD4D-294E-00DD-705BD439FC97}"/>
              </a:ext>
            </a:extLst>
          </p:cNvPr>
          <p:cNvSpPr>
            <a:spLocks noGrp="1"/>
          </p:cNvSpPr>
          <p:nvPr>
            <p:ph type="body" sz="quarter" idx="13"/>
          </p:nvPr>
        </p:nvSpPr>
        <p:spPr/>
        <p:txBody>
          <a:bodyPr/>
          <a:lstStyle/>
          <a:p>
            <a:endParaRPr lang="de-DE"/>
          </a:p>
        </p:txBody>
      </p:sp>
      <p:sp>
        <p:nvSpPr>
          <p:cNvPr id="21" name="Content Placeholder 2">
            <a:extLst>
              <a:ext uri="{FF2B5EF4-FFF2-40B4-BE49-F238E27FC236}">
                <a16:creationId xmlns:a16="http://schemas.microsoft.com/office/drawing/2014/main" id="{5955D420-2E85-FD7F-E29F-409DDCF70640}"/>
              </a:ext>
            </a:extLst>
          </p:cNvPr>
          <p:cNvSpPr txBox="1">
            <a:spLocks/>
          </p:cNvSpPr>
          <p:nvPr/>
        </p:nvSpPr>
        <p:spPr bwMode="auto">
          <a:xfrm>
            <a:off x="1656636" y="2437440"/>
            <a:ext cx="3558717" cy="3329164"/>
          </a:xfrm>
          <a:prstGeom prst="rect">
            <a:avLst/>
          </a:prstGeom>
          <a:noFill/>
        </p:spPr>
        <p:txBody>
          <a:bodyPr vert="horz" wrap="square" lIns="91440" tIns="45720" rIns="91440" bIns="45720" rtlCol="0" anchor="ctr">
            <a:normAutofit/>
          </a:bodyPr>
          <a:lstStyle>
            <a:lvl1pPr marL="228600" indent="-228600" algn="l" defTabSz="914400">
              <a:lnSpc>
                <a:spcPct val="100000"/>
              </a:lnSpc>
              <a:spcBef>
                <a:spcPts val="1000"/>
              </a:spcBef>
              <a:buFont typeface="Arial"/>
              <a:buChar char="•"/>
              <a:defRPr sz="2500" dirty="0">
                <a:solidFill>
                  <a:schemeClr val="tx1"/>
                </a:solidFill>
                <a:effectLst/>
                <a:latin typeface="Arial Nova Light" panose="020B0304020202020204" pitchFamily="34" charset="0"/>
                <a:ea typeface="Calibri" panose="020F0502020204030204" pitchFamily="34" charset="0"/>
                <a:cs typeface="Arial" panose="020B0604020202020204" pitchFamily="34" charset="0"/>
              </a:defRPr>
            </a:lvl1pPr>
            <a:lvl2pPr marL="685800" indent="-228600" algn="l" defTabSz="914400">
              <a:lnSpc>
                <a:spcPct val="100000"/>
              </a:lnSpc>
              <a:spcBef>
                <a:spcPts val="500"/>
              </a:spcBef>
              <a:buFont typeface="Arial"/>
              <a:buChar char="•"/>
              <a:defRPr sz="1800" dirty="0">
                <a:solidFill>
                  <a:schemeClr val="tx1"/>
                </a:solidFill>
                <a:latin typeface="+mn-lt"/>
                <a:ea typeface="+mn-ea"/>
                <a:cs typeface="+mn-cs"/>
              </a:defRPr>
            </a:lvl2pPr>
            <a:lvl3pPr marL="1143000" indent="-228600" algn="l" defTabSz="914400">
              <a:lnSpc>
                <a:spcPct val="100000"/>
              </a:lnSpc>
              <a:spcBef>
                <a:spcPts val="500"/>
              </a:spcBef>
              <a:buFont typeface="Arial"/>
              <a:buChar char="•"/>
              <a:defRPr sz="1800" dirty="0">
                <a:solidFill>
                  <a:schemeClr val="tx1"/>
                </a:solidFill>
                <a:latin typeface="+mn-lt"/>
                <a:ea typeface="+mn-ea"/>
                <a:cs typeface="+mn-cs"/>
              </a:defRPr>
            </a:lvl3pPr>
            <a:lvl4pPr marL="1600200" indent="-228600" algn="l" defTabSz="914400">
              <a:lnSpc>
                <a:spcPct val="100000"/>
              </a:lnSpc>
              <a:spcBef>
                <a:spcPts val="500"/>
              </a:spcBef>
              <a:buFont typeface="Arial"/>
              <a:buChar char="•"/>
              <a:defRPr sz="1800" dirty="0">
                <a:solidFill>
                  <a:schemeClr val="tx1"/>
                </a:solidFill>
                <a:latin typeface="+mn-lt"/>
                <a:ea typeface="+mn-ea"/>
                <a:cs typeface="+mn-cs"/>
              </a:defRPr>
            </a:lvl4pPr>
            <a:lvl5pPr marL="2057400" indent="-228600" algn="l" defTabSz="914400">
              <a:lnSpc>
                <a:spcPct val="100000"/>
              </a:lnSpc>
              <a:spcBef>
                <a:spcPts val="500"/>
              </a:spcBef>
              <a:buFont typeface="Arial"/>
              <a:buChar char="•"/>
              <a:defRPr sz="1800" dirty="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pPr>
            <a:r>
              <a:rPr lang="en-GB" sz="2400" b="1" dirty="0">
                <a:latin typeface="Arial Nova Light" panose="020B0304020202020204" pitchFamily="34" charset="0"/>
              </a:rPr>
              <a:t>What is an unfair recruitment in the context of labour migration ?</a:t>
            </a:r>
            <a:endParaRPr lang="en-CH" sz="2400" dirty="0">
              <a:latin typeface="Arial Nova Light" panose="020B0304020202020204" pitchFamily="34" charset="0"/>
            </a:endParaRPr>
          </a:p>
        </p:txBody>
      </p:sp>
    </p:spTree>
    <p:extLst>
      <p:ext uri="{BB962C8B-B14F-4D97-AF65-F5344CB8AC3E}">
        <p14:creationId xmlns:p14="http://schemas.microsoft.com/office/powerpoint/2010/main" val="1736388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7ED85C7F-F9BE-DD03-7BD9-DDE39219213D}"/>
              </a:ext>
            </a:extLst>
          </p:cNvPr>
          <p:cNvSpPr txBox="1">
            <a:spLocks/>
          </p:cNvSpPr>
          <p:nvPr/>
        </p:nvSpPr>
        <p:spPr>
          <a:xfrm>
            <a:off x="1705232" y="2792392"/>
            <a:ext cx="3595816" cy="301879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5" indent="0">
              <a:spcBef>
                <a:spcPts val="600"/>
              </a:spcBef>
              <a:spcAft>
                <a:spcPts val="600"/>
              </a:spcAft>
              <a:buClr>
                <a:srgbClr val="FBC800"/>
              </a:buClr>
              <a:buNone/>
              <a:defRPr/>
            </a:pPr>
            <a:r>
              <a:rPr lang="en-GB" sz="1700" b="1" dirty="0">
                <a:latin typeface="Arial Nova Light" panose="020B0304020202020204" pitchFamily="34" charset="0"/>
                <a:ea typeface="Lato" panose="020F0502020204030203" pitchFamily="34" charset="0"/>
                <a:cs typeface="Lato" panose="020F0502020204030203" pitchFamily="34" charset="0"/>
              </a:rPr>
              <a:t>Pre-departure</a:t>
            </a:r>
          </a:p>
          <a:p>
            <a:pPr lvl="2">
              <a:spcAft>
                <a:spcPts val="600"/>
              </a:spcAft>
              <a:buClr>
                <a:srgbClr val="FBC800"/>
              </a:buClr>
              <a:buFont typeface="Arial" panose="020B0604020202020204" pitchFamily="34" charset="0"/>
              <a:buChar char="►"/>
              <a:defRPr/>
            </a:pPr>
            <a:r>
              <a:rPr lang="en-GB" sz="1700" dirty="0">
                <a:latin typeface="Arial Nova Light" panose="020B0304020202020204" pitchFamily="34" charset="0"/>
                <a:ea typeface="Lato" panose="020F0502020204030203" pitchFamily="34" charset="0"/>
                <a:cs typeface="Lato" panose="020F0502020204030203" pitchFamily="34" charset="0"/>
              </a:rPr>
              <a:t>Illegal recruitment fees and related costs, and corruption </a:t>
            </a:r>
          </a:p>
          <a:p>
            <a:pPr lvl="2">
              <a:spcAft>
                <a:spcPts val="600"/>
              </a:spcAft>
              <a:buClr>
                <a:srgbClr val="FBC800"/>
              </a:buClr>
              <a:buFont typeface="Arial" panose="020B0604020202020204" pitchFamily="34" charset="0"/>
              <a:buChar char="►"/>
              <a:defRPr/>
            </a:pPr>
            <a:r>
              <a:rPr lang="en-GB" sz="1700" dirty="0">
                <a:latin typeface="Arial Nova Light" panose="020B0304020202020204" pitchFamily="34" charset="0"/>
                <a:ea typeface="Lato" panose="020F0502020204030203" pitchFamily="34" charset="0"/>
                <a:cs typeface="Lato" panose="020F0502020204030203" pitchFamily="34" charset="0"/>
              </a:rPr>
              <a:t>Debts and high interest rates</a:t>
            </a:r>
          </a:p>
          <a:p>
            <a:pPr lvl="2">
              <a:spcAft>
                <a:spcPts val="600"/>
              </a:spcAft>
              <a:buClr>
                <a:srgbClr val="FBC800"/>
              </a:buClr>
              <a:buFont typeface="Arial" panose="020B0604020202020204" pitchFamily="34" charset="0"/>
              <a:buChar char="►"/>
              <a:defRPr/>
            </a:pPr>
            <a:r>
              <a:rPr lang="en-GB" sz="1700" dirty="0">
                <a:latin typeface="Arial Nova Light" panose="020B0304020202020204" pitchFamily="34" charset="0"/>
                <a:ea typeface="Lato" panose="020F0502020204030203" pitchFamily="34" charset="0"/>
                <a:cs typeface="Lato" panose="020F0502020204030203" pitchFamily="34" charset="0"/>
              </a:rPr>
              <a:t>Deception and fraud</a:t>
            </a:r>
          </a:p>
        </p:txBody>
      </p:sp>
      <p:sp>
        <p:nvSpPr>
          <p:cNvPr id="16" name="Content Placeholder 4">
            <a:extLst>
              <a:ext uri="{FF2B5EF4-FFF2-40B4-BE49-F238E27FC236}">
                <a16:creationId xmlns:a16="http://schemas.microsoft.com/office/drawing/2014/main" id="{A86C4CD3-680A-ECE4-7EFE-A762B145A72C}"/>
              </a:ext>
            </a:extLst>
          </p:cNvPr>
          <p:cNvSpPr txBox="1">
            <a:spLocks/>
          </p:cNvSpPr>
          <p:nvPr/>
        </p:nvSpPr>
        <p:spPr>
          <a:xfrm>
            <a:off x="5596128" y="2792391"/>
            <a:ext cx="5852301" cy="3713667"/>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5" indent="0">
              <a:spcBef>
                <a:spcPts val="600"/>
              </a:spcBef>
              <a:spcAft>
                <a:spcPts val="600"/>
              </a:spcAft>
              <a:buClr>
                <a:srgbClr val="FBC800"/>
              </a:buClr>
              <a:buNone/>
              <a:defRPr/>
            </a:pPr>
            <a:r>
              <a:rPr lang="en-GB" sz="1700" b="1" dirty="0">
                <a:latin typeface="Arial Nova Light" panose="020B0304020202020204" pitchFamily="34" charset="0"/>
                <a:ea typeface="Lato" panose="020F0502020204030203" pitchFamily="34" charset="0"/>
                <a:cs typeface="Lato" panose="020F0502020204030203" pitchFamily="34" charset="0"/>
              </a:rPr>
              <a:t>In destination</a:t>
            </a:r>
          </a:p>
          <a:p>
            <a:pPr lvl="5">
              <a:spcBef>
                <a:spcPts val="600"/>
              </a:spcBef>
              <a:spcAft>
                <a:spcPts val="600"/>
              </a:spcAft>
              <a:buClr>
                <a:srgbClr val="FBC800"/>
              </a:buClr>
              <a:buFont typeface="Arial" panose="020B0604020202020204" pitchFamily="34" charset="0"/>
              <a:buChar char="►"/>
              <a:defRPr/>
            </a:pPr>
            <a:r>
              <a:rPr lang="en-GB" sz="1700" dirty="0">
                <a:latin typeface="Arial Nova Light" panose="020B0304020202020204" pitchFamily="34" charset="0"/>
                <a:ea typeface="Lato" panose="020F0502020204030203" pitchFamily="34" charset="0"/>
                <a:cs typeface="Lato" panose="020F0502020204030203" pitchFamily="34" charset="0"/>
              </a:rPr>
              <a:t>Contract substitution</a:t>
            </a:r>
          </a:p>
          <a:p>
            <a:pPr lvl="5">
              <a:spcBef>
                <a:spcPts val="600"/>
              </a:spcBef>
              <a:spcAft>
                <a:spcPts val="600"/>
              </a:spcAft>
              <a:buClr>
                <a:srgbClr val="FBC800"/>
              </a:buClr>
              <a:buFont typeface="Arial" panose="020B0604020202020204" pitchFamily="34" charset="0"/>
              <a:buChar char="►"/>
              <a:defRPr/>
            </a:pPr>
            <a:r>
              <a:rPr lang="en-GB" sz="1700" dirty="0">
                <a:latin typeface="Arial Nova Light" panose="020B0304020202020204" pitchFamily="34" charset="0"/>
                <a:ea typeface="Lato" panose="020F0502020204030203" pitchFamily="34" charset="0"/>
                <a:cs typeface="Lato" panose="020F0502020204030203" pitchFamily="34" charset="0"/>
              </a:rPr>
              <a:t>Retention of passports or travel documents</a:t>
            </a:r>
          </a:p>
          <a:p>
            <a:pPr lvl="5">
              <a:spcBef>
                <a:spcPts val="600"/>
              </a:spcBef>
              <a:spcAft>
                <a:spcPts val="600"/>
              </a:spcAft>
              <a:buClr>
                <a:srgbClr val="FBC800"/>
              </a:buClr>
              <a:buFont typeface="Arial" panose="020B0604020202020204" pitchFamily="34" charset="0"/>
              <a:buChar char="►"/>
              <a:defRPr/>
            </a:pPr>
            <a:r>
              <a:rPr lang="en-GB" sz="1700" dirty="0">
                <a:latin typeface="Arial Nova Light" panose="020B0304020202020204" pitchFamily="34" charset="0"/>
                <a:ea typeface="Lato" panose="020F0502020204030203" pitchFamily="34" charset="0"/>
                <a:cs typeface="Lato" panose="020F0502020204030203" pitchFamily="34" charset="0"/>
              </a:rPr>
              <a:t>Non-payment and deduction of wages/ wage theft</a:t>
            </a:r>
          </a:p>
          <a:p>
            <a:pPr lvl="5">
              <a:spcBef>
                <a:spcPts val="600"/>
              </a:spcBef>
              <a:spcAft>
                <a:spcPts val="600"/>
              </a:spcAft>
              <a:buClr>
                <a:srgbClr val="FBC800"/>
              </a:buClr>
              <a:buFont typeface="Arial" panose="020B0604020202020204" pitchFamily="34" charset="0"/>
              <a:buChar char="►"/>
              <a:defRPr/>
            </a:pPr>
            <a:r>
              <a:rPr lang="en-GB" sz="1700" dirty="0">
                <a:latin typeface="Arial Nova Light" panose="020B0304020202020204" pitchFamily="34" charset="0"/>
                <a:ea typeface="Lato" panose="020F0502020204030203" pitchFamily="34" charset="0"/>
                <a:cs typeface="Lato" panose="020F0502020204030203" pitchFamily="34" charset="0"/>
              </a:rPr>
              <a:t>Debt bondage linked to repaying recruitment fees and costs</a:t>
            </a:r>
          </a:p>
          <a:p>
            <a:pPr lvl="5">
              <a:spcBef>
                <a:spcPts val="600"/>
              </a:spcBef>
              <a:spcAft>
                <a:spcPts val="600"/>
              </a:spcAft>
              <a:buClr>
                <a:srgbClr val="FBC800"/>
              </a:buClr>
              <a:buFont typeface="Arial" panose="020B0604020202020204" pitchFamily="34" charset="0"/>
              <a:buChar char="►"/>
              <a:defRPr/>
            </a:pPr>
            <a:r>
              <a:rPr lang="en-GB" sz="1700" dirty="0">
                <a:latin typeface="Arial Nova Light" panose="020B0304020202020204" pitchFamily="34" charset="0"/>
                <a:ea typeface="Lato" panose="020F0502020204030203" pitchFamily="34" charset="0"/>
                <a:cs typeface="Lato" panose="020F0502020204030203" pitchFamily="34" charset="0"/>
              </a:rPr>
              <a:t>Threats if workers want to leave their employers, fears of subsequent arrest, expulsion or deportation from the country of employment</a:t>
            </a:r>
          </a:p>
          <a:p>
            <a:pPr lvl="5">
              <a:spcBef>
                <a:spcPts val="600"/>
              </a:spcBef>
              <a:spcAft>
                <a:spcPts val="600"/>
              </a:spcAft>
              <a:buClr>
                <a:srgbClr val="FBC800"/>
              </a:buClr>
              <a:buFont typeface="Arial" panose="020B0604020202020204" pitchFamily="34" charset="0"/>
              <a:buChar char="►"/>
              <a:defRPr/>
            </a:pPr>
            <a:r>
              <a:rPr lang="en-GB" sz="1700" dirty="0">
                <a:latin typeface="Arial Nova Light" panose="020B0304020202020204" pitchFamily="34" charset="0"/>
                <a:ea typeface="Lato" panose="020F0502020204030203" pitchFamily="34" charset="0"/>
                <a:cs typeface="Lato" panose="020F0502020204030203" pitchFamily="34" charset="0"/>
              </a:rPr>
              <a:t>Workers are tied to the employers through their work permits and restrictions on employer changes </a:t>
            </a:r>
          </a:p>
        </p:txBody>
      </p:sp>
      <p:sp>
        <p:nvSpPr>
          <p:cNvPr id="13" name="Titel 12">
            <a:extLst>
              <a:ext uri="{FF2B5EF4-FFF2-40B4-BE49-F238E27FC236}">
                <a16:creationId xmlns:a16="http://schemas.microsoft.com/office/drawing/2014/main" id="{83FB54F4-7231-D5F3-0A0B-AB9478D5A86F}"/>
              </a:ext>
            </a:extLst>
          </p:cNvPr>
          <p:cNvSpPr>
            <a:spLocks noGrp="1"/>
          </p:cNvSpPr>
          <p:nvPr>
            <p:ph type="title"/>
          </p:nvPr>
        </p:nvSpPr>
        <p:spPr/>
        <p:txBody>
          <a:bodyPr>
            <a:normAutofit/>
          </a:bodyPr>
          <a:lstStyle/>
          <a:p>
            <a:r>
              <a:rPr lang="en-GB" sz="3000" b="1" dirty="0">
                <a:latin typeface="Arial Nova Light" panose="020B0304020202020204" pitchFamily="34" charset="0"/>
              </a:rPr>
              <a:t>Recruitment in the context of labour migration</a:t>
            </a:r>
            <a:endParaRPr lang="de-DE" dirty="0"/>
          </a:p>
        </p:txBody>
      </p:sp>
      <p:sp>
        <p:nvSpPr>
          <p:cNvPr id="21" name="Inhaltsplatzhalter 16">
            <a:extLst>
              <a:ext uri="{FF2B5EF4-FFF2-40B4-BE49-F238E27FC236}">
                <a16:creationId xmlns:a16="http://schemas.microsoft.com/office/drawing/2014/main" id="{3F554850-CF15-EBE6-56B9-537BBF85E4AF}"/>
              </a:ext>
            </a:extLst>
          </p:cNvPr>
          <p:cNvSpPr>
            <a:spLocks noGrp="1"/>
          </p:cNvSpPr>
          <p:nvPr>
            <p:ph idx="1"/>
          </p:nvPr>
        </p:nvSpPr>
        <p:spPr>
          <a:xfrm>
            <a:off x="1595438" y="2033588"/>
            <a:ext cx="9758362" cy="476250"/>
          </a:xfrm>
        </p:spPr>
        <p:txBody>
          <a:bodyPr/>
          <a:lstStyle/>
          <a:p>
            <a:pPr marL="0" indent="0">
              <a:buNone/>
            </a:pPr>
            <a:r>
              <a:rPr lang="en-GB" b="1" dirty="0">
                <a:latin typeface="Arial Nova Light" panose="020B0304020202020204" pitchFamily="34" charset="0"/>
              </a:rPr>
              <a:t>Potential forms of abusive recruitment practices</a:t>
            </a:r>
            <a:endParaRPr lang="en-CH">
              <a:latin typeface="Arial Nova Light" panose="020B0304020202020204" pitchFamily="34" charset="0"/>
            </a:endParaRPr>
          </a:p>
        </p:txBody>
      </p:sp>
    </p:spTree>
    <p:extLst>
      <p:ext uri="{BB962C8B-B14F-4D97-AF65-F5344CB8AC3E}">
        <p14:creationId xmlns:p14="http://schemas.microsoft.com/office/powerpoint/2010/main" val="3223571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680985602">
            <a:extLst>
              <a:ext uri="{FF2B5EF4-FFF2-40B4-BE49-F238E27FC236}">
                <a16:creationId xmlns:a16="http://schemas.microsoft.com/office/drawing/2014/main" id="{49B27120-6A9D-A7A8-8BA1-647E11EE42F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01" t="13937" b="4853"/>
          <a:stretch/>
        </p:blipFill>
        <p:spPr bwMode="auto">
          <a:xfrm>
            <a:off x="1827616" y="2352297"/>
            <a:ext cx="9293449" cy="4309253"/>
          </a:xfrm>
          <a:prstGeom prst="snip2SameRect">
            <a:avLst/>
          </a:prstGeom>
          <a:ln>
            <a:noFill/>
          </a:ln>
          <a:extLst>
            <a:ext uri="{53640926-AAD7-44D8-BBD7-CCE9431645EC}">
              <a14:shadowObscured xmlns:a14="http://schemas.microsoft.com/office/drawing/2010/main"/>
            </a:ext>
          </a:extLst>
        </p:spPr>
      </p:pic>
      <p:sp>
        <p:nvSpPr>
          <p:cNvPr id="16" name="Inhaltsplatzhalter 15">
            <a:extLst>
              <a:ext uri="{FF2B5EF4-FFF2-40B4-BE49-F238E27FC236}">
                <a16:creationId xmlns:a16="http://schemas.microsoft.com/office/drawing/2014/main" id="{2A2F0ED4-0D49-1BA7-AA04-0AD915C70B12}"/>
              </a:ext>
            </a:extLst>
          </p:cNvPr>
          <p:cNvSpPr>
            <a:spLocks noGrp="1"/>
          </p:cNvSpPr>
          <p:nvPr>
            <p:ph idx="1"/>
          </p:nvPr>
        </p:nvSpPr>
        <p:spPr/>
        <p:txBody>
          <a:bodyPr/>
          <a:lstStyle/>
          <a:p>
            <a:pPr marL="0" indent="0">
              <a:buNone/>
            </a:pPr>
            <a:r>
              <a:rPr lang="en-GB" b="1" dirty="0">
                <a:latin typeface="Arial Nova Light" panose="020B0304020202020204" pitchFamily="34" charset="0"/>
              </a:rPr>
              <a:t>What can be a recruitment cost ? </a:t>
            </a:r>
            <a:endParaRPr lang="en-CH">
              <a:latin typeface="Arial Nova Light" panose="020B0304020202020204" pitchFamily="34" charset="0"/>
            </a:endParaRPr>
          </a:p>
          <a:p>
            <a:endParaRPr lang="de-DE" dirty="0"/>
          </a:p>
        </p:txBody>
      </p:sp>
      <p:sp>
        <p:nvSpPr>
          <p:cNvPr id="13" name="Titel 12">
            <a:extLst>
              <a:ext uri="{FF2B5EF4-FFF2-40B4-BE49-F238E27FC236}">
                <a16:creationId xmlns:a16="http://schemas.microsoft.com/office/drawing/2014/main" id="{B0BF75D4-7E63-5437-7508-912BB7015646}"/>
              </a:ext>
            </a:extLst>
          </p:cNvPr>
          <p:cNvSpPr>
            <a:spLocks noGrp="1"/>
          </p:cNvSpPr>
          <p:nvPr>
            <p:ph type="title"/>
          </p:nvPr>
        </p:nvSpPr>
        <p:spPr/>
        <p:txBody>
          <a:bodyPr>
            <a:normAutofit/>
          </a:bodyPr>
          <a:lstStyle/>
          <a:p>
            <a:r>
              <a:rPr lang="en-GB" sz="3000" b="1" dirty="0">
                <a:latin typeface="Arial Nova Light" panose="020B0304020202020204" pitchFamily="34" charset="0"/>
              </a:rPr>
              <a:t>Recruitment in the context of labour migration</a:t>
            </a:r>
            <a:endParaRPr lang="de-DE" dirty="0"/>
          </a:p>
        </p:txBody>
      </p:sp>
      <p:sp>
        <p:nvSpPr>
          <p:cNvPr id="2" name="Textplatzhalter 1">
            <a:extLst>
              <a:ext uri="{FF2B5EF4-FFF2-40B4-BE49-F238E27FC236}">
                <a16:creationId xmlns:a16="http://schemas.microsoft.com/office/drawing/2014/main" id="{AAFA0E51-8365-008F-47F5-C756B58377D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71313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05F7EC84-8106-E733-317D-97F41AC1C754}"/>
              </a:ext>
            </a:extLst>
          </p:cNvPr>
          <p:cNvSpPr>
            <a:spLocks noGrp="1"/>
          </p:cNvSpPr>
          <p:nvPr>
            <p:ph idx="1"/>
          </p:nvPr>
        </p:nvSpPr>
        <p:spPr>
          <a:xfrm>
            <a:off x="1594884" y="1813169"/>
            <a:ext cx="9758914" cy="306122"/>
          </a:xfrm>
        </p:spPr>
        <p:txBody>
          <a:bodyPr vert="horz" lIns="0" tIns="0" rIns="0" bIns="0" rtlCol="0">
            <a:noAutofit/>
          </a:bodyPr>
          <a:lstStyle/>
          <a:p>
            <a:pPr marL="252000" lvl="2" indent="-252000" rtl="0">
              <a:spcBef>
                <a:spcPts val="600"/>
              </a:spcBef>
              <a:spcAft>
                <a:spcPts val="600"/>
              </a:spcAft>
              <a:buClr>
                <a:srgbClr val="FBC800"/>
              </a:buClr>
              <a:buSzPct val="70000"/>
              <a:buFont typeface="Arial" panose="020B0604020202020204" pitchFamily="34" charset="0"/>
              <a:buChar char="►"/>
              <a:defRPr/>
            </a:pPr>
            <a:r>
              <a:rPr lang="en-GB" sz="1600" kern="1200" dirty="0">
                <a:latin typeface="Arial Nova Light" panose="020B0304020202020204" pitchFamily="34" charset="0"/>
                <a:ea typeface="Lato" panose="020F0502020204030203" pitchFamily="34" charset="0"/>
                <a:cs typeface="Lato" panose="020F0502020204030203" pitchFamily="34" charset="0"/>
              </a:rPr>
              <a:t># of work months it would take for a migrant worker to cover recruitment costs for their job abroad </a:t>
            </a:r>
          </a:p>
          <a:p>
            <a:pPr marL="0" indent="0" rtl="0">
              <a:spcBef>
                <a:spcPts val="2400"/>
              </a:spcBef>
              <a:spcAft>
                <a:spcPts val="600"/>
              </a:spcAft>
              <a:buNone/>
            </a:pPr>
            <a:endParaRPr lang="de-DE" sz="1400" kern="1200" dirty="0">
              <a:latin typeface="Arial Nova" panose="020B0504020202020204" pitchFamily="34" charset="0"/>
              <a:ea typeface="+mn-ea"/>
              <a:cs typeface="+mn-cs"/>
            </a:endParaRPr>
          </a:p>
        </p:txBody>
      </p:sp>
      <p:sp>
        <p:nvSpPr>
          <p:cNvPr id="2" name="Title 1">
            <a:extLst>
              <a:ext uri="{FF2B5EF4-FFF2-40B4-BE49-F238E27FC236}">
                <a16:creationId xmlns:a16="http://schemas.microsoft.com/office/drawing/2014/main" id="{E307B4E0-8DD7-1F05-CCEF-D556DCA6187D}"/>
              </a:ext>
            </a:extLst>
          </p:cNvPr>
          <p:cNvSpPr>
            <a:spLocks noGrp="1"/>
          </p:cNvSpPr>
          <p:nvPr>
            <p:ph type="title"/>
          </p:nvPr>
        </p:nvSpPr>
        <p:spPr/>
        <p:txBody>
          <a:bodyPr/>
          <a:lstStyle/>
          <a:p>
            <a:r>
              <a:rPr lang="en-GB" dirty="0"/>
              <a:t>Recruitment cost indicator (RCI)</a:t>
            </a:r>
          </a:p>
        </p:txBody>
      </p:sp>
      <p:sp>
        <p:nvSpPr>
          <p:cNvPr id="10" name="Textplatzhalter 9">
            <a:extLst>
              <a:ext uri="{FF2B5EF4-FFF2-40B4-BE49-F238E27FC236}">
                <a16:creationId xmlns:a16="http://schemas.microsoft.com/office/drawing/2014/main" id="{45C9F82D-B6B9-C025-1150-E8FEB5D9ACC6}"/>
              </a:ext>
            </a:extLst>
          </p:cNvPr>
          <p:cNvSpPr>
            <a:spLocks noGrp="1"/>
          </p:cNvSpPr>
          <p:nvPr>
            <p:ph type="body" sz="quarter" idx="13"/>
          </p:nvPr>
        </p:nvSpPr>
        <p:spPr/>
        <p:txBody>
          <a:bodyPr/>
          <a:lstStyle/>
          <a:p>
            <a:endParaRPr lang="de-DE" dirty="0"/>
          </a:p>
        </p:txBody>
      </p:sp>
      <p:sp>
        <p:nvSpPr>
          <p:cNvPr id="4" name="Date Placeholder 3">
            <a:extLst>
              <a:ext uri="{FF2B5EF4-FFF2-40B4-BE49-F238E27FC236}">
                <a16:creationId xmlns:a16="http://schemas.microsoft.com/office/drawing/2014/main" id="{9545F28E-DDD7-0417-4DB8-2FD606E311EE}"/>
              </a:ext>
            </a:extLst>
          </p:cNvPr>
          <p:cNvSpPr>
            <a:spLocks noGrp="1"/>
          </p:cNvSpPr>
          <p:nvPr>
            <p:ph type="dt" sz="half" idx="4294967295"/>
          </p:nvPr>
        </p:nvSpPr>
        <p:spPr>
          <a:xfrm>
            <a:off x="0" y="6356350"/>
            <a:ext cx="15573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3" name="TextBox 2">
            <a:extLst>
              <a:ext uri="{FF2B5EF4-FFF2-40B4-BE49-F238E27FC236}">
                <a16:creationId xmlns:a16="http://schemas.microsoft.com/office/drawing/2014/main" id="{DCA879AF-8499-E3DC-3B16-2079FD7CD1FB}"/>
              </a:ext>
            </a:extLst>
          </p:cNvPr>
          <p:cNvSpPr txBox="1">
            <a:spLocks/>
          </p:cNvSpPr>
          <p:nvPr/>
        </p:nvSpPr>
        <p:spPr>
          <a:xfrm>
            <a:off x="8798067" y="2235626"/>
            <a:ext cx="3393933" cy="1892826"/>
          </a:xfrm>
          <a:prstGeom prst="rect">
            <a:avLst/>
          </a:prstGeom>
          <a:noFill/>
        </p:spPr>
        <p:txBody>
          <a:bodyPr wrap="square" rtlCol="0">
            <a:spAutoFit/>
          </a:bodyPr>
          <a:lstStyle/>
          <a:p>
            <a:pPr rtl="0">
              <a:defRPr/>
            </a:pPr>
            <a:r>
              <a:rPr kumimoji="0" lang="en-GB" sz="900" b="1" i="0" u="none" strike="noStrike" kern="1200" cap="none" spc="0" normalizeH="0" baseline="0" noProof="0" dirty="0">
                <a:ln>
                  <a:noFill/>
                </a:ln>
                <a:solidFill>
                  <a:srgbClr val="A1A4AC"/>
                </a:solidFill>
                <a:effectLst/>
                <a:uLnTx/>
                <a:uFillTx/>
                <a:latin typeface="Noto Sans" panose="020B0502040504020204" pitchFamily="34" charset="0"/>
                <a:ea typeface="Noto Sans" panose="020B0502040504020204" pitchFamily="34" charset="0"/>
                <a:cs typeface="Noto Sans" panose="020B0502040504020204" pitchFamily="34" charset="0"/>
              </a:rPr>
              <a:t>Disclaimer: </a:t>
            </a:r>
            <a:r>
              <a:rPr kumimoji="0" lang="en-GB" sz="900" b="0" i="0" u="none" strike="noStrike" kern="1200" cap="none" spc="0" normalizeH="0" baseline="0" noProof="0" dirty="0">
                <a:ln>
                  <a:noFill/>
                </a:ln>
                <a:solidFill>
                  <a:srgbClr val="A1A4AC"/>
                </a:solidFill>
                <a:effectLst/>
                <a:uLnTx/>
                <a:uFillTx/>
                <a:latin typeface="Noto Sans" panose="020B0502040504020204" pitchFamily="34" charset="0"/>
                <a:ea typeface="Noto Sans" panose="020B0502040504020204" pitchFamily="34" charset="0"/>
                <a:cs typeface="Noto Sans" panose="020B0502040504020204" pitchFamily="34" charset="0"/>
              </a:rPr>
              <a:t>These figures indicate how much recruitment costs can vary in different countries of origin. The </a:t>
            </a:r>
            <a:r>
              <a:rPr lang="en-GB" sz="900" kern="1200" dirty="0">
                <a:solidFill>
                  <a:srgbClr val="A1A4AC"/>
                </a:solidFill>
                <a:latin typeface="Noto Sans" panose="020B0502040504020204" pitchFamily="34" charset="0"/>
                <a:ea typeface="Noto Sans" panose="020B0502040504020204" pitchFamily="34" charset="0"/>
                <a:cs typeface="Noto Sans" panose="020B0502040504020204" pitchFamily="34" charset="0"/>
              </a:rPr>
              <a:t>data is </a:t>
            </a:r>
            <a:r>
              <a:rPr lang="en-GB" sz="900" b="1" kern="1200" dirty="0">
                <a:solidFill>
                  <a:srgbClr val="A1A4AC"/>
                </a:solidFill>
                <a:latin typeface="Noto Sans" panose="020B0502040504020204" pitchFamily="34" charset="0"/>
                <a:ea typeface="Noto Sans" panose="020B0502040504020204" pitchFamily="34" charset="0"/>
                <a:cs typeface="Noto Sans" panose="020B0502040504020204" pitchFamily="34" charset="0"/>
              </a:rPr>
              <a:t>not comparable</a:t>
            </a:r>
            <a:r>
              <a:rPr lang="en-GB" sz="900" kern="1200" dirty="0">
                <a:solidFill>
                  <a:srgbClr val="A1A4AC"/>
                </a:solidFill>
                <a:latin typeface="Noto Sans" panose="020B0502040504020204" pitchFamily="34" charset="0"/>
                <a:ea typeface="Noto Sans" panose="020B0502040504020204" pitchFamily="34" charset="0"/>
                <a:cs typeface="Noto Sans" panose="020B0502040504020204" pitchFamily="34" charset="0"/>
              </a:rPr>
              <a:t> data across countries: </a:t>
            </a:r>
            <a:endParaRPr kumimoji="0" lang="en-GB" sz="900" b="0" i="0" u="none" strike="noStrike" kern="1200" cap="none" spc="0" normalizeH="0" baseline="0" noProof="0" dirty="0">
              <a:ln>
                <a:noFill/>
              </a:ln>
              <a:solidFill>
                <a:srgbClr val="A1A4AC"/>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900" kern="1200" dirty="0">
              <a:solidFill>
                <a:srgbClr val="A1A4AC"/>
              </a:solidFill>
              <a:latin typeface="Noto Sans" panose="020B0502040504020204" pitchFamily="34" charset="0"/>
              <a:ea typeface="Noto Sans" panose="020B0502040504020204" pitchFamily="34" charset="0"/>
              <a:cs typeface="Noto Sans" panose="020B050204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A1A4AC"/>
                </a:solidFill>
                <a:effectLst/>
                <a:uLnTx/>
                <a:uFillTx/>
                <a:latin typeface="Noto Sans" panose="020B0502040504020204" pitchFamily="34" charset="0"/>
                <a:ea typeface="Noto Sans" panose="020B0502040504020204" pitchFamily="34" charset="0"/>
                <a:cs typeface="Noto Sans" panose="020B0502040504020204" pitchFamily="34" charset="0"/>
              </a:rPr>
              <a:t>Cost can vary widely within a country and differ depending on the country of destination, the economic sector or the demand for a particular skill set or occupation.  </a:t>
            </a:r>
          </a:p>
          <a:p>
            <a:pPr marL="0" marR="0" lvl="0" indent="0" defTabSz="914400" rtl="0" eaLnBrk="1" fontAlgn="auto" latinLnBrk="0" hangingPunct="1">
              <a:lnSpc>
                <a:spcPct val="100000"/>
              </a:lnSpc>
              <a:spcBef>
                <a:spcPts val="0"/>
              </a:spcBef>
              <a:spcAft>
                <a:spcPts val="0"/>
              </a:spcAft>
              <a:buClrTx/>
              <a:buSzTx/>
              <a:buFontTx/>
              <a:buNone/>
              <a:tabLst/>
              <a:defRPr/>
            </a:pPr>
            <a:endParaRPr lang="en-GB" sz="900" kern="1200" dirty="0">
              <a:solidFill>
                <a:srgbClr val="A1A4AC"/>
              </a:solidFill>
              <a:latin typeface="Noto Sans" panose="020B0502040504020204" pitchFamily="34" charset="0"/>
              <a:ea typeface="Noto Sans" panose="020B0502040504020204" pitchFamily="34" charset="0"/>
              <a:cs typeface="Noto Sans" panose="020B050204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A1A4AC"/>
                </a:solidFill>
                <a:effectLst/>
                <a:uLnTx/>
                <a:uFillTx/>
                <a:latin typeface="Noto Sans" panose="020B0502040504020204" pitchFamily="34" charset="0"/>
                <a:ea typeface="Noto Sans" panose="020B0502040504020204" pitchFamily="34" charset="0"/>
                <a:cs typeface="Noto Sans" panose="020B0502040504020204" pitchFamily="34" charset="0"/>
              </a:rPr>
              <a:t>All data was collected through sample surveys</a:t>
            </a:r>
            <a:r>
              <a:rPr lang="en-GB" sz="900" kern="1200" dirty="0">
                <a:solidFill>
                  <a:srgbClr val="A1A4AC"/>
                </a:solidFill>
                <a:latin typeface="Noto Sans" panose="020B0502040504020204" pitchFamily="34" charset="0"/>
                <a:ea typeface="Noto Sans" panose="020B0502040504020204" pitchFamily="34" charset="0"/>
                <a:cs typeface="Noto Sans" panose="020B0502040504020204" pitchFamily="34" charset="0"/>
              </a:rPr>
              <a:t>. P</a:t>
            </a:r>
            <a:r>
              <a:rPr kumimoji="0" lang="en-GB" sz="900" b="0" i="0" u="none" strike="noStrike" kern="1200" cap="none" spc="0" normalizeH="0" baseline="0" noProof="0" dirty="0" err="1">
                <a:ln>
                  <a:noFill/>
                </a:ln>
                <a:solidFill>
                  <a:srgbClr val="A1A4AC"/>
                </a:solidFill>
                <a:effectLst/>
                <a:uLnTx/>
                <a:uFillTx/>
                <a:latin typeface="Noto Sans" panose="020B0502040504020204" pitchFamily="34" charset="0"/>
                <a:ea typeface="Noto Sans" panose="020B0502040504020204" pitchFamily="34" charset="0"/>
                <a:cs typeface="Noto Sans" panose="020B0502040504020204" pitchFamily="34" charset="0"/>
              </a:rPr>
              <a:t>ilots</a:t>
            </a:r>
            <a:r>
              <a:rPr kumimoji="0" lang="en-GB" sz="900" b="0" i="0" u="none" strike="noStrike" kern="1200" cap="none" spc="0" normalizeH="0" baseline="0" noProof="0" dirty="0">
                <a:ln>
                  <a:noFill/>
                </a:ln>
                <a:solidFill>
                  <a:srgbClr val="A1A4AC"/>
                </a:solidFill>
                <a:effectLst/>
                <a:uLnTx/>
                <a:uFillTx/>
                <a:latin typeface="Noto Sans" panose="020B0502040504020204" pitchFamily="34" charset="0"/>
                <a:ea typeface="Noto Sans" panose="020B0502040504020204" pitchFamily="34" charset="0"/>
                <a:cs typeface="Noto Sans" panose="020B0502040504020204" pitchFamily="34" charset="0"/>
              </a:rPr>
              <a:t> are not necessarily nationally representative</a:t>
            </a:r>
            <a:r>
              <a:rPr lang="en-GB" sz="900" kern="1200" dirty="0">
                <a:solidFill>
                  <a:srgbClr val="A1A4AC"/>
                </a:solidFill>
                <a:latin typeface="Noto Sans" panose="020B0502040504020204" pitchFamily="34" charset="0"/>
                <a:ea typeface="Noto Sans" panose="020B0502040504020204" pitchFamily="34" charset="0"/>
                <a:cs typeface="Noto Sans" panose="020B0502040504020204" pitchFamily="34" charset="0"/>
              </a:rPr>
              <a:t>. T</a:t>
            </a:r>
            <a:r>
              <a:rPr kumimoji="0" lang="en-GB" sz="900" b="0" i="0" u="none" strike="noStrike" kern="1200" cap="none" spc="0" normalizeH="0" baseline="0" noProof="0" dirty="0">
                <a:ln>
                  <a:noFill/>
                </a:ln>
                <a:solidFill>
                  <a:srgbClr val="A1A4AC"/>
                </a:solidFill>
                <a:effectLst/>
                <a:uLnTx/>
                <a:uFillTx/>
                <a:latin typeface="Noto Sans" panose="020B0502040504020204" pitchFamily="34" charset="0"/>
                <a:ea typeface="Noto Sans" panose="020B0502040504020204" pitchFamily="34" charset="0"/>
                <a:cs typeface="Noto Sans" panose="020B0502040504020204" pitchFamily="34" charset="0"/>
              </a:rPr>
              <a:t>he graph should be interpreted as illustrative of differences in scale rather than giving national estimates per country. </a:t>
            </a:r>
          </a:p>
          <a:p>
            <a:pPr marL="0" marR="0" lvl="0" indent="0" defTabSz="914400" rtl="0" eaLnBrk="1" fontAlgn="auto" latinLnBrk="0" hangingPunct="1">
              <a:lnSpc>
                <a:spcPct val="100000"/>
              </a:lnSpc>
              <a:spcBef>
                <a:spcPts val="0"/>
              </a:spcBef>
              <a:spcAft>
                <a:spcPts val="0"/>
              </a:spcAft>
              <a:buClrTx/>
              <a:buSzTx/>
              <a:buFontTx/>
              <a:buNone/>
              <a:tabLst/>
              <a:defRPr/>
            </a:pPr>
            <a:endParaRPr lang="en-GB" sz="900" kern="1200" dirty="0">
              <a:solidFill>
                <a:srgbClr val="A1A4AC"/>
              </a:solidFill>
              <a:latin typeface="Noto Sans" panose="020B0502040504020204" pitchFamily="34" charset="0"/>
              <a:ea typeface="Noto Sans" panose="020B0502040504020204" pitchFamily="34" charset="0"/>
              <a:cs typeface="Noto Sans" panose="020B0502040504020204" pitchFamily="34" charset="0"/>
            </a:endParaRPr>
          </a:p>
        </p:txBody>
      </p:sp>
      <p:grpSp>
        <p:nvGrpSpPr>
          <p:cNvPr id="6" name="Group 5">
            <a:extLst>
              <a:ext uri="{FF2B5EF4-FFF2-40B4-BE49-F238E27FC236}">
                <a16:creationId xmlns:a16="http://schemas.microsoft.com/office/drawing/2014/main" id="{3323E2D6-91E9-C331-332F-44005545D8A8}"/>
              </a:ext>
            </a:extLst>
          </p:cNvPr>
          <p:cNvGrpSpPr>
            <a:grpSpLocks noChangeAspect="1"/>
          </p:cNvGrpSpPr>
          <p:nvPr/>
        </p:nvGrpSpPr>
        <p:grpSpPr>
          <a:xfrm>
            <a:off x="1332378" y="2308778"/>
            <a:ext cx="8595391" cy="4303800"/>
            <a:chOff x="1645889" y="2242063"/>
            <a:chExt cx="8654317" cy="4333305"/>
          </a:xfrm>
        </p:grpSpPr>
        <p:sp>
          <p:nvSpPr>
            <p:cNvPr id="49" name="TextBox 48">
              <a:extLst>
                <a:ext uri="{FF2B5EF4-FFF2-40B4-BE49-F238E27FC236}">
                  <a16:creationId xmlns:a16="http://schemas.microsoft.com/office/drawing/2014/main" id="{5B6BB02B-D7E2-9486-612C-25EA7CA4D03A}"/>
                </a:ext>
              </a:extLst>
            </p:cNvPr>
            <p:cNvSpPr txBox="1">
              <a:spLocks/>
            </p:cNvSpPr>
            <p:nvPr/>
          </p:nvSpPr>
          <p:spPr>
            <a:xfrm>
              <a:off x="2289751" y="6329147"/>
              <a:ext cx="87227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strike="noStrike" kern="1200" cap="none" spc="0" normalizeH="0" baseline="0" noProof="0" dirty="0">
                  <a:ln>
                    <a:noFill/>
                  </a:ln>
                  <a:solidFill>
                    <a:srgbClr val="230050"/>
                  </a:solidFill>
                  <a:effectLst/>
                  <a:uLnTx/>
                  <a:uFillTx/>
                  <a:latin typeface="Arial" panose="020B0604020202020204"/>
                  <a:ea typeface="+mn-ea"/>
                  <a:cs typeface="+mn-cs"/>
                  <a:hlinkClick r:id="rId3"/>
                </a:rPr>
                <a:t>ILO, 2022</a:t>
              </a:r>
              <a:endParaRPr kumimoji="0" lang="en-GB" sz="1000" b="0" i="0"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551397C3-41EB-CCF4-640E-F0CEF0831355}"/>
                </a:ext>
              </a:extLst>
            </p:cNvPr>
            <p:cNvSpPr txBox="1">
              <a:spLocks/>
            </p:cNvSpPr>
            <p:nvPr/>
          </p:nvSpPr>
          <p:spPr>
            <a:xfrm>
              <a:off x="5234003" y="5635945"/>
              <a:ext cx="8947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FA3C4B"/>
                  </a:solidFill>
                  <a:effectLst/>
                  <a:uLnTx/>
                  <a:uFillTx/>
                  <a:latin typeface="Arial" panose="020B0604020202020204"/>
                  <a:ea typeface="+mn-ea"/>
                  <a:cs typeface="+mn-cs"/>
                </a:rPr>
                <a:t>     7.8 </a:t>
              </a:r>
            </a:p>
          </p:txBody>
        </p:sp>
        <p:sp>
          <p:nvSpPr>
            <p:cNvPr id="42" name="TextBox 41">
              <a:extLst>
                <a:ext uri="{FF2B5EF4-FFF2-40B4-BE49-F238E27FC236}">
                  <a16:creationId xmlns:a16="http://schemas.microsoft.com/office/drawing/2014/main" id="{1E047FD3-0FDA-427E-ABE2-6C2F5C304020}"/>
                </a:ext>
              </a:extLst>
            </p:cNvPr>
            <p:cNvSpPr txBox="1">
              <a:spLocks/>
            </p:cNvSpPr>
            <p:nvPr/>
          </p:nvSpPr>
          <p:spPr>
            <a:xfrm>
              <a:off x="5869912" y="5635945"/>
              <a:ext cx="8947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1E2DBE"/>
                  </a:solidFill>
                  <a:effectLst/>
                  <a:uLnTx/>
                  <a:uFillTx/>
                  <a:latin typeface="Arial" panose="020B0604020202020204"/>
                  <a:ea typeface="+mn-ea"/>
                  <a:cs typeface="+mn-cs"/>
                </a:rPr>
                <a:t>     15.1</a:t>
              </a:r>
            </a:p>
          </p:txBody>
        </p:sp>
        <p:sp>
          <p:nvSpPr>
            <p:cNvPr id="43" name="TextBox 42">
              <a:extLst>
                <a:ext uri="{FF2B5EF4-FFF2-40B4-BE49-F238E27FC236}">
                  <a16:creationId xmlns:a16="http://schemas.microsoft.com/office/drawing/2014/main" id="{7E439C83-6DC7-0F49-9718-7E408E75F03E}"/>
                </a:ext>
              </a:extLst>
            </p:cNvPr>
            <p:cNvSpPr txBox="1">
              <a:spLocks/>
            </p:cNvSpPr>
            <p:nvPr/>
          </p:nvSpPr>
          <p:spPr>
            <a:xfrm>
              <a:off x="5525649" y="5817894"/>
              <a:ext cx="8947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960A55"/>
                  </a:solidFill>
                  <a:effectLst/>
                  <a:uLnTx/>
                  <a:uFillTx/>
                  <a:latin typeface="Arial" panose="020B0604020202020204"/>
                  <a:ea typeface="+mn-ea"/>
                  <a:cs typeface="+mn-cs"/>
                </a:rPr>
                <a:t>  Average  11.45 </a:t>
              </a:r>
            </a:p>
          </p:txBody>
        </p:sp>
        <p:sp>
          <p:nvSpPr>
            <p:cNvPr id="44" name="Flowchart: Connector 43">
              <a:extLst>
                <a:ext uri="{FF2B5EF4-FFF2-40B4-BE49-F238E27FC236}">
                  <a16:creationId xmlns:a16="http://schemas.microsoft.com/office/drawing/2014/main" id="{B90139C6-8C03-680D-3BF2-B8E29DDCAA29}"/>
                </a:ext>
              </a:extLst>
            </p:cNvPr>
            <p:cNvSpPr>
              <a:spLocks noChangeAspect="1"/>
            </p:cNvSpPr>
            <p:nvPr/>
          </p:nvSpPr>
          <p:spPr>
            <a:xfrm>
              <a:off x="4893047" y="4169147"/>
              <a:ext cx="2160000" cy="21600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7D2FCB45-E8D0-A8B6-D79A-9F93FE1BBBFA}"/>
                </a:ext>
              </a:extLst>
            </p:cNvPr>
            <p:cNvSpPr txBox="1">
              <a:spLocks/>
            </p:cNvSpPr>
            <p:nvPr/>
          </p:nvSpPr>
          <p:spPr>
            <a:xfrm>
              <a:off x="5379807" y="4337859"/>
              <a:ext cx="11864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230050"/>
                  </a:solidFill>
                  <a:effectLst/>
                  <a:uLnTx/>
                  <a:uFillTx/>
                  <a:latin typeface="Arial" panose="020B0604020202020204"/>
                  <a:ea typeface="+mn-ea"/>
                  <a:cs typeface="+mn-cs"/>
                </a:rPr>
                <a:t>Bangladesh </a:t>
              </a:r>
            </a:p>
          </p:txBody>
        </p:sp>
        <p:sp>
          <p:nvSpPr>
            <p:cNvPr id="50" name="TextBox 49">
              <a:hlinkClick r:id="rId4"/>
              <a:extLst>
                <a:ext uri="{FF2B5EF4-FFF2-40B4-BE49-F238E27FC236}">
                  <a16:creationId xmlns:a16="http://schemas.microsoft.com/office/drawing/2014/main" id="{CE22F095-A6FD-AE9C-4858-1D59A5F52181}"/>
                </a:ext>
              </a:extLst>
            </p:cNvPr>
            <p:cNvSpPr txBox="1">
              <a:spLocks/>
            </p:cNvSpPr>
            <p:nvPr/>
          </p:nvSpPr>
          <p:spPr>
            <a:xfrm>
              <a:off x="5165372" y="6329147"/>
              <a:ext cx="1615351"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strike="noStrike" kern="1200" cap="none" spc="0" normalizeH="0" baseline="0" noProof="0" dirty="0">
                  <a:ln>
                    <a:noFill/>
                  </a:ln>
                  <a:solidFill>
                    <a:srgbClr val="230050"/>
                  </a:solidFill>
                  <a:effectLst/>
                  <a:uLnTx/>
                  <a:uFillTx/>
                  <a:latin typeface="Arial" panose="020B0604020202020204"/>
                  <a:ea typeface="+mn-ea"/>
                  <a:cs typeface="+mn-cs"/>
                </a:rPr>
                <a:t>LFS Bangladesh, 2022</a:t>
              </a:r>
            </a:p>
          </p:txBody>
        </p:sp>
        <p:sp>
          <p:nvSpPr>
            <p:cNvPr id="31" name="TextBox 30">
              <a:extLst>
                <a:ext uri="{FF2B5EF4-FFF2-40B4-BE49-F238E27FC236}">
                  <a16:creationId xmlns:a16="http://schemas.microsoft.com/office/drawing/2014/main" id="{D7D0C3A0-BA51-9995-71A0-785310EA8293}"/>
                </a:ext>
              </a:extLst>
            </p:cNvPr>
            <p:cNvSpPr txBox="1">
              <a:spLocks/>
            </p:cNvSpPr>
            <p:nvPr/>
          </p:nvSpPr>
          <p:spPr>
            <a:xfrm>
              <a:off x="8767621" y="4337859"/>
              <a:ext cx="90517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230050"/>
                  </a:solidFill>
                  <a:effectLst/>
                  <a:uLnTx/>
                  <a:uFillTx/>
                  <a:latin typeface="Arial" panose="020B0604020202020204"/>
                  <a:ea typeface="+mn-ea"/>
                  <a:cs typeface="+mn-cs"/>
                </a:rPr>
                <a:t>Maldives</a:t>
              </a:r>
            </a:p>
          </p:txBody>
        </p:sp>
        <p:sp>
          <p:nvSpPr>
            <p:cNvPr id="73" name="TextBox 72">
              <a:extLst>
                <a:ext uri="{FF2B5EF4-FFF2-40B4-BE49-F238E27FC236}">
                  <a16:creationId xmlns:a16="http://schemas.microsoft.com/office/drawing/2014/main" id="{922F9C88-8DAE-5530-8247-B5B302EC94CE}"/>
                </a:ext>
              </a:extLst>
            </p:cNvPr>
            <p:cNvSpPr txBox="1">
              <a:spLocks/>
            </p:cNvSpPr>
            <p:nvPr/>
          </p:nvSpPr>
          <p:spPr>
            <a:xfrm>
              <a:off x="8449069" y="5635945"/>
              <a:ext cx="9051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a:ln>
                    <a:noFill/>
                  </a:ln>
                  <a:solidFill>
                    <a:srgbClr val="FA3C4B"/>
                  </a:solidFill>
                  <a:effectLst/>
                  <a:uLnTx/>
                  <a:uFillTx/>
                  <a:latin typeface="Arial" panose="020B0604020202020204"/>
                  <a:ea typeface="+mn-ea"/>
                  <a:cs typeface="+mn-cs"/>
                </a:rPr>
                <a:t>     3.9 </a:t>
              </a:r>
            </a:p>
          </p:txBody>
        </p:sp>
        <p:sp>
          <p:nvSpPr>
            <p:cNvPr id="74" name="TextBox 73">
              <a:extLst>
                <a:ext uri="{FF2B5EF4-FFF2-40B4-BE49-F238E27FC236}">
                  <a16:creationId xmlns:a16="http://schemas.microsoft.com/office/drawing/2014/main" id="{53D1F19F-6132-6278-17E6-30F416B4C5C6}"/>
                </a:ext>
              </a:extLst>
            </p:cNvPr>
            <p:cNvSpPr txBox="1">
              <a:spLocks/>
            </p:cNvSpPr>
            <p:nvPr/>
          </p:nvSpPr>
          <p:spPr>
            <a:xfrm>
              <a:off x="9146332" y="5635945"/>
              <a:ext cx="9051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1E2DBE"/>
                  </a:solidFill>
                  <a:effectLst/>
                  <a:uLnTx/>
                  <a:uFillTx/>
                  <a:latin typeface="Arial" panose="020B0604020202020204"/>
                  <a:ea typeface="+mn-ea"/>
                  <a:cs typeface="+mn-cs"/>
                </a:rPr>
                <a:t>     8.3</a:t>
              </a:r>
            </a:p>
          </p:txBody>
        </p:sp>
        <p:sp>
          <p:nvSpPr>
            <p:cNvPr id="75" name="TextBox 74">
              <a:extLst>
                <a:ext uri="{FF2B5EF4-FFF2-40B4-BE49-F238E27FC236}">
                  <a16:creationId xmlns:a16="http://schemas.microsoft.com/office/drawing/2014/main" id="{13FCFB0A-E873-D9D3-BB1C-523D89C0E4AD}"/>
                </a:ext>
              </a:extLst>
            </p:cNvPr>
            <p:cNvSpPr txBox="1">
              <a:spLocks/>
            </p:cNvSpPr>
            <p:nvPr/>
          </p:nvSpPr>
          <p:spPr>
            <a:xfrm>
              <a:off x="8767621" y="5826787"/>
              <a:ext cx="9051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960A55"/>
                  </a:solidFill>
                  <a:effectLst/>
                  <a:uLnTx/>
                  <a:uFillTx/>
                  <a:latin typeface="Arial" panose="020B0604020202020204"/>
                  <a:ea typeface="+mn-ea"/>
                  <a:cs typeface="+mn-cs"/>
                </a:rPr>
                <a:t>   Average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960A55"/>
                  </a:solidFill>
                  <a:effectLst/>
                  <a:uLnTx/>
                  <a:uFillTx/>
                  <a:latin typeface="Arial" panose="020B0604020202020204"/>
                  <a:ea typeface="+mn-ea"/>
                  <a:cs typeface="+mn-cs"/>
                </a:rPr>
                <a:t>8.2 </a:t>
              </a:r>
            </a:p>
          </p:txBody>
        </p:sp>
        <p:sp>
          <p:nvSpPr>
            <p:cNvPr id="76" name="Flowchart: Connector 75">
              <a:extLst>
                <a:ext uri="{FF2B5EF4-FFF2-40B4-BE49-F238E27FC236}">
                  <a16:creationId xmlns:a16="http://schemas.microsoft.com/office/drawing/2014/main" id="{AEF08E48-4A2B-17DF-93B7-FFB92B03177A}"/>
                </a:ext>
              </a:extLst>
            </p:cNvPr>
            <p:cNvSpPr>
              <a:spLocks noChangeAspect="1"/>
            </p:cNvSpPr>
            <p:nvPr/>
          </p:nvSpPr>
          <p:spPr>
            <a:xfrm>
              <a:off x="8140206" y="4169147"/>
              <a:ext cx="2160000" cy="21600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7" name="TextBox 76">
              <a:extLst>
                <a:ext uri="{FF2B5EF4-FFF2-40B4-BE49-F238E27FC236}">
                  <a16:creationId xmlns:a16="http://schemas.microsoft.com/office/drawing/2014/main" id="{F7D863D7-7EDB-028F-BDBF-ED814416EE5D}"/>
                </a:ext>
              </a:extLst>
            </p:cNvPr>
            <p:cNvSpPr txBox="1">
              <a:spLocks/>
            </p:cNvSpPr>
            <p:nvPr/>
          </p:nvSpPr>
          <p:spPr>
            <a:xfrm>
              <a:off x="8145929" y="6329147"/>
              <a:ext cx="2148555" cy="24622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strike="noStrike" kern="1200" cap="none" spc="0" normalizeH="0" baseline="0" noProof="0" dirty="0">
                  <a:ln>
                    <a:noFill/>
                  </a:ln>
                  <a:solidFill>
                    <a:srgbClr val="230050"/>
                  </a:solidFill>
                  <a:effectLst/>
                  <a:uLnTx/>
                  <a:uFillTx/>
                  <a:latin typeface="Arial" panose="020B0604020202020204"/>
                  <a:ea typeface="+mn-ea"/>
                  <a:cs typeface="+mn-cs"/>
                </a:rPr>
                <a:t>Maldives Bureau of Statistics, 2019</a:t>
              </a:r>
            </a:p>
          </p:txBody>
        </p:sp>
        <p:sp>
          <p:nvSpPr>
            <p:cNvPr id="28" name="TextBox 27">
              <a:extLst>
                <a:ext uri="{FF2B5EF4-FFF2-40B4-BE49-F238E27FC236}">
                  <a16:creationId xmlns:a16="http://schemas.microsoft.com/office/drawing/2014/main" id="{C30139A9-84F5-ECFC-7022-9FE784771333}"/>
                </a:ext>
              </a:extLst>
            </p:cNvPr>
            <p:cNvSpPr txBox="1">
              <a:spLocks/>
            </p:cNvSpPr>
            <p:nvPr/>
          </p:nvSpPr>
          <p:spPr>
            <a:xfrm>
              <a:off x="7541191" y="3704616"/>
              <a:ext cx="8442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1E2DBE"/>
                  </a:solidFill>
                  <a:effectLst/>
                  <a:uLnTx/>
                  <a:uFillTx/>
                  <a:latin typeface="Arial" panose="020B0604020202020204"/>
                  <a:ea typeface="+mn-ea"/>
                  <a:cs typeface="+mn-cs"/>
                </a:rPr>
                <a:t>     2.0</a:t>
              </a:r>
            </a:p>
          </p:txBody>
        </p:sp>
        <p:sp>
          <p:nvSpPr>
            <p:cNvPr id="27" name="TextBox 26">
              <a:extLst>
                <a:ext uri="{FF2B5EF4-FFF2-40B4-BE49-F238E27FC236}">
                  <a16:creationId xmlns:a16="http://schemas.microsoft.com/office/drawing/2014/main" id="{4088ABAF-2E92-CBCD-9967-0ED3AD6A0115}"/>
                </a:ext>
              </a:extLst>
            </p:cNvPr>
            <p:cNvSpPr txBox="1">
              <a:spLocks/>
            </p:cNvSpPr>
            <p:nvPr/>
          </p:nvSpPr>
          <p:spPr>
            <a:xfrm>
              <a:off x="6851419" y="3704616"/>
              <a:ext cx="8442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FA3C4B"/>
                  </a:solidFill>
                  <a:effectLst/>
                  <a:uLnTx/>
                  <a:uFillTx/>
                  <a:latin typeface="Arial" panose="020B0604020202020204"/>
                  <a:ea typeface="+mn-ea"/>
                  <a:cs typeface="+mn-cs"/>
                </a:rPr>
                <a:t>     2.1</a:t>
              </a:r>
            </a:p>
          </p:txBody>
        </p:sp>
        <p:sp>
          <p:nvSpPr>
            <p:cNvPr id="29" name="TextBox 28">
              <a:extLst>
                <a:ext uri="{FF2B5EF4-FFF2-40B4-BE49-F238E27FC236}">
                  <a16:creationId xmlns:a16="http://schemas.microsoft.com/office/drawing/2014/main" id="{2EC589A3-6644-8B3A-62A9-9A19FE1B7378}"/>
                </a:ext>
              </a:extLst>
            </p:cNvPr>
            <p:cNvSpPr txBox="1">
              <a:spLocks/>
            </p:cNvSpPr>
            <p:nvPr/>
          </p:nvSpPr>
          <p:spPr>
            <a:xfrm>
              <a:off x="7174488" y="3882473"/>
              <a:ext cx="8442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960A55"/>
                  </a:solidFill>
                  <a:effectLst/>
                  <a:uLnTx/>
                  <a:uFillTx/>
                  <a:latin typeface="Arial" panose="020B0604020202020204"/>
                  <a:ea typeface="+mn-ea"/>
                  <a:cs typeface="+mn-cs"/>
                </a:rPr>
                <a:t>Average  2.1 </a:t>
              </a:r>
            </a:p>
          </p:txBody>
        </p:sp>
        <p:sp>
          <p:nvSpPr>
            <p:cNvPr id="30" name="Flowchart: Connector 29">
              <a:extLst>
                <a:ext uri="{FF2B5EF4-FFF2-40B4-BE49-F238E27FC236}">
                  <a16:creationId xmlns:a16="http://schemas.microsoft.com/office/drawing/2014/main" id="{79242398-DCAF-3ADC-84E1-9425375CA04C}"/>
                </a:ext>
              </a:extLst>
            </p:cNvPr>
            <p:cNvSpPr>
              <a:spLocks noChangeAspect="1"/>
            </p:cNvSpPr>
            <p:nvPr/>
          </p:nvSpPr>
          <p:spPr>
            <a:xfrm>
              <a:off x="6516626" y="2242063"/>
              <a:ext cx="2160000" cy="21600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6" name="TextBox 55">
              <a:hlinkClick r:id="rId4"/>
              <a:extLst>
                <a:ext uri="{FF2B5EF4-FFF2-40B4-BE49-F238E27FC236}">
                  <a16:creationId xmlns:a16="http://schemas.microsoft.com/office/drawing/2014/main" id="{87C39CD8-0184-D556-5543-141C90D27D09}"/>
                </a:ext>
              </a:extLst>
            </p:cNvPr>
            <p:cNvSpPr txBox="1">
              <a:spLocks/>
            </p:cNvSpPr>
            <p:nvPr/>
          </p:nvSpPr>
          <p:spPr>
            <a:xfrm>
              <a:off x="7189502" y="4418596"/>
              <a:ext cx="814249" cy="2439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strike="noStrike" kern="1200" cap="none" spc="0" normalizeH="0" baseline="0" noProof="0">
                  <a:ln>
                    <a:noFill/>
                  </a:ln>
                  <a:solidFill>
                    <a:srgbClr val="230050"/>
                  </a:solidFill>
                  <a:effectLst/>
                  <a:uLnTx/>
                  <a:uFillTx/>
                  <a:latin typeface="Arial" panose="020B0604020202020204"/>
                  <a:ea typeface="+mn-ea"/>
                  <a:cs typeface="+mn-cs"/>
                  <a:hlinkClick r:id="rId4"/>
                </a:rPr>
                <a:t>ILO,2019</a:t>
              </a:r>
              <a:endParaRPr kumimoji="0" lang="en-GB" sz="1000" b="0" i="0" strike="noStrike" kern="1200" cap="none" spc="0" normalizeH="0" baseline="0" noProof="0">
                <a:ln>
                  <a:noFill/>
                </a:ln>
                <a:solidFill>
                  <a:srgbClr val="230050"/>
                </a:solidFill>
                <a:effectLst/>
                <a:uLnTx/>
                <a:uFillTx/>
                <a:latin typeface="Arial" panose="020B0604020202020204"/>
                <a:ea typeface="+mn-ea"/>
                <a:cs typeface="+mn-cs"/>
              </a:endParaRPr>
            </a:p>
          </p:txBody>
        </p:sp>
        <p:sp>
          <p:nvSpPr>
            <p:cNvPr id="78" name="TextBox 77">
              <a:extLst>
                <a:ext uri="{FF2B5EF4-FFF2-40B4-BE49-F238E27FC236}">
                  <a16:creationId xmlns:a16="http://schemas.microsoft.com/office/drawing/2014/main" id="{CA143C75-ECD6-7F64-E179-9E5E9AAC65EF}"/>
                </a:ext>
              </a:extLst>
            </p:cNvPr>
            <p:cNvSpPr txBox="1">
              <a:spLocks/>
            </p:cNvSpPr>
            <p:nvPr/>
          </p:nvSpPr>
          <p:spPr>
            <a:xfrm>
              <a:off x="7174488" y="2439415"/>
              <a:ext cx="84427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a:ln>
                    <a:noFill/>
                  </a:ln>
                  <a:solidFill>
                    <a:srgbClr val="230050"/>
                  </a:solidFill>
                  <a:effectLst/>
                  <a:uLnTx/>
                  <a:uFillTx/>
                  <a:latin typeface="Arial" panose="020B0604020202020204"/>
                  <a:ea typeface="+mn-ea"/>
                  <a:cs typeface="+mn-cs"/>
                </a:rPr>
                <a:t>   Ghana</a:t>
              </a:r>
            </a:p>
          </p:txBody>
        </p:sp>
        <p:sp>
          <p:nvSpPr>
            <p:cNvPr id="54" name="TextBox 53">
              <a:hlinkClick r:id="rId4"/>
              <a:extLst>
                <a:ext uri="{FF2B5EF4-FFF2-40B4-BE49-F238E27FC236}">
                  <a16:creationId xmlns:a16="http://schemas.microsoft.com/office/drawing/2014/main" id="{28C0ADD0-36BD-833F-AD12-441E58B8A01B}"/>
                </a:ext>
              </a:extLst>
            </p:cNvPr>
            <p:cNvSpPr txBox="1">
              <a:spLocks/>
            </p:cNvSpPr>
            <p:nvPr/>
          </p:nvSpPr>
          <p:spPr>
            <a:xfrm>
              <a:off x="3501743" y="4408383"/>
              <a:ext cx="1695451" cy="2541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strike="noStrike" kern="1200" cap="none" spc="0" normalizeH="0" baseline="0" noProof="0" dirty="0">
                  <a:ln>
                    <a:noFill/>
                  </a:ln>
                  <a:solidFill>
                    <a:srgbClr val="230050"/>
                  </a:solidFill>
                  <a:effectLst/>
                  <a:uLnTx/>
                  <a:uFillTx/>
                  <a:latin typeface="Arial" panose="020B0604020202020204"/>
                  <a:ea typeface="+mn-ea"/>
                  <a:cs typeface="+mn-cs"/>
                  <a:hlinkClick r:id="rId5" action="ppaction://hlinkfile"/>
                </a:rPr>
                <a:t>ILO,2019</a:t>
              </a:r>
              <a:endParaRPr kumimoji="0" lang="en-GB" sz="1000" b="0" i="0"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61" name="Flowchart: Connector 60">
              <a:extLst>
                <a:ext uri="{FF2B5EF4-FFF2-40B4-BE49-F238E27FC236}">
                  <a16:creationId xmlns:a16="http://schemas.microsoft.com/office/drawing/2014/main" id="{A8376BD9-5F40-8D5F-6A1D-A63256D975BA}"/>
                </a:ext>
              </a:extLst>
            </p:cNvPr>
            <p:cNvSpPr>
              <a:spLocks noChangeAspect="1"/>
            </p:cNvSpPr>
            <p:nvPr/>
          </p:nvSpPr>
          <p:spPr>
            <a:xfrm>
              <a:off x="3269468" y="2242063"/>
              <a:ext cx="2160000" cy="21600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20" name="Gruppieren 19">
              <a:extLst>
                <a:ext uri="{FF2B5EF4-FFF2-40B4-BE49-F238E27FC236}">
                  <a16:creationId xmlns:a16="http://schemas.microsoft.com/office/drawing/2014/main" id="{8AAE5428-444B-EA18-868C-7C6F33894C51}"/>
                </a:ext>
              </a:extLst>
            </p:cNvPr>
            <p:cNvGrpSpPr>
              <a:grpSpLocks/>
            </p:cNvGrpSpPr>
            <p:nvPr/>
          </p:nvGrpSpPr>
          <p:grpSpPr>
            <a:xfrm>
              <a:off x="3657308" y="2574140"/>
              <a:ext cx="1384320" cy="1194223"/>
              <a:chOff x="3541771" y="2786120"/>
              <a:chExt cx="1384320" cy="1194223"/>
            </a:xfrm>
          </p:grpSpPr>
          <p:pic>
            <p:nvPicPr>
              <p:cNvPr id="57" name="Graphic 56">
                <a:extLst>
                  <a:ext uri="{FF2B5EF4-FFF2-40B4-BE49-F238E27FC236}">
                    <a16:creationId xmlns:a16="http://schemas.microsoft.com/office/drawing/2014/main" id="{45FC8F2D-A06E-5680-27E1-757F9FB102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5994" r="25517"/>
              <a:stretch/>
            </p:blipFill>
            <p:spPr>
              <a:xfrm>
                <a:off x="4122301" y="2786120"/>
                <a:ext cx="803790" cy="1194223"/>
              </a:xfrm>
              <a:prstGeom prst="rect">
                <a:avLst/>
              </a:prstGeom>
            </p:spPr>
          </p:pic>
          <p:pic>
            <p:nvPicPr>
              <p:cNvPr id="68" name="Content Placeholder 7">
                <a:extLst>
                  <a:ext uri="{FF2B5EF4-FFF2-40B4-BE49-F238E27FC236}">
                    <a16:creationId xmlns:a16="http://schemas.microsoft.com/office/drawing/2014/main" id="{03D17400-9959-FC20-53F6-2850673295F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26736" r="23727"/>
              <a:stretch/>
            </p:blipFill>
            <p:spPr>
              <a:xfrm>
                <a:off x="3541771" y="2846946"/>
                <a:ext cx="673114" cy="1082057"/>
              </a:xfrm>
              <a:prstGeom prst="rect">
                <a:avLst/>
              </a:prstGeom>
            </p:spPr>
          </p:pic>
        </p:grpSp>
        <p:sp>
          <p:nvSpPr>
            <p:cNvPr id="69" name="TextBox 68">
              <a:extLst>
                <a:ext uri="{FF2B5EF4-FFF2-40B4-BE49-F238E27FC236}">
                  <a16:creationId xmlns:a16="http://schemas.microsoft.com/office/drawing/2014/main" id="{9E9D8090-3A4E-17C5-785B-29A13C617889}"/>
                </a:ext>
              </a:extLst>
            </p:cNvPr>
            <p:cNvSpPr txBox="1">
              <a:spLocks/>
            </p:cNvSpPr>
            <p:nvPr/>
          </p:nvSpPr>
          <p:spPr>
            <a:xfrm>
              <a:off x="3539488" y="3695727"/>
              <a:ext cx="918231" cy="285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FA3C4B"/>
                  </a:solidFill>
                  <a:effectLst/>
                  <a:uLnTx/>
                  <a:uFillTx/>
                  <a:latin typeface="Arial" panose="020B0604020202020204"/>
                  <a:ea typeface="+mn-ea"/>
                  <a:cs typeface="+mn-cs"/>
                </a:rPr>
                <a:t>     0.33 </a:t>
              </a:r>
            </a:p>
          </p:txBody>
        </p:sp>
        <p:sp>
          <p:nvSpPr>
            <p:cNvPr id="70" name="TextBox 69">
              <a:extLst>
                <a:ext uri="{FF2B5EF4-FFF2-40B4-BE49-F238E27FC236}">
                  <a16:creationId xmlns:a16="http://schemas.microsoft.com/office/drawing/2014/main" id="{CD8BF440-6939-6053-0756-55EAC67F320C}"/>
                </a:ext>
              </a:extLst>
            </p:cNvPr>
            <p:cNvSpPr txBox="1">
              <a:spLocks/>
            </p:cNvSpPr>
            <p:nvPr/>
          </p:nvSpPr>
          <p:spPr>
            <a:xfrm>
              <a:off x="4257285" y="3695727"/>
              <a:ext cx="918231" cy="285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1E2DBE"/>
                  </a:solidFill>
                  <a:effectLst/>
                  <a:uLnTx/>
                  <a:uFillTx/>
                  <a:latin typeface="Arial" panose="020B0604020202020204"/>
                  <a:ea typeface="+mn-ea"/>
                  <a:cs typeface="+mn-cs"/>
                </a:rPr>
                <a:t>     0.32</a:t>
              </a:r>
            </a:p>
          </p:txBody>
        </p:sp>
        <p:sp>
          <p:nvSpPr>
            <p:cNvPr id="79" name="TextBox 78">
              <a:extLst>
                <a:ext uri="{FF2B5EF4-FFF2-40B4-BE49-F238E27FC236}">
                  <a16:creationId xmlns:a16="http://schemas.microsoft.com/office/drawing/2014/main" id="{387CDA49-4638-3413-B2F0-46B25A76BF0D}"/>
                </a:ext>
              </a:extLst>
            </p:cNvPr>
            <p:cNvSpPr txBox="1">
              <a:spLocks/>
            </p:cNvSpPr>
            <p:nvPr/>
          </p:nvSpPr>
          <p:spPr>
            <a:xfrm>
              <a:off x="3890353" y="3882474"/>
              <a:ext cx="918231" cy="461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960A55"/>
                  </a:solidFill>
                  <a:effectLst/>
                  <a:uLnTx/>
                  <a:uFillTx/>
                  <a:latin typeface="Arial" panose="020B0604020202020204"/>
                  <a:ea typeface="+mn-ea"/>
                  <a:cs typeface="+mn-cs"/>
                </a:rPr>
                <a:t>   Average  0.33 </a:t>
              </a:r>
            </a:p>
          </p:txBody>
        </p:sp>
        <p:sp>
          <p:nvSpPr>
            <p:cNvPr id="80" name="TextBox 79">
              <a:extLst>
                <a:ext uri="{FF2B5EF4-FFF2-40B4-BE49-F238E27FC236}">
                  <a16:creationId xmlns:a16="http://schemas.microsoft.com/office/drawing/2014/main" id="{53870384-DBA6-355B-687D-05970BADD41A}"/>
                </a:ext>
              </a:extLst>
            </p:cNvPr>
            <p:cNvSpPr txBox="1">
              <a:spLocks/>
            </p:cNvSpPr>
            <p:nvPr/>
          </p:nvSpPr>
          <p:spPr>
            <a:xfrm>
              <a:off x="3890353" y="2430526"/>
              <a:ext cx="918231" cy="285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230050"/>
                  </a:solidFill>
                  <a:effectLst/>
                  <a:uLnTx/>
                  <a:uFillTx/>
                  <a:latin typeface="Arial" panose="020B0604020202020204"/>
                  <a:ea typeface="+mn-ea"/>
                  <a:cs typeface="+mn-cs"/>
                </a:rPr>
                <a:t>Lao PDR</a:t>
              </a:r>
            </a:p>
          </p:txBody>
        </p:sp>
        <p:sp>
          <p:nvSpPr>
            <p:cNvPr id="17" name="TextBox 16">
              <a:extLst>
                <a:ext uri="{FF2B5EF4-FFF2-40B4-BE49-F238E27FC236}">
                  <a16:creationId xmlns:a16="http://schemas.microsoft.com/office/drawing/2014/main" id="{E26AB1C5-5182-4229-D88A-23695E9CCBC6}"/>
                </a:ext>
              </a:extLst>
            </p:cNvPr>
            <p:cNvSpPr txBox="1">
              <a:spLocks/>
            </p:cNvSpPr>
            <p:nvPr/>
          </p:nvSpPr>
          <p:spPr>
            <a:xfrm>
              <a:off x="2269029" y="4337859"/>
              <a:ext cx="9137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230050"/>
                  </a:solidFill>
                  <a:effectLst/>
                  <a:uLnTx/>
                  <a:uFillTx/>
                  <a:latin typeface="Arial" panose="020B0604020202020204"/>
                  <a:ea typeface="+mn-ea"/>
                  <a:cs typeface="+mn-cs"/>
                </a:rPr>
                <a:t>Vietnam</a:t>
              </a:r>
            </a:p>
          </p:txBody>
        </p:sp>
        <p:sp>
          <p:nvSpPr>
            <p:cNvPr id="13" name="TextBox 12">
              <a:extLst>
                <a:ext uri="{FF2B5EF4-FFF2-40B4-BE49-F238E27FC236}">
                  <a16:creationId xmlns:a16="http://schemas.microsoft.com/office/drawing/2014/main" id="{5E62C6C9-B48C-9435-18DF-81EEBC6A77A3}"/>
                </a:ext>
              </a:extLst>
            </p:cNvPr>
            <p:cNvSpPr txBox="1">
              <a:spLocks/>
            </p:cNvSpPr>
            <p:nvPr/>
          </p:nvSpPr>
          <p:spPr>
            <a:xfrm>
              <a:off x="1968931" y="5635945"/>
              <a:ext cx="9137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FA3C4B"/>
                  </a:solidFill>
                  <a:effectLst/>
                  <a:uLnTx/>
                  <a:uFillTx/>
                  <a:latin typeface="Arial" panose="020B0604020202020204"/>
                  <a:ea typeface="+mn-ea"/>
                  <a:cs typeface="+mn-cs"/>
                </a:rPr>
                <a:t>     7.6 </a:t>
              </a:r>
            </a:p>
          </p:txBody>
        </p:sp>
        <p:sp>
          <p:nvSpPr>
            <p:cNvPr id="14" name="TextBox 13">
              <a:extLst>
                <a:ext uri="{FF2B5EF4-FFF2-40B4-BE49-F238E27FC236}">
                  <a16:creationId xmlns:a16="http://schemas.microsoft.com/office/drawing/2014/main" id="{F5EDCF65-3FBE-31DB-386A-83B861FFD0AC}"/>
                </a:ext>
              </a:extLst>
            </p:cNvPr>
            <p:cNvSpPr txBox="1">
              <a:spLocks/>
            </p:cNvSpPr>
            <p:nvPr/>
          </p:nvSpPr>
          <p:spPr>
            <a:xfrm>
              <a:off x="2673737" y="5635945"/>
              <a:ext cx="9137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1E2DBE"/>
                  </a:solidFill>
                  <a:effectLst/>
                  <a:uLnTx/>
                  <a:uFillTx/>
                  <a:latin typeface="Arial" panose="020B0604020202020204"/>
                  <a:ea typeface="+mn-ea"/>
                  <a:cs typeface="+mn-cs"/>
                </a:rPr>
                <a:t>     7.2</a:t>
              </a:r>
            </a:p>
          </p:txBody>
        </p:sp>
        <p:sp>
          <p:nvSpPr>
            <p:cNvPr id="15" name="TextBox 14">
              <a:extLst>
                <a:ext uri="{FF2B5EF4-FFF2-40B4-BE49-F238E27FC236}">
                  <a16:creationId xmlns:a16="http://schemas.microsoft.com/office/drawing/2014/main" id="{24CB6CE3-8AA6-2104-5799-E3B7EC26D0E5}"/>
                </a:ext>
              </a:extLst>
            </p:cNvPr>
            <p:cNvSpPr txBox="1">
              <a:spLocks/>
            </p:cNvSpPr>
            <p:nvPr/>
          </p:nvSpPr>
          <p:spPr>
            <a:xfrm>
              <a:off x="2269029" y="5817895"/>
              <a:ext cx="913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dirty="0">
                  <a:ln>
                    <a:noFill/>
                  </a:ln>
                  <a:solidFill>
                    <a:srgbClr val="960A55"/>
                  </a:solidFill>
                  <a:effectLst/>
                  <a:uLnTx/>
                  <a:uFillTx/>
                  <a:latin typeface="Arial" panose="020B0604020202020204"/>
                  <a:ea typeface="+mn-ea"/>
                  <a:cs typeface="+mn-cs"/>
                </a:rPr>
                <a:t>   Average  7.4 </a:t>
              </a:r>
            </a:p>
          </p:txBody>
        </p:sp>
        <p:sp>
          <p:nvSpPr>
            <p:cNvPr id="16" name="Flowchart: Connector 15">
              <a:extLst>
                <a:ext uri="{FF2B5EF4-FFF2-40B4-BE49-F238E27FC236}">
                  <a16:creationId xmlns:a16="http://schemas.microsoft.com/office/drawing/2014/main" id="{4EB2564C-8201-CD4C-6CE7-1218BE01AE7E}"/>
                </a:ext>
              </a:extLst>
            </p:cNvPr>
            <p:cNvSpPr>
              <a:spLocks noChangeAspect="1"/>
            </p:cNvSpPr>
            <p:nvPr/>
          </p:nvSpPr>
          <p:spPr>
            <a:xfrm>
              <a:off x="1645889" y="4169147"/>
              <a:ext cx="2160000" cy="21600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47" name="Gruppieren 46">
              <a:extLst>
                <a:ext uri="{FF2B5EF4-FFF2-40B4-BE49-F238E27FC236}">
                  <a16:creationId xmlns:a16="http://schemas.microsoft.com/office/drawing/2014/main" id="{2DF6120B-B696-4245-3402-9A59447981F1}"/>
                </a:ext>
              </a:extLst>
            </p:cNvPr>
            <p:cNvGrpSpPr>
              <a:grpSpLocks/>
            </p:cNvGrpSpPr>
            <p:nvPr/>
          </p:nvGrpSpPr>
          <p:grpSpPr>
            <a:xfrm>
              <a:off x="6904466" y="2574140"/>
              <a:ext cx="1384320" cy="1194223"/>
              <a:chOff x="3541771" y="2786120"/>
              <a:chExt cx="1384320" cy="1194223"/>
            </a:xfrm>
          </p:grpSpPr>
          <p:pic>
            <p:nvPicPr>
              <p:cNvPr id="48" name="Graphic 56">
                <a:extLst>
                  <a:ext uri="{FF2B5EF4-FFF2-40B4-BE49-F238E27FC236}">
                    <a16:creationId xmlns:a16="http://schemas.microsoft.com/office/drawing/2014/main" id="{9E9C2016-C554-8C27-B9D9-AEAA31B357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5994" r="25517"/>
              <a:stretch/>
            </p:blipFill>
            <p:spPr>
              <a:xfrm>
                <a:off x="4122301" y="2786120"/>
                <a:ext cx="803790" cy="1194223"/>
              </a:xfrm>
              <a:prstGeom prst="rect">
                <a:avLst/>
              </a:prstGeom>
            </p:spPr>
          </p:pic>
          <p:pic>
            <p:nvPicPr>
              <p:cNvPr id="51" name="Content Placeholder 7">
                <a:extLst>
                  <a:ext uri="{FF2B5EF4-FFF2-40B4-BE49-F238E27FC236}">
                    <a16:creationId xmlns:a16="http://schemas.microsoft.com/office/drawing/2014/main" id="{C065C33A-868D-A718-EF16-776D8516912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26736" r="23727"/>
              <a:stretch/>
            </p:blipFill>
            <p:spPr>
              <a:xfrm>
                <a:off x="3541771" y="2846946"/>
                <a:ext cx="673114" cy="1082057"/>
              </a:xfrm>
              <a:prstGeom prst="rect">
                <a:avLst/>
              </a:prstGeom>
            </p:spPr>
          </p:pic>
        </p:grpSp>
        <p:grpSp>
          <p:nvGrpSpPr>
            <p:cNvPr id="52" name="Gruppieren 51">
              <a:extLst>
                <a:ext uri="{FF2B5EF4-FFF2-40B4-BE49-F238E27FC236}">
                  <a16:creationId xmlns:a16="http://schemas.microsoft.com/office/drawing/2014/main" id="{1F265507-627B-31F2-162D-043C92117FDA}"/>
                </a:ext>
              </a:extLst>
            </p:cNvPr>
            <p:cNvGrpSpPr>
              <a:grpSpLocks/>
            </p:cNvGrpSpPr>
            <p:nvPr/>
          </p:nvGrpSpPr>
          <p:grpSpPr>
            <a:xfrm>
              <a:off x="2033729" y="4517465"/>
              <a:ext cx="1384320" cy="1194223"/>
              <a:chOff x="3541771" y="2786120"/>
              <a:chExt cx="1384320" cy="1194223"/>
            </a:xfrm>
          </p:grpSpPr>
          <p:pic>
            <p:nvPicPr>
              <p:cNvPr id="53" name="Graphic 56">
                <a:extLst>
                  <a:ext uri="{FF2B5EF4-FFF2-40B4-BE49-F238E27FC236}">
                    <a16:creationId xmlns:a16="http://schemas.microsoft.com/office/drawing/2014/main" id="{C198054F-B780-F42C-4B5D-D13AFE40C80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5994" r="25517"/>
              <a:stretch/>
            </p:blipFill>
            <p:spPr>
              <a:xfrm>
                <a:off x="4122301" y="2786120"/>
                <a:ext cx="803790" cy="1194223"/>
              </a:xfrm>
              <a:prstGeom prst="rect">
                <a:avLst/>
              </a:prstGeom>
            </p:spPr>
          </p:pic>
          <p:pic>
            <p:nvPicPr>
              <p:cNvPr id="55" name="Content Placeholder 7">
                <a:extLst>
                  <a:ext uri="{FF2B5EF4-FFF2-40B4-BE49-F238E27FC236}">
                    <a16:creationId xmlns:a16="http://schemas.microsoft.com/office/drawing/2014/main" id="{B9C7C4ED-E066-4D6F-FDF5-845726F9246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26736" r="23727"/>
              <a:stretch/>
            </p:blipFill>
            <p:spPr>
              <a:xfrm>
                <a:off x="3541771" y="2846946"/>
                <a:ext cx="673114" cy="1082057"/>
              </a:xfrm>
              <a:prstGeom prst="rect">
                <a:avLst/>
              </a:prstGeom>
            </p:spPr>
          </p:pic>
        </p:grpSp>
        <p:grpSp>
          <p:nvGrpSpPr>
            <p:cNvPr id="58" name="Gruppieren 57">
              <a:extLst>
                <a:ext uri="{FF2B5EF4-FFF2-40B4-BE49-F238E27FC236}">
                  <a16:creationId xmlns:a16="http://schemas.microsoft.com/office/drawing/2014/main" id="{9FFC75A9-F0C7-8098-BE4E-2523BE6B0453}"/>
                </a:ext>
              </a:extLst>
            </p:cNvPr>
            <p:cNvGrpSpPr>
              <a:grpSpLocks/>
            </p:cNvGrpSpPr>
            <p:nvPr/>
          </p:nvGrpSpPr>
          <p:grpSpPr>
            <a:xfrm>
              <a:off x="5280887" y="4517465"/>
              <a:ext cx="1384320" cy="1194223"/>
              <a:chOff x="3541771" y="2786120"/>
              <a:chExt cx="1384320" cy="1194223"/>
            </a:xfrm>
          </p:grpSpPr>
          <p:pic>
            <p:nvPicPr>
              <p:cNvPr id="60" name="Graphic 56">
                <a:extLst>
                  <a:ext uri="{FF2B5EF4-FFF2-40B4-BE49-F238E27FC236}">
                    <a16:creationId xmlns:a16="http://schemas.microsoft.com/office/drawing/2014/main" id="{3F33044F-13D2-3397-2DFB-F7BC338E35F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5994" r="25517"/>
              <a:stretch/>
            </p:blipFill>
            <p:spPr>
              <a:xfrm>
                <a:off x="4122301" y="2786120"/>
                <a:ext cx="803790" cy="1194223"/>
              </a:xfrm>
              <a:prstGeom prst="rect">
                <a:avLst/>
              </a:prstGeom>
            </p:spPr>
          </p:pic>
          <p:pic>
            <p:nvPicPr>
              <p:cNvPr id="62" name="Content Placeholder 7">
                <a:extLst>
                  <a:ext uri="{FF2B5EF4-FFF2-40B4-BE49-F238E27FC236}">
                    <a16:creationId xmlns:a16="http://schemas.microsoft.com/office/drawing/2014/main" id="{66DC6E7D-B464-CFF9-C996-1A1C9AF8334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26736" r="23727"/>
              <a:stretch/>
            </p:blipFill>
            <p:spPr>
              <a:xfrm>
                <a:off x="3541771" y="2846946"/>
                <a:ext cx="673114" cy="1082057"/>
              </a:xfrm>
              <a:prstGeom prst="rect">
                <a:avLst/>
              </a:prstGeom>
            </p:spPr>
          </p:pic>
        </p:grpSp>
        <p:grpSp>
          <p:nvGrpSpPr>
            <p:cNvPr id="63" name="Gruppieren 62">
              <a:extLst>
                <a:ext uri="{FF2B5EF4-FFF2-40B4-BE49-F238E27FC236}">
                  <a16:creationId xmlns:a16="http://schemas.microsoft.com/office/drawing/2014/main" id="{FB57FA2B-6BF8-4DFE-C76E-186189FE1042}"/>
                </a:ext>
              </a:extLst>
            </p:cNvPr>
            <p:cNvGrpSpPr>
              <a:grpSpLocks/>
            </p:cNvGrpSpPr>
            <p:nvPr/>
          </p:nvGrpSpPr>
          <p:grpSpPr>
            <a:xfrm>
              <a:off x="8528046" y="4517465"/>
              <a:ext cx="1384320" cy="1194223"/>
              <a:chOff x="3541771" y="2786120"/>
              <a:chExt cx="1384320" cy="1194223"/>
            </a:xfrm>
          </p:grpSpPr>
          <p:pic>
            <p:nvPicPr>
              <p:cNvPr id="64" name="Graphic 56">
                <a:extLst>
                  <a:ext uri="{FF2B5EF4-FFF2-40B4-BE49-F238E27FC236}">
                    <a16:creationId xmlns:a16="http://schemas.microsoft.com/office/drawing/2014/main" id="{8F9838D2-7AA1-8E1B-56C6-F8215C5A77E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5994" r="25517"/>
              <a:stretch/>
            </p:blipFill>
            <p:spPr>
              <a:xfrm>
                <a:off x="4122301" y="2786120"/>
                <a:ext cx="803790" cy="1194223"/>
              </a:xfrm>
              <a:prstGeom prst="rect">
                <a:avLst/>
              </a:prstGeom>
            </p:spPr>
          </p:pic>
          <p:pic>
            <p:nvPicPr>
              <p:cNvPr id="65" name="Content Placeholder 7">
                <a:extLst>
                  <a:ext uri="{FF2B5EF4-FFF2-40B4-BE49-F238E27FC236}">
                    <a16:creationId xmlns:a16="http://schemas.microsoft.com/office/drawing/2014/main" id="{B6A3EE84-5C08-39D8-1F86-A549EB52EE8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26736" r="23727"/>
              <a:stretch/>
            </p:blipFill>
            <p:spPr>
              <a:xfrm>
                <a:off x="3541771" y="2846946"/>
                <a:ext cx="673114" cy="1082057"/>
              </a:xfrm>
              <a:prstGeom prst="rect">
                <a:avLst/>
              </a:prstGeom>
            </p:spPr>
          </p:pic>
        </p:grpSp>
      </p:grpSp>
    </p:spTree>
    <p:extLst>
      <p:ext uri="{BB962C8B-B14F-4D97-AF65-F5344CB8AC3E}">
        <p14:creationId xmlns:p14="http://schemas.microsoft.com/office/powerpoint/2010/main" val="2246763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bout us | Fair Recruitment Knowledge Hub">
            <a:extLst>
              <a:ext uri="{FF2B5EF4-FFF2-40B4-BE49-F238E27FC236}">
                <a16:creationId xmlns:a16="http://schemas.microsoft.com/office/drawing/2014/main" id="{AD861615-9D9B-E814-1FC9-C652D350CC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7198" y="2267720"/>
            <a:ext cx="7684168" cy="35138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ook cover with a group of people standing in a line&#10;&#10;Description automatically generated">
            <a:extLst>
              <a:ext uri="{FF2B5EF4-FFF2-40B4-BE49-F238E27FC236}">
                <a16:creationId xmlns:a16="http://schemas.microsoft.com/office/drawing/2014/main" id="{520C79A7-0064-0CB6-13DA-AF0DBF2898B5}"/>
              </a:ext>
            </a:extLst>
          </p:cNvPr>
          <p:cNvPicPr>
            <a:picLocks noChangeAspect="1"/>
          </p:cNvPicPr>
          <p:nvPr/>
        </p:nvPicPr>
        <p:blipFill>
          <a:blip r:embed="rId4" cstate="screen">
            <a:extLst>
              <a:ext uri="{28A0092B-C50C-407E-A947-70E740481C1C}">
                <a14:useLocalDpi xmlns:a14="http://schemas.microsoft.com/office/drawing/2010/main"/>
              </a:ext>
            </a:extLst>
          </a:blip>
          <a:srcRect r="2057"/>
          <a:stretch/>
        </p:blipFill>
        <p:spPr>
          <a:xfrm>
            <a:off x="8804473" y="1688533"/>
            <a:ext cx="3107111" cy="4672271"/>
          </a:xfrm>
          <a:prstGeom prst="rect">
            <a:avLst/>
          </a:prstGeom>
        </p:spPr>
      </p:pic>
      <p:sp>
        <p:nvSpPr>
          <p:cNvPr id="15" name="Titel 14">
            <a:extLst>
              <a:ext uri="{FF2B5EF4-FFF2-40B4-BE49-F238E27FC236}">
                <a16:creationId xmlns:a16="http://schemas.microsoft.com/office/drawing/2014/main" id="{37D9BAB0-F49A-B351-6353-722105A6AB41}"/>
              </a:ext>
            </a:extLst>
          </p:cNvPr>
          <p:cNvSpPr>
            <a:spLocks noGrp="1"/>
          </p:cNvSpPr>
          <p:nvPr>
            <p:ph type="title"/>
          </p:nvPr>
        </p:nvSpPr>
        <p:spPr/>
        <p:txBody>
          <a:bodyPr>
            <a:normAutofit/>
          </a:bodyPr>
          <a:lstStyle/>
          <a:p>
            <a:r>
              <a:rPr lang="en-GB" sz="3000" b="1" dirty="0">
                <a:latin typeface="Arial Nova Light" panose="020B0304020202020204" pitchFamily="34" charset="0"/>
              </a:rPr>
              <a:t>Fair recruitment initiative</a:t>
            </a:r>
            <a:endParaRPr lang="de-DE" dirty="0"/>
          </a:p>
        </p:txBody>
      </p:sp>
      <p:sp>
        <p:nvSpPr>
          <p:cNvPr id="2" name="TextBox 1">
            <a:extLst>
              <a:ext uri="{FF2B5EF4-FFF2-40B4-BE49-F238E27FC236}">
                <a16:creationId xmlns:a16="http://schemas.microsoft.com/office/drawing/2014/main" id="{DD076563-1A5D-6776-FC26-A211A975D272}"/>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 International </a:t>
            </a:r>
            <a:r>
              <a:rPr lang="en-US" sz="1000" dirty="0" err="1">
                <a:solidFill>
                  <a:schemeClr val="accent3"/>
                </a:solidFill>
                <a:effectLst/>
                <a:latin typeface="Arial Nova" panose="020B0504020202020204" pitchFamily="34" charset="0"/>
              </a:rPr>
              <a:t>Labour</a:t>
            </a:r>
            <a:r>
              <a:rPr lang="en-US" sz="1000" dirty="0">
                <a:solidFill>
                  <a:schemeClr val="accent3"/>
                </a:solidFill>
                <a:effectLst/>
                <a:latin typeface="Arial Nova" panose="020B0504020202020204" pitchFamily="34" charset="0"/>
              </a:rPr>
              <a:t> Organization, 2021, Fair Recruitment Initiative Strategy 2021-2025</a:t>
            </a:r>
          </a:p>
        </p:txBody>
      </p:sp>
    </p:spTree>
    <p:extLst>
      <p:ext uri="{BB962C8B-B14F-4D97-AF65-F5344CB8AC3E}">
        <p14:creationId xmlns:p14="http://schemas.microsoft.com/office/powerpoint/2010/main" val="356434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BCED2E1-B02C-9924-3A15-3C9999F0F912}"/>
              </a:ext>
            </a:extLst>
          </p:cNvPr>
          <p:cNvSpPr>
            <a:spLocks noGrp="1"/>
          </p:cNvSpPr>
          <p:nvPr>
            <p:ph idx="1"/>
          </p:nvPr>
        </p:nvSpPr>
        <p:spPr>
          <a:xfrm>
            <a:off x="1594884" y="2236189"/>
            <a:ext cx="8332885" cy="3683060"/>
          </a:xfrm>
        </p:spPr>
        <p:txBody>
          <a:bodyPr/>
          <a:lstStyle/>
          <a:p>
            <a:pPr marL="355600" lvl="0" indent="-355600">
              <a:buClr>
                <a:srgbClr val="FBC800"/>
              </a:buClr>
              <a:buFontTx/>
              <a:buChar char="►"/>
            </a:pPr>
            <a:r>
              <a:rPr lang="en-GB" sz="2500" dirty="0">
                <a:effectLst/>
                <a:latin typeface="Arial Nova Light" panose="020B0304020202020204" pitchFamily="34" charset="0"/>
                <a:ea typeface="Calibri" panose="020F0502020204030204" pitchFamily="34" charset="0"/>
                <a:cs typeface="Arial" panose="020B0604020202020204" pitchFamily="34" charset="0"/>
              </a:rPr>
              <a:t>Grasp labour </a:t>
            </a:r>
            <a:r>
              <a:rPr lang="en-GB" sz="2500" dirty="0">
                <a:latin typeface="Arial Nova Light" panose="020B0304020202020204" pitchFamily="34" charset="0"/>
                <a:ea typeface="Calibri" panose="020F0502020204030204" pitchFamily="34" charset="0"/>
                <a:cs typeface="Arial" panose="020B0604020202020204" pitchFamily="34" charset="0"/>
              </a:rPr>
              <a:t>m</a:t>
            </a:r>
            <a:r>
              <a:rPr lang="en-GB" sz="2500" dirty="0">
                <a:effectLst/>
                <a:latin typeface="Arial Nova Light" panose="020B0304020202020204" pitchFamily="34" charset="0"/>
                <a:ea typeface="Calibri" panose="020F0502020204030204" pitchFamily="34" charset="0"/>
                <a:cs typeface="Arial" panose="020B0604020202020204" pitchFamily="34" charset="0"/>
              </a:rPr>
              <a:t>igration </a:t>
            </a:r>
            <a:r>
              <a:rPr lang="en-GB" sz="2500" dirty="0">
                <a:latin typeface="Arial Nova Light" panose="020B0304020202020204" pitchFamily="34" charset="0"/>
                <a:ea typeface="Calibri" panose="020F0502020204030204" pitchFamily="34" charset="0"/>
                <a:cs typeface="Arial" panose="020B0604020202020204" pitchFamily="34" charset="0"/>
              </a:rPr>
              <a:t>t</a:t>
            </a:r>
            <a:r>
              <a:rPr lang="en-GB" sz="2500" dirty="0">
                <a:effectLst/>
                <a:latin typeface="Arial Nova Light" panose="020B0304020202020204" pitchFamily="34" charset="0"/>
                <a:ea typeface="Calibri" panose="020F0502020204030204" pitchFamily="34" charset="0"/>
                <a:cs typeface="Arial" panose="020B0604020202020204" pitchFamily="34" charset="0"/>
              </a:rPr>
              <a:t>rends and dimensions, and </a:t>
            </a:r>
            <a:r>
              <a:rPr lang="en-US" sz="2500" dirty="0">
                <a:latin typeface="Arial Nova Light" panose="020B0304020202020204" pitchFamily="34" charset="0"/>
              </a:rPr>
              <a:t>systemic human rights risks for migrant workers</a:t>
            </a:r>
            <a:endParaRPr lang="en-GB" dirty="0"/>
          </a:p>
          <a:p>
            <a:pPr marL="355600" lvl="0" indent="-355600">
              <a:buClr>
                <a:srgbClr val="FBC800"/>
              </a:buClr>
              <a:buFontTx/>
              <a:buChar char="►"/>
            </a:pPr>
            <a:endParaRPr lang="en-CH" sz="2500" dirty="0">
              <a:effectLst/>
              <a:latin typeface="Arial Nova Light" panose="020B0304020202020204" pitchFamily="34" charset="0"/>
              <a:ea typeface="Calibri" panose="020F0502020204030204" pitchFamily="34" charset="0"/>
              <a:cs typeface="Arial" panose="020B0604020202020204" pitchFamily="34" charset="0"/>
            </a:endParaRPr>
          </a:p>
          <a:p>
            <a:pPr marL="355600" lvl="0" indent="-355600">
              <a:buClr>
                <a:srgbClr val="FBC800"/>
              </a:buClr>
              <a:buFontTx/>
              <a:buChar char="►"/>
            </a:pPr>
            <a:r>
              <a:rPr lang="en-US" sz="2500" dirty="0">
                <a:latin typeface="Arial Nova Light" panose="020B0304020202020204" pitchFamily="34" charset="0"/>
              </a:rPr>
              <a:t>Understand the characteristics of recruitment and the relevance of fair recruitment to businesses </a:t>
            </a:r>
          </a:p>
          <a:p>
            <a:pPr marL="355600" lvl="0" indent="-355600">
              <a:buClr>
                <a:srgbClr val="FBC800"/>
              </a:buClr>
              <a:buFontTx/>
              <a:buChar char="►"/>
            </a:pPr>
            <a:endParaRPr lang="en-US" sz="2500" dirty="0">
              <a:latin typeface="Arial Nova Light" panose="020B0304020202020204" pitchFamily="34" charset="0"/>
            </a:endParaRPr>
          </a:p>
          <a:p>
            <a:pPr marL="355600" lvl="0" indent="-355600">
              <a:buClr>
                <a:srgbClr val="FBC800"/>
              </a:buClr>
              <a:buFontTx/>
              <a:buChar char="►"/>
            </a:pPr>
            <a:r>
              <a:rPr lang="en-GB" sz="2500" dirty="0">
                <a:latin typeface="Arial Nova Light" panose="020B0304020202020204" pitchFamily="34" charset="0"/>
              </a:rPr>
              <a:t>Identify ways how businesses can participate in ensuring fair recruitment of migrant workers</a:t>
            </a:r>
            <a:endParaRPr lang="en-CH" sz="2500" dirty="0">
              <a:effectLst/>
              <a:latin typeface="Arial Nova Light" panose="020B0304020202020204" pitchFamily="34" charset="0"/>
              <a:ea typeface="Calibri" panose="020F0502020204030204" pitchFamily="34" charset="0"/>
              <a:cs typeface="Arial" panose="020B0604020202020204" pitchFamily="34" charset="0"/>
            </a:endParaRPr>
          </a:p>
        </p:txBody>
      </p:sp>
      <p:sp>
        <p:nvSpPr>
          <p:cNvPr id="12" name="Titel 11">
            <a:extLst>
              <a:ext uri="{FF2B5EF4-FFF2-40B4-BE49-F238E27FC236}">
                <a16:creationId xmlns:a16="http://schemas.microsoft.com/office/drawing/2014/main" id="{94270EE1-57C6-361A-CFF8-1EA749017119}"/>
              </a:ext>
            </a:extLst>
          </p:cNvPr>
          <p:cNvSpPr>
            <a:spLocks noGrp="1"/>
          </p:cNvSpPr>
          <p:nvPr>
            <p:ph type="title"/>
          </p:nvPr>
        </p:nvSpPr>
        <p:spPr/>
        <p:txBody>
          <a:bodyPr>
            <a:normAutofit/>
          </a:bodyPr>
          <a:lstStyle/>
          <a:p>
            <a:pPr rtl="0"/>
            <a:r>
              <a:rPr lang="de-DE" sz="3000" kern="1200" dirty="0">
                <a:latin typeface="Arial Nova Light" panose="020B0304020202020204" pitchFamily="34" charset="0"/>
                <a:ea typeface="+mn-ea"/>
                <a:cs typeface="+mn-cs"/>
              </a:rPr>
              <a:t>Learning </a:t>
            </a:r>
            <a:r>
              <a:rPr lang="de-DE" sz="3000" kern="1200" dirty="0" err="1">
                <a:latin typeface="Arial Nova Light" panose="020B0304020202020204" pitchFamily="34" charset="0"/>
                <a:ea typeface="+mn-ea"/>
                <a:cs typeface="+mn-cs"/>
              </a:rPr>
              <a:t>objectives</a:t>
            </a:r>
            <a:r>
              <a:rPr lang="de-DE" sz="3000" kern="1200" dirty="0">
                <a:latin typeface="Arial Nova Light" panose="020B0304020202020204" pitchFamily="34" charset="0"/>
                <a:ea typeface="+mn-ea"/>
                <a:cs typeface="+mn-cs"/>
              </a:rPr>
              <a:t> </a:t>
            </a:r>
          </a:p>
        </p:txBody>
      </p:sp>
    </p:spTree>
    <p:extLst>
      <p:ext uri="{BB962C8B-B14F-4D97-AF65-F5344CB8AC3E}">
        <p14:creationId xmlns:p14="http://schemas.microsoft.com/office/powerpoint/2010/main" val="3790221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891DE399-6BBF-1513-E6CE-35C945FF018C}"/>
              </a:ext>
            </a:extLst>
          </p:cNvPr>
          <p:cNvSpPr>
            <a:spLocks noGrp="1"/>
          </p:cNvSpPr>
          <p:nvPr>
            <p:ph idx="1"/>
          </p:nvPr>
        </p:nvSpPr>
        <p:spPr>
          <a:xfrm>
            <a:off x="1594884" y="2181922"/>
            <a:ext cx="9758914" cy="2918299"/>
          </a:xfrm>
        </p:spPr>
        <p:txBody>
          <a:bodyPr/>
          <a:lstStyle/>
          <a:p>
            <a:pPr marL="0" indent="0">
              <a:lnSpc>
                <a:spcPct val="150000"/>
              </a:lnSpc>
              <a:buNone/>
            </a:pPr>
            <a:r>
              <a:rPr lang="en-GB" sz="1800" dirty="0">
                <a:latin typeface="Arial Nova" panose="020B0504020202020204" pitchFamily="34" charset="0"/>
                <a:ea typeface="Lato" panose="020F0502020204030203" pitchFamily="34" charset="0"/>
                <a:cs typeface="Lato" panose="020F0502020204030203" pitchFamily="34" charset="0"/>
              </a:rPr>
              <a:t>Aims:</a:t>
            </a:r>
          </a:p>
          <a:p>
            <a:pPr marL="514350" indent="-514350">
              <a:lnSpc>
                <a:spcPct val="150000"/>
              </a:lnSpc>
              <a:buAutoNum type="romanLcParenBoth"/>
            </a:pPr>
            <a:r>
              <a:rPr lang="en-GB" sz="1800" dirty="0">
                <a:latin typeface="Arial Nova" panose="020B0504020202020204" pitchFamily="34" charset="0"/>
                <a:ea typeface="Lato" panose="020F0502020204030203" pitchFamily="34" charset="0"/>
                <a:cs typeface="Lato" panose="020F0502020204030203" pitchFamily="34" charset="0"/>
              </a:rPr>
              <a:t>Help prevent human trafficking and forced labour, </a:t>
            </a:r>
          </a:p>
          <a:p>
            <a:pPr marL="514350" indent="-514350">
              <a:lnSpc>
                <a:spcPct val="150000"/>
              </a:lnSpc>
              <a:buAutoNum type="romanLcParenBoth"/>
            </a:pPr>
            <a:r>
              <a:rPr lang="en-GB" sz="1800" dirty="0">
                <a:latin typeface="Arial Nova" panose="020B0504020202020204" pitchFamily="34" charset="0"/>
                <a:ea typeface="Lato" panose="020F0502020204030203" pitchFamily="34" charset="0"/>
                <a:cs typeface="Lato" panose="020F0502020204030203" pitchFamily="34" charset="0"/>
              </a:rPr>
              <a:t>Protect the rights of workers, including migrant workers, from abusive and fraudulent practices during the recruitment process, and </a:t>
            </a:r>
          </a:p>
          <a:p>
            <a:pPr marL="514350" indent="-514350">
              <a:lnSpc>
                <a:spcPct val="150000"/>
              </a:lnSpc>
              <a:buAutoNum type="romanLcParenBoth"/>
            </a:pPr>
            <a:r>
              <a:rPr lang="en-GB" sz="1800" dirty="0">
                <a:latin typeface="Arial Nova" panose="020B0504020202020204" pitchFamily="34" charset="0"/>
                <a:ea typeface="Lato" panose="020F0502020204030203" pitchFamily="34" charset="0"/>
                <a:cs typeface="Lato" panose="020F0502020204030203" pitchFamily="34" charset="0"/>
              </a:rPr>
              <a:t>Reduce the cost of labour migration and enhance development outcomes for migrant workers and their families, as well as for countries of origin and destination </a:t>
            </a:r>
          </a:p>
        </p:txBody>
      </p:sp>
      <p:sp>
        <p:nvSpPr>
          <p:cNvPr id="3" name="Title 2">
            <a:extLst>
              <a:ext uri="{FF2B5EF4-FFF2-40B4-BE49-F238E27FC236}">
                <a16:creationId xmlns:a16="http://schemas.microsoft.com/office/drawing/2014/main" id="{D5F1E367-6E59-E02F-FF05-E938C59C146C}"/>
              </a:ext>
            </a:extLst>
          </p:cNvPr>
          <p:cNvSpPr>
            <a:spLocks noGrp="1"/>
          </p:cNvSpPr>
          <p:nvPr>
            <p:ph type="title"/>
          </p:nvPr>
        </p:nvSpPr>
        <p:spPr/>
        <p:txBody>
          <a:bodyPr>
            <a:normAutofit/>
          </a:bodyPr>
          <a:lstStyle/>
          <a:p>
            <a:r>
              <a:rPr lang="en-US" dirty="0"/>
              <a:t>Fair recruitment initiative</a:t>
            </a:r>
          </a:p>
        </p:txBody>
      </p:sp>
      <p:sp>
        <p:nvSpPr>
          <p:cNvPr id="4" name="Slide Number Placeholder 3">
            <a:extLst>
              <a:ext uri="{FF2B5EF4-FFF2-40B4-BE49-F238E27FC236}">
                <a16:creationId xmlns:a16="http://schemas.microsoft.com/office/drawing/2014/main" id="{91BCCC63-0E36-77C1-9B23-7FE82F779D9C}"/>
              </a:ext>
            </a:extLst>
          </p:cNvPr>
          <p:cNvSpPr>
            <a:spLocks noGrp="1"/>
          </p:cNvSpPr>
          <p:nvPr>
            <p:ph type="sldNum" sz="quarter" idx="12"/>
          </p:nvPr>
        </p:nvSpPr>
        <p:spPr/>
        <p:txBody>
          <a:bodyPr/>
          <a:lstStyle/>
          <a:p>
            <a:fld id="{6CFE7187-A782-504C-951B-750469532E0A}" type="slidenum">
              <a:rPr lang="x-none" smtClean="0">
                <a:solidFill>
                  <a:srgbClr val="DCC853"/>
                </a:solidFill>
              </a:rPr>
              <a:t>40</a:t>
            </a:fld>
            <a:endParaRPr lang="x-none" dirty="0">
              <a:solidFill>
                <a:srgbClr val="DCC853"/>
              </a:solidFill>
            </a:endParaRPr>
          </a:p>
        </p:txBody>
      </p:sp>
    </p:spTree>
    <p:extLst>
      <p:ext uri="{BB962C8B-B14F-4D97-AF65-F5344CB8AC3E}">
        <p14:creationId xmlns:p14="http://schemas.microsoft.com/office/powerpoint/2010/main" val="2328477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a:extLst>
              <a:ext uri="{FF2B5EF4-FFF2-40B4-BE49-F238E27FC236}">
                <a16:creationId xmlns:a16="http://schemas.microsoft.com/office/drawing/2014/main" id="{4C7186C1-7346-E0B6-6F2E-B56B6E6EA780}"/>
              </a:ext>
            </a:extLst>
          </p:cNvPr>
          <p:cNvSpPr txBox="1"/>
          <p:nvPr/>
        </p:nvSpPr>
        <p:spPr>
          <a:xfrm>
            <a:off x="5118598" y="2924775"/>
            <a:ext cx="3117600" cy="2862322"/>
          </a:xfrm>
          <a:prstGeom prst="rect">
            <a:avLst/>
          </a:prstGeom>
          <a:noFill/>
        </p:spPr>
        <p:txBody>
          <a:bodyPr wrap="square" rtlCol="0">
            <a:spAutoFit/>
          </a:bodyPr>
          <a:lstStyle/>
          <a:p>
            <a:pPr>
              <a:buClr>
                <a:srgbClr val="FBC800"/>
              </a:buClr>
            </a:pPr>
            <a:r>
              <a:rPr lang="en-GB" b="1" dirty="0">
                <a:latin typeface="Arial Nova Light" panose="020B0304020202020204" pitchFamily="34" charset="0"/>
                <a:ea typeface="Lato" panose="020F0502020204030203" pitchFamily="34" charset="0"/>
                <a:cs typeface="Lato" panose="020F0502020204030203" pitchFamily="34" charset="0"/>
              </a:rPr>
              <a:t>For workers </a:t>
            </a:r>
          </a:p>
          <a:p>
            <a:pPr>
              <a:buClr>
                <a:srgbClr val="FBC800"/>
              </a:buClr>
            </a:pPr>
            <a:endParaRPr lang="en-GB" b="1" dirty="0">
              <a:latin typeface="Arial Nova Light" panose="020B0304020202020204" pitchFamily="34" charset="0"/>
              <a:ea typeface="Lato" panose="020F0502020204030203" pitchFamily="34" charset="0"/>
              <a:cs typeface="Lato" panose="020F0502020204030203" pitchFamily="34" charset="0"/>
            </a:endParaRP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Access to decent work </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Transparency </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No recruitment debt</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Understanding of employment contract and working conditions</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Access to services</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Less vulnerable</a:t>
            </a:r>
          </a:p>
        </p:txBody>
      </p:sp>
      <p:sp>
        <p:nvSpPr>
          <p:cNvPr id="18" name="TextBox 17">
            <a:extLst>
              <a:ext uri="{FF2B5EF4-FFF2-40B4-BE49-F238E27FC236}">
                <a16:creationId xmlns:a16="http://schemas.microsoft.com/office/drawing/2014/main" id="{E3F235EF-C840-6E2F-8F63-5FB14770F3DD}"/>
              </a:ext>
            </a:extLst>
          </p:cNvPr>
          <p:cNvSpPr txBox="1"/>
          <p:nvPr/>
        </p:nvSpPr>
        <p:spPr>
          <a:xfrm>
            <a:off x="8236198" y="2924775"/>
            <a:ext cx="3117600" cy="2862322"/>
          </a:xfrm>
          <a:prstGeom prst="rect">
            <a:avLst/>
          </a:prstGeom>
          <a:noFill/>
        </p:spPr>
        <p:txBody>
          <a:bodyPr wrap="square" rtlCol="0">
            <a:spAutoFit/>
          </a:bodyPr>
          <a:lstStyle/>
          <a:p>
            <a:pPr>
              <a:buClr>
                <a:srgbClr val="FBC800"/>
              </a:buClr>
            </a:pPr>
            <a:r>
              <a:rPr lang="en-GB" b="1" dirty="0">
                <a:latin typeface="Arial Nova Light" panose="020B0304020202020204" pitchFamily="34" charset="0"/>
                <a:ea typeface="Lato" panose="020F0502020204030203" pitchFamily="34" charset="0"/>
                <a:cs typeface="Lato" panose="020F0502020204030203" pitchFamily="34" charset="0"/>
              </a:rPr>
              <a:t>For governments</a:t>
            </a:r>
          </a:p>
          <a:p>
            <a:pPr>
              <a:buClr>
                <a:srgbClr val="FBC800"/>
              </a:buClr>
            </a:pPr>
            <a:endParaRPr lang="en-GB" dirty="0">
              <a:latin typeface="Arial Nova Light" panose="020B0304020202020204" pitchFamily="34" charset="0"/>
              <a:ea typeface="Lato" panose="020F0502020204030203" pitchFamily="34" charset="0"/>
              <a:cs typeface="Lato" panose="020F0502020204030203" pitchFamily="34" charset="0"/>
            </a:endParaRP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Enabling labour market functioning </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Policy and regulatory clarity </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Protection of workers</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Development contributions made by migrant workers</a:t>
            </a:r>
          </a:p>
          <a:p>
            <a:endParaRPr lang="en-GB" dirty="0">
              <a:solidFill>
                <a:srgbClr val="DCC853"/>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
            <a:extLst>
              <a:ext uri="{FF2B5EF4-FFF2-40B4-BE49-F238E27FC236}">
                <a16:creationId xmlns:a16="http://schemas.microsoft.com/office/drawing/2014/main" id="{F871575F-31A8-813A-7CA9-999D24D8966C}"/>
              </a:ext>
            </a:extLst>
          </p:cNvPr>
          <p:cNvSpPr txBox="1"/>
          <p:nvPr/>
        </p:nvSpPr>
        <p:spPr>
          <a:xfrm>
            <a:off x="1686830" y="2924775"/>
            <a:ext cx="3117600" cy="2862322"/>
          </a:xfrm>
          <a:prstGeom prst="rect">
            <a:avLst/>
          </a:prstGeom>
          <a:noFill/>
          <a:ln w="38100">
            <a:solidFill>
              <a:schemeClr val="accent2"/>
            </a:solidFill>
          </a:ln>
        </p:spPr>
        <p:txBody>
          <a:bodyPr wrap="square" rtlCol="0">
            <a:spAutoFit/>
          </a:bodyPr>
          <a:lstStyle/>
          <a:p>
            <a:pPr>
              <a:buClr>
                <a:srgbClr val="FBC800"/>
              </a:buClr>
            </a:pPr>
            <a:r>
              <a:rPr lang="en-GB" b="1" dirty="0">
                <a:latin typeface="Arial Nova Light" panose="020B0304020202020204" pitchFamily="34" charset="0"/>
                <a:ea typeface="Lato" panose="020F0502020204030203" pitchFamily="34" charset="0"/>
                <a:cs typeface="Lato" panose="020F0502020204030203" pitchFamily="34" charset="0"/>
              </a:rPr>
              <a:t>For employers and recruitment agencies</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Better job-skill matching Efficiency </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Productivity gains and staff retention </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Regulatory and cost transparency</a:t>
            </a:r>
          </a:p>
          <a:p>
            <a:pPr marL="285750" indent="-285750">
              <a:buClr>
                <a:srgbClr val="FBC800"/>
              </a:buClr>
              <a:buFont typeface="Arial" panose="020B0604020202020204" pitchFamily="34" charset="0"/>
              <a:buChar char="►"/>
            </a:pPr>
            <a:r>
              <a:rPr lang="en-GB" dirty="0">
                <a:latin typeface="Arial Nova Light" panose="020B0304020202020204" pitchFamily="34" charset="0"/>
                <a:ea typeface="Lato" panose="020F0502020204030203" pitchFamily="34" charset="0"/>
                <a:cs typeface="Lato" panose="020F0502020204030203" pitchFamily="34" charset="0"/>
              </a:rPr>
              <a:t>Professionalization of the industry </a:t>
            </a:r>
          </a:p>
        </p:txBody>
      </p:sp>
      <p:sp>
        <p:nvSpPr>
          <p:cNvPr id="14" name="Inhaltsplatzhalter 13">
            <a:extLst>
              <a:ext uri="{FF2B5EF4-FFF2-40B4-BE49-F238E27FC236}">
                <a16:creationId xmlns:a16="http://schemas.microsoft.com/office/drawing/2014/main" id="{CA086F60-EDC1-A0CB-1609-5502D77CE351}"/>
              </a:ext>
            </a:extLst>
          </p:cNvPr>
          <p:cNvSpPr>
            <a:spLocks noGrp="1"/>
          </p:cNvSpPr>
          <p:nvPr>
            <p:ph idx="1"/>
          </p:nvPr>
        </p:nvSpPr>
        <p:spPr>
          <a:xfrm>
            <a:off x="1594884" y="2025011"/>
            <a:ext cx="9758914" cy="477054"/>
          </a:xfrm>
        </p:spPr>
        <p:txBody>
          <a:bodyPr/>
          <a:lstStyle/>
          <a:p>
            <a:pPr marL="0" indent="0">
              <a:buNone/>
            </a:pPr>
            <a:r>
              <a:rPr lang="en-GB" dirty="0">
                <a:latin typeface="Arial Nova Light" panose="020B0304020202020204" pitchFamily="34" charset="0"/>
              </a:rPr>
              <a:t>Benefits of fair recruitment</a:t>
            </a:r>
            <a:endParaRPr lang="en-CH" dirty="0">
              <a:latin typeface="Arial Nova Light" panose="020B0304020202020204" pitchFamily="34" charset="0"/>
            </a:endParaRPr>
          </a:p>
        </p:txBody>
      </p:sp>
      <p:sp>
        <p:nvSpPr>
          <p:cNvPr id="12" name="Titel 11">
            <a:extLst>
              <a:ext uri="{FF2B5EF4-FFF2-40B4-BE49-F238E27FC236}">
                <a16:creationId xmlns:a16="http://schemas.microsoft.com/office/drawing/2014/main" id="{26828376-FDFB-0E64-D0BD-442AA79DD065}"/>
              </a:ext>
            </a:extLst>
          </p:cNvPr>
          <p:cNvSpPr>
            <a:spLocks noGrp="1"/>
          </p:cNvSpPr>
          <p:nvPr>
            <p:ph type="title"/>
          </p:nvPr>
        </p:nvSpPr>
        <p:spPr/>
        <p:txBody>
          <a:bodyPr>
            <a:normAutofit/>
          </a:bodyPr>
          <a:lstStyle/>
          <a:p>
            <a:r>
              <a:rPr lang="en-GB" sz="3000" b="1" dirty="0">
                <a:latin typeface="Arial Nova Light" panose="020B0304020202020204" pitchFamily="34" charset="0"/>
              </a:rPr>
              <a:t>Fair recruitment initiative</a:t>
            </a:r>
            <a:endParaRPr lang="de-DE" dirty="0"/>
          </a:p>
        </p:txBody>
      </p:sp>
      <p:sp>
        <p:nvSpPr>
          <p:cNvPr id="16" name="Textplatzhalter 15">
            <a:extLst>
              <a:ext uri="{FF2B5EF4-FFF2-40B4-BE49-F238E27FC236}">
                <a16:creationId xmlns:a16="http://schemas.microsoft.com/office/drawing/2014/main" id="{7404CF8F-3FBD-0C19-5631-D44F4CC46D6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69904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E8640-23B1-81AD-2F9A-F9DFB04A13E8}"/>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C01332DE-436D-A0C4-BA9A-5653A19B0481}"/>
              </a:ext>
            </a:extLst>
          </p:cNvPr>
          <p:cNvSpPr>
            <a:spLocks noGrp="1"/>
          </p:cNvSpPr>
          <p:nvPr>
            <p:ph idx="1"/>
          </p:nvPr>
        </p:nvSpPr>
        <p:spPr>
          <a:xfrm>
            <a:off x="1594884" y="2032989"/>
            <a:ext cx="9758914" cy="3554819"/>
          </a:xfrm>
        </p:spPr>
        <p:txBody>
          <a:bodyPr/>
          <a:lstStyle/>
          <a:p>
            <a:pPr marL="363538" indent="-363538">
              <a:buClr>
                <a:srgbClr val="FBC800"/>
              </a:buClr>
              <a:buFontTx/>
              <a:buChar char="►"/>
            </a:pPr>
            <a:r>
              <a:rPr lang="en-US" dirty="0"/>
              <a:t> Unit 1 – </a:t>
            </a:r>
            <a:r>
              <a:rPr lang="en-GB" dirty="0"/>
              <a:t>Setting the stage</a:t>
            </a:r>
          </a:p>
          <a:p>
            <a:pPr marL="363538" indent="-363538">
              <a:buClr>
                <a:srgbClr val="FBC800"/>
              </a:buClr>
              <a:buFontTx/>
              <a:buChar char="►"/>
            </a:pPr>
            <a:endParaRPr lang="en-US" dirty="0"/>
          </a:p>
          <a:p>
            <a:pPr marL="363538" indent="-363538">
              <a:buClr>
                <a:srgbClr val="FBC800"/>
              </a:buClr>
              <a:buFontTx/>
              <a:buChar char="►"/>
            </a:pPr>
            <a:r>
              <a:rPr lang="en-US" dirty="0"/>
              <a:t> Unit 2 – </a:t>
            </a:r>
            <a:r>
              <a:rPr lang="en-US" dirty="0" err="1"/>
              <a:t>Labour</a:t>
            </a:r>
            <a:r>
              <a:rPr lang="en-US" dirty="0"/>
              <a:t> migration and forced </a:t>
            </a:r>
            <a:r>
              <a:rPr lang="en-US" dirty="0" err="1"/>
              <a:t>labour</a:t>
            </a:r>
            <a:r>
              <a:rPr lang="en-US" dirty="0"/>
              <a:t> at a glance</a:t>
            </a:r>
          </a:p>
          <a:p>
            <a:pPr marL="363538" indent="-363538">
              <a:buClr>
                <a:srgbClr val="FBC800"/>
              </a:buClr>
              <a:buFontTx/>
              <a:buChar char="►"/>
            </a:pPr>
            <a:endParaRPr lang="en-US" dirty="0"/>
          </a:p>
          <a:p>
            <a:pPr marL="363538" indent="-363538">
              <a:buClr>
                <a:srgbClr val="FBC800"/>
              </a:buClr>
              <a:buFontTx/>
              <a:buChar char="►"/>
            </a:pPr>
            <a:r>
              <a:rPr lang="en-US" dirty="0"/>
              <a:t> Unit 3 – Understanding fair recruitment and the ILO approach</a:t>
            </a:r>
          </a:p>
          <a:p>
            <a:pPr marL="363538" indent="-363538">
              <a:buClr>
                <a:srgbClr val="FBC800"/>
              </a:buClr>
              <a:buFontTx/>
              <a:buChar char="►"/>
            </a:pPr>
            <a:endParaRPr lang="en-US" dirty="0"/>
          </a:p>
          <a:p>
            <a:pPr marL="363538" indent="-363538">
              <a:buClr>
                <a:srgbClr val="FBC800"/>
              </a:buClr>
              <a:buFontTx/>
              <a:buChar char="►"/>
            </a:pPr>
            <a:r>
              <a:rPr lang="en-US" b="1" dirty="0"/>
              <a:t> Unit 4 – Business decisions to ensure fair recruitment</a:t>
            </a:r>
          </a:p>
        </p:txBody>
      </p:sp>
      <p:sp>
        <p:nvSpPr>
          <p:cNvPr id="4" name="Titel 3">
            <a:extLst>
              <a:ext uri="{FF2B5EF4-FFF2-40B4-BE49-F238E27FC236}">
                <a16:creationId xmlns:a16="http://schemas.microsoft.com/office/drawing/2014/main" id="{7957EC9F-E114-B62A-1F3E-7788FD586F3B}"/>
              </a:ext>
            </a:extLst>
          </p:cNvPr>
          <p:cNvSpPr>
            <a:spLocks noGrp="1"/>
          </p:cNvSpPr>
          <p:nvPr>
            <p:ph type="title"/>
          </p:nvPr>
        </p:nvSpPr>
        <p:spPr/>
        <p:txBody>
          <a:bodyPr>
            <a:normAutofit/>
          </a:bodyPr>
          <a:lstStyle/>
          <a:p>
            <a:r>
              <a:rPr lang="en-GB" sz="3000" b="1" dirty="0">
                <a:latin typeface="Arial Nova Light" panose="020B0304020202020204" pitchFamily="34" charset="0"/>
              </a:rPr>
              <a:t>Agenda</a:t>
            </a:r>
            <a:r>
              <a:rPr lang="en-GB" sz="3000" dirty="0">
                <a:latin typeface="Arial Nova Light" panose="020B0304020202020204" pitchFamily="34" charset="0"/>
              </a:rPr>
              <a:t> </a:t>
            </a:r>
            <a:endParaRPr lang="de-DE" dirty="0"/>
          </a:p>
        </p:txBody>
      </p:sp>
    </p:spTree>
    <p:extLst>
      <p:ext uri="{BB962C8B-B14F-4D97-AF65-F5344CB8AC3E}">
        <p14:creationId xmlns:p14="http://schemas.microsoft.com/office/powerpoint/2010/main" val="3954111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ised draft U.N. treaty on business and human rights: a few steps  forward, a few unanswered questions - Access Now">
            <a:extLst>
              <a:ext uri="{FF2B5EF4-FFF2-40B4-BE49-F238E27FC236}">
                <a16:creationId xmlns:a16="http://schemas.microsoft.com/office/drawing/2014/main" id="{C097DB3F-C8A9-8291-132A-F593D93E98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69658" y="2215924"/>
            <a:ext cx="3899087" cy="2193237"/>
          </a:xfrm>
          <a:prstGeom prst="rect">
            <a:avLst/>
          </a:prstGeom>
          <a:noFill/>
          <a:extLst>
            <a:ext uri="{909E8E84-426E-40DD-AFC4-6F175D3DCCD1}">
              <a14:hiddenFill xmlns:a14="http://schemas.microsoft.com/office/drawing/2010/main">
                <a:solidFill>
                  <a:srgbClr val="FFFFFF"/>
                </a:solidFill>
              </a14:hiddenFill>
            </a:ext>
          </a:extLst>
        </p:spPr>
      </p:pic>
      <p:sp>
        <p:nvSpPr>
          <p:cNvPr id="15" name="Inhaltsplatzhalter 14">
            <a:extLst>
              <a:ext uri="{FF2B5EF4-FFF2-40B4-BE49-F238E27FC236}">
                <a16:creationId xmlns:a16="http://schemas.microsoft.com/office/drawing/2014/main" id="{98AC49EC-2B6F-F038-D3DA-C16A037F03BB}"/>
              </a:ext>
            </a:extLst>
          </p:cNvPr>
          <p:cNvSpPr>
            <a:spLocks noGrp="1"/>
          </p:cNvSpPr>
          <p:nvPr>
            <p:ph idx="1"/>
          </p:nvPr>
        </p:nvSpPr>
        <p:spPr>
          <a:xfrm>
            <a:off x="1594884" y="2032989"/>
            <a:ext cx="6371669" cy="2760687"/>
          </a:xfrm>
        </p:spPr>
        <p:txBody>
          <a:bodyPr/>
          <a:lstStyle/>
          <a:p>
            <a:pPr marL="363538" indent="-363538">
              <a:buClr>
                <a:srgbClr val="FBC800"/>
              </a:buClr>
              <a:buFont typeface="Arial" panose="020B0604020202020204" pitchFamily="34" charset="0"/>
              <a:buChar char="►"/>
            </a:pPr>
            <a:r>
              <a:rPr lang="en-GB" sz="2000" dirty="0">
                <a:latin typeface="Arial Nova Light" panose="020B0304020202020204" pitchFamily="34" charset="0"/>
                <a:ea typeface="Lato" panose="020F0502020204030203" pitchFamily="34" charset="0"/>
                <a:cs typeface="Lato" panose="020F0502020204030203" pitchFamily="34" charset="0"/>
              </a:rPr>
              <a:t>Reduce employee turnover rate</a:t>
            </a:r>
          </a:p>
          <a:p>
            <a:pPr marL="363538" indent="-363538">
              <a:buClr>
                <a:srgbClr val="FBC800"/>
              </a:buClr>
              <a:buFont typeface="Arial" panose="020B0604020202020204" pitchFamily="34" charset="0"/>
              <a:buChar char="►"/>
            </a:pPr>
            <a:r>
              <a:rPr lang="en-GB" sz="2000" dirty="0">
                <a:latin typeface="Arial Nova Light" panose="020B0304020202020204" pitchFamily="34" charset="0"/>
                <a:ea typeface="Lato" panose="020F0502020204030203" pitchFamily="34" charset="0"/>
                <a:cs typeface="Lato" panose="020F0502020204030203" pitchFamily="34" charset="0"/>
              </a:rPr>
              <a:t>Ensure the resilience of global supply chains </a:t>
            </a:r>
          </a:p>
          <a:p>
            <a:pPr marL="363538" indent="-363538">
              <a:buClr>
                <a:srgbClr val="FBC800"/>
              </a:buClr>
              <a:buFont typeface="Arial" panose="020B0604020202020204" pitchFamily="34" charset="0"/>
              <a:buChar char="►"/>
            </a:pPr>
            <a:r>
              <a:rPr lang="en-GB" sz="2000" dirty="0">
                <a:latin typeface="Arial Nova Light" panose="020B0304020202020204" pitchFamily="34" charset="0"/>
                <a:ea typeface="Lato" panose="020F0502020204030203" pitchFamily="34" charset="0"/>
                <a:cs typeface="Lato" panose="020F0502020204030203" pitchFamily="34" charset="0"/>
              </a:rPr>
              <a:t>Preserve companies’ reputation whilst attracting talents, consumers and investors</a:t>
            </a:r>
          </a:p>
          <a:p>
            <a:pPr marL="363538" indent="-363538">
              <a:buClr>
                <a:srgbClr val="FBC800"/>
              </a:buClr>
              <a:buFont typeface="Arial" panose="020B0604020202020204" pitchFamily="34" charset="0"/>
              <a:buChar char="►"/>
            </a:pPr>
            <a:r>
              <a:rPr lang="en-GB" sz="2000" dirty="0">
                <a:latin typeface="Arial Nova Light" panose="020B0304020202020204" pitchFamily="34" charset="0"/>
                <a:ea typeface="Lato" panose="020F0502020204030203" pitchFamily="34" charset="0"/>
                <a:cs typeface="Lato" panose="020F0502020204030203" pitchFamily="34" charset="0"/>
              </a:rPr>
              <a:t>Drive positive change and elevate industry standards</a:t>
            </a:r>
          </a:p>
          <a:p>
            <a:pPr marL="363538" indent="-363538">
              <a:buClr>
                <a:srgbClr val="FBC800"/>
              </a:buClr>
              <a:buFont typeface="Arial" panose="020B0604020202020204" pitchFamily="34" charset="0"/>
              <a:buChar char="►"/>
            </a:pPr>
            <a:r>
              <a:rPr lang="en-GB" sz="2000" dirty="0">
                <a:latin typeface="Arial Nova Light" panose="020B0304020202020204" pitchFamily="34" charset="0"/>
                <a:ea typeface="Lato" panose="020F0502020204030203" pitchFamily="34" charset="0"/>
                <a:cs typeface="Lato" panose="020F0502020204030203" pitchFamily="34" charset="0"/>
              </a:rPr>
              <a:t>Avoid sanctions targeting products of forced labour (ex. US tariff Act)</a:t>
            </a:r>
          </a:p>
          <a:p>
            <a:pPr marL="285750" indent="-285750">
              <a:buClr>
                <a:srgbClr val="FBC800"/>
              </a:buClr>
              <a:buFont typeface="Arial" panose="020B0604020202020204" pitchFamily="34" charset="0"/>
              <a:buChar char="►"/>
            </a:pPr>
            <a:endParaRPr lang="en-GB" sz="2000" b="1" dirty="0">
              <a:latin typeface="Lato" panose="020F0502020204030203" pitchFamily="34" charset="0"/>
              <a:ea typeface="Lato" panose="020F0502020204030203" pitchFamily="34" charset="0"/>
              <a:cs typeface="Lato" panose="020F0502020204030203" pitchFamily="34" charset="0"/>
            </a:endParaRPr>
          </a:p>
        </p:txBody>
      </p:sp>
      <p:sp>
        <p:nvSpPr>
          <p:cNvPr id="14" name="Titel 13">
            <a:extLst>
              <a:ext uri="{FF2B5EF4-FFF2-40B4-BE49-F238E27FC236}">
                <a16:creationId xmlns:a16="http://schemas.microsoft.com/office/drawing/2014/main" id="{F5051C7E-C36A-4842-280F-D35A690F96A3}"/>
              </a:ext>
            </a:extLst>
          </p:cNvPr>
          <p:cNvSpPr>
            <a:spLocks noGrp="1"/>
          </p:cNvSpPr>
          <p:nvPr>
            <p:ph type="title"/>
          </p:nvPr>
        </p:nvSpPr>
        <p:spPr/>
        <p:txBody>
          <a:bodyPr>
            <a:normAutofit/>
          </a:bodyPr>
          <a:lstStyle/>
          <a:p>
            <a:r>
              <a:rPr lang="en-GB" sz="3000" b="1" dirty="0">
                <a:latin typeface="Arial Nova Light" panose="020B0304020202020204" pitchFamily="34" charset="0"/>
              </a:rPr>
              <a:t> Why fair recruitment matters for businesses </a:t>
            </a:r>
            <a:endParaRPr lang="de-DE" dirty="0"/>
          </a:p>
        </p:txBody>
      </p:sp>
      <p:sp>
        <p:nvSpPr>
          <p:cNvPr id="17" name="Textplatzhalter 16">
            <a:extLst>
              <a:ext uri="{FF2B5EF4-FFF2-40B4-BE49-F238E27FC236}">
                <a16:creationId xmlns:a16="http://schemas.microsoft.com/office/drawing/2014/main" id="{7E09DF70-95A2-6D4B-7D17-11BDFE3261D1}"/>
              </a:ext>
            </a:extLst>
          </p:cNvPr>
          <p:cNvSpPr>
            <a:spLocks noGrp="1"/>
          </p:cNvSpPr>
          <p:nvPr>
            <p:ph type="body" sz="quarter" idx="13"/>
          </p:nvPr>
        </p:nvSpPr>
        <p:spPr/>
        <p:txBody>
          <a:bodyPr/>
          <a:lstStyle/>
          <a:p>
            <a:endParaRPr lang="de-DE"/>
          </a:p>
        </p:txBody>
      </p:sp>
      <p:sp>
        <p:nvSpPr>
          <p:cNvPr id="3" name="TextBox 2">
            <a:extLst>
              <a:ext uri="{FF2B5EF4-FFF2-40B4-BE49-F238E27FC236}">
                <a16:creationId xmlns:a16="http://schemas.microsoft.com/office/drawing/2014/main" id="{93FC6786-17A7-0872-1962-6FC88297CBE1}"/>
              </a:ext>
            </a:extLst>
          </p:cNvPr>
          <p:cNvSpPr txBox="1"/>
          <p:nvPr/>
        </p:nvSpPr>
        <p:spPr>
          <a:xfrm>
            <a:off x="1870553" y="5068885"/>
            <a:ext cx="9486560" cy="646331"/>
          </a:xfrm>
          <a:prstGeom prst="rect">
            <a:avLst/>
          </a:prstGeom>
          <a:noFill/>
        </p:spPr>
        <p:txBody>
          <a:bodyPr wrap="square">
            <a:spAutoFit/>
          </a:bodyPr>
          <a:lstStyle/>
          <a:p>
            <a:pPr marL="0" lvl="2" indent="0">
              <a:buNone/>
            </a:pPr>
            <a:r>
              <a:rPr lang="en-GB" b="1" dirty="0">
                <a:latin typeface="Arial Nova" panose="020B0504020202020204" pitchFamily="34" charset="0"/>
                <a:ea typeface="Lato" panose="020F0502020204030203" pitchFamily="34" charset="0"/>
                <a:cs typeface="Lato" panose="020F0502020204030203" pitchFamily="34" charset="0"/>
              </a:rPr>
              <a:t>The risks associated with non-compliance with international labour standards, national laws and regulations, including potential legal liabilities, are substantial. </a:t>
            </a:r>
          </a:p>
        </p:txBody>
      </p:sp>
      <p:sp>
        <p:nvSpPr>
          <p:cNvPr id="5" name="TextBox 4">
            <a:extLst>
              <a:ext uri="{FF2B5EF4-FFF2-40B4-BE49-F238E27FC236}">
                <a16:creationId xmlns:a16="http://schemas.microsoft.com/office/drawing/2014/main" id="{C6D29BB1-2767-DC5B-9274-8F9C7CECBD59}"/>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 https://www.accessnow.org/revised-draft-u-n-treaty-on-business-and-human-rights-a-few-steps-forward-a-few-unanswered-questions/</a:t>
            </a:r>
          </a:p>
        </p:txBody>
      </p:sp>
    </p:spTree>
    <p:extLst>
      <p:ext uri="{BB962C8B-B14F-4D97-AF65-F5344CB8AC3E}">
        <p14:creationId xmlns:p14="http://schemas.microsoft.com/office/powerpoint/2010/main" val="3070925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6636D-F1EA-4350-BB39-1E48A8D006A9}"/>
              </a:ext>
            </a:extLst>
          </p:cNvPr>
          <p:cNvSpPr>
            <a:spLocks noGrp="1"/>
          </p:cNvSpPr>
          <p:nvPr>
            <p:ph idx="1"/>
          </p:nvPr>
        </p:nvSpPr>
        <p:spPr>
          <a:xfrm>
            <a:off x="1739590" y="2032988"/>
            <a:ext cx="9614208" cy="3453411"/>
          </a:xfrm>
        </p:spPr>
        <p:txBody>
          <a:bodyPr vert="horz" lIns="0" tIns="0" rIns="0" bIns="0" rtlCol="0" anchor="t">
            <a:noAutofit/>
          </a:bodyPr>
          <a:lstStyle/>
          <a:p>
            <a:pPr marL="0" indent="0">
              <a:buNone/>
            </a:pPr>
            <a:r>
              <a:rPr lang="en-GB" sz="2400" b="1" dirty="0">
                <a:latin typeface="Arial Nova" panose="020B0504020202020204" pitchFamily="34" charset="0"/>
              </a:rPr>
              <a:t>Two major themes: </a:t>
            </a:r>
          </a:p>
          <a:p>
            <a:pPr marL="363538" lvl="1" indent="-363538">
              <a:spcBef>
                <a:spcPts val="1000"/>
              </a:spcBef>
              <a:buClr>
                <a:srgbClr val="FBC800"/>
              </a:buClr>
              <a:buFont typeface="Arial" panose="020B0604020202020204" pitchFamily="34" charset="0"/>
              <a:buChar char="►"/>
            </a:pPr>
            <a:r>
              <a:rPr lang="en-GB" sz="2000" dirty="0">
                <a:latin typeface="Arial Nova Light" panose="020B0304020202020204" pitchFamily="34" charset="0"/>
                <a:ea typeface="Lato" panose="020F0502020204030203" pitchFamily="34" charset="0"/>
                <a:cs typeface="Lato" panose="020F0502020204030203" pitchFamily="34" charset="0"/>
              </a:rPr>
              <a:t>Labour and skills shortages </a:t>
            </a:r>
          </a:p>
          <a:p>
            <a:pPr marL="363538" lvl="1" indent="-363538">
              <a:spcBef>
                <a:spcPts val="1000"/>
              </a:spcBef>
              <a:buClr>
                <a:srgbClr val="FBC800"/>
              </a:buClr>
              <a:buFont typeface="Arial" panose="020B0604020202020204" pitchFamily="34" charset="0"/>
              <a:buChar char="►"/>
            </a:pPr>
            <a:r>
              <a:rPr lang="en-GB" sz="2000" dirty="0">
                <a:latin typeface="Arial Nova Light" panose="020B0304020202020204" pitchFamily="34" charset="0"/>
                <a:ea typeface="Lato" panose="020F0502020204030203" pitchFamily="34" charset="0"/>
                <a:cs typeface="Lato" panose="020F0502020204030203" pitchFamily="34" charset="0"/>
              </a:rPr>
              <a:t>Forced labour</a:t>
            </a:r>
          </a:p>
          <a:p>
            <a:pPr marL="0" indent="0">
              <a:buNone/>
            </a:pPr>
            <a:r>
              <a:rPr lang="en-GB" sz="2400" b="1" dirty="0">
                <a:latin typeface="Arial Nova" panose="020B0504020202020204" pitchFamily="34" charset="0"/>
              </a:rPr>
              <a:t>Current company responses:</a:t>
            </a:r>
            <a:endParaRPr lang="en-GB" sz="2400" b="1" dirty="0">
              <a:latin typeface="Arial Nova" panose="020B0504020202020204" pitchFamily="34" charset="0"/>
              <a:cs typeface="Arial"/>
            </a:endParaRPr>
          </a:p>
          <a:p>
            <a:pPr marL="363538" lvl="1" indent="-363538">
              <a:spcBef>
                <a:spcPts val="1000"/>
              </a:spcBef>
              <a:buClr>
                <a:srgbClr val="FBC800"/>
              </a:buClr>
              <a:buFont typeface="Arial" panose="020B0604020202020204" pitchFamily="34" charset="0"/>
              <a:buChar char="►"/>
            </a:pPr>
            <a:r>
              <a:rPr lang="en-GB" sz="2000" dirty="0">
                <a:latin typeface="Arial Nova Light" panose="020B0304020202020204" pitchFamily="34" charset="0"/>
                <a:ea typeface="Lato" panose="020F0502020204030203" pitchFamily="34" charset="0"/>
                <a:cs typeface="Lato" panose="020F0502020204030203" pitchFamily="34" charset="0"/>
              </a:rPr>
              <a:t>Increased focus on due diligence</a:t>
            </a:r>
          </a:p>
          <a:p>
            <a:pPr marL="363538" lvl="1" indent="-363538">
              <a:spcBef>
                <a:spcPts val="1000"/>
              </a:spcBef>
              <a:buClr>
                <a:srgbClr val="FBC800"/>
              </a:buClr>
              <a:buFont typeface="Arial" panose="020B0604020202020204" pitchFamily="34" charset="0"/>
              <a:buChar char="►"/>
            </a:pPr>
            <a:r>
              <a:rPr lang="en-GB" sz="2000" dirty="0">
                <a:latin typeface="Arial Nova Light" panose="020B0304020202020204" pitchFamily="34" charset="0"/>
                <a:ea typeface="Lato" panose="020F0502020204030203" pitchFamily="34" charset="0"/>
                <a:cs typeface="Lato" panose="020F0502020204030203" pitchFamily="34" charset="0"/>
              </a:rPr>
              <a:t>Repayment of recruitment fees and related costs (remediation efforts)</a:t>
            </a:r>
          </a:p>
          <a:p>
            <a:pPr marL="363538" lvl="1" indent="-363538">
              <a:spcBef>
                <a:spcPts val="1000"/>
              </a:spcBef>
              <a:buClr>
                <a:srgbClr val="FBC800"/>
              </a:buClr>
              <a:buFont typeface="Arial" panose="020B0604020202020204" pitchFamily="34" charset="0"/>
              <a:buChar char="►"/>
            </a:pPr>
            <a:r>
              <a:rPr lang="en-GB" sz="2000" dirty="0">
                <a:latin typeface="Arial Nova Light" panose="020B0304020202020204" pitchFamily="34" charset="0"/>
                <a:ea typeface="Lato" panose="020F0502020204030203" pitchFamily="34" charset="0"/>
                <a:cs typeface="Lato" panose="020F0502020204030203" pitchFamily="34" charset="0"/>
              </a:rPr>
              <a:t>Varying progress in different sectors</a:t>
            </a:r>
          </a:p>
        </p:txBody>
      </p:sp>
      <p:sp>
        <p:nvSpPr>
          <p:cNvPr id="2" name="Title 1">
            <a:extLst>
              <a:ext uri="{FF2B5EF4-FFF2-40B4-BE49-F238E27FC236}">
                <a16:creationId xmlns:a16="http://schemas.microsoft.com/office/drawing/2014/main" id="{0F702893-9706-48AE-A9F3-24DDB0B11A2A}"/>
              </a:ext>
            </a:extLst>
          </p:cNvPr>
          <p:cNvSpPr>
            <a:spLocks noGrp="1"/>
          </p:cNvSpPr>
          <p:nvPr>
            <p:ph type="title"/>
          </p:nvPr>
        </p:nvSpPr>
        <p:spPr/>
        <p:txBody>
          <a:bodyPr/>
          <a:lstStyle/>
          <a:p>
            <a:r>
              <a:rPr lang="en-GB"/>
              <a:t>Trends: FRI in supply chains</a:t>
            </a:r>
          </a:p>
        </p:txBody>
      </p:sp>
      <p:sp>
        <p:nvSpPr>
          <p:cNvPr id="6" name="Slide Number Placeholder 5">
            <a:extLst>
              <a:ext uri="{FF2B5EF4-FFF2-40B4-BE49-F238E27FC236}">
                <a16:creationId xmlns:a16="http://schemas.microsoft.com/office/drawing/2014/main" id="{ABC7D27C-93E9-4FEA-B2A6-2957881E9880}"/>
              </a:ext>
            </a:extLst>
          </p:cNvPr>
          <p:cNvSpPr>
            <a:spLocks noGrp="1"/>
          </p:cNvSpPr>
          <p:nvPr>
            <p:ph type="sldNum" sz="quarter" idx="12"/>
          </p:nvPr>
        </p:nvSpPr>
        <p:spPr/>
        <p:txBody>
          <a:bodyPr/>
          <a:lstStyle/>
          <a:p>
            <a:fld id="{856227C0-AD57-4F9B-BAE3-EEFB0D0EE427}" type="slidenum">
              <a:rPr lang="en-GB" smtClean="0"/>
              <a:t>44</a:t>
            </a:fld>
            <a:endParaRPr lang="en-GB"/>
          </a:p>
        </p:txBody>
      </p:sp>
      <p:sp>
        <p:nvSpPr>
          <p:cNvPr id="8" name="Textplatzhalter 7">
            <a:extLst>
              <a:ext uri="{FF2B5EF4-FFF2-40B4-BE49-F238E27FC236}">
                <a16:creationId xmlns:a16="http://schemas.microsoft.com/office/drawing/2014/main" id="{1F9BE967-F48F-D11E-1178-1222CD9BDC74}"/>
              </a:ext>
            </a:extLst>
          </p:cNvPr>
          <p:cNvSpPr>
            <a:spLocks noGrp="1"/>
          </p:cNvSpPr>
          <p:nvPr>
            <p:ph type="body" sz="quarter" idx="13"/>
          </p:nvPr>
        </p:nvSpPr>
        <p:spPr/>
        <p:txBody>
          <a:bodyPr/>
          <a:lstStyle/>
          <a:p>
            <a:endParaRPr lang="de-DE"/>
          </a:p>
        </p:txBody>
      </p:sp>
      <p:sp>
        <p:nvSpPr>
          <p:cNvPr id="4" name="Date Placeholder 3">
            <a:extLst>
              <a:ext uri="{FF2B5EF4-FFF2-40B4-BE49-F238E27FC236}">
                <a16:creationId xmlns:a16="http://schemas.microsoft.com/office/drawing/2014/main" id="{0C8171FD-F6A1-4A5B-8D99-328030B8B984}"/>
              </a:ext>
            </a:extLst>
          </p:cNvPr>
          <p:cNvSpPr>
            <a:spLocks noGrp="1"/>
          </p:cNvSpPr>
          <p:nvPr>
            <p:ph type="dt" sz="half" idx="4294967295"/>
          </p:nvPr>
        </p:nvSpPr>
        <p:spPr>
          <a:xfrm>
            <a:off x="0" y="6870700"/>
            <a:ext cx="2743200" cy="215900"/>
          </a:xfrm>
          <a:prstGeom prst="rect">
            <a:avLst/>
          </a:prstGeom>
        </p:spPr>
        <p:txBody>
          <a:bodyPr vert="horz" lIns="0" tIns="0" rIns="0" bIns="0" rtlCol="0" anchor="ctr">
            <a:noAutofit/>
          </a:bodyPr>
          <a:lstStyle>
            <a:defPPr>
              <a:defRPr lang="en-US"/>
            </a:defPPr>
            <a:lvl1pPr marL="0" algn="l" defTabSz="914400" rtl="0" eaLnBrk="1" latinLnBrk="0" hangingPunct="1">
              <a:defRPr sz="10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Date: Monday / 01 / October / 2019</a:t>
            </a:r>
          </a:p>
        </p:txBody>
      </p:sp>
      <p:sp>
        <p:nvSpPr>
          <p:cNvPr id="10" name="TextBox 9">
            <a:extLst>
              <a:ext uri="{FF2B5EF4-FFF2-40B4-BE49-F238E27FC236}">
                <a16:creationId xmlns:a16="http://schemas.microsoft.com/office/drawing/2014/main" id="{B56645A6-F74B-CFB7-7E0C-E05EADDDF6A3}"/>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Advancing social justice, promoting decent work</a:t>
            </a:r>
          </a:p>
        </p:txBody>
      </p:sp>
    </p:spTree>
    <p:extLst>
      <p:ext uri="{BB962C8B-B14F-4D97-AF65-F5344CB8AC3E}">
        <p14:creationId xmlns:p14="http://schemas.microsoft.com/office/powerpoint/2010/main" val="3956659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E641B-657C-8885-C4CD-FE07086D2FC5}"/>
              </a:ext>
            </a:extLst>
          </p:cNvPr>
          <p:cNvSpPr/>
          <p:nvPr/>
        </p:nvSpPr>
        <p:spPr>
          <a:xfrm>
            <a:off x="0" y="6731000"/>
            <a:ext cx="12192000" cy="127000"/>
          </a:xfrm>
          <a:prstGeom prst="rect">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TextBox 1">
            <a:extLst>
              <a:ext uri="{FF2B5EF4-FFF2-40B4-BE49-F238E27FC236}">
                <a16:creationId xmlns:a16="http://schemas.microsoft.com/office/drawing/2014/main" id="{C5466583-0176-CA0E-340B-83AFE2055238}"/>
              </a:ext>
            </a:extLst>
          </p:cNvPr>
          <p:cNvSpPr txBox="1"/>
          <p:nvPr/>
        </p:nvSpPr>
        <p:spPr>
          <a:xfrm>
            <a:off x="1981387" y="2597786"/>
            <a:ext cx="7946382" cy="3046988"/>
          </a:xfrm>
          <a:prstGeom prst="rect">
            <a:avLst/>
          </a:prstGeom>
          <a:noFill/>
        </p:spPr>
        <p:txBody>
          <a:bodyPr wrap="square" rtlCol="0">
            <a:spAutoFit/>
          </a:bodyPr>
          <a:lstStyle/>
          <a:p>
            <a:pPr>
              <a:buClr>
                <a:srgbClr val="FBC800"/>
              </a:buClr>
            </a:pPr>
            <a:r>
              <a:rPr lang="en-GB" sz="1600" dirty="0">
                <a:solidFill>
                  <a:srgbClr val="156082"/>
                </a:solidFill>
                <a:latin typeface="Arial Nova Light" panose="020B0304020202020204" pitchFamily="34" charset="0"/>
                <a:ea typeface="Lato" panose="020F0502020204030203" pitchFamily="34" charset="0"/>
                <a:cs typeface="Lato" panose="020F0502020204030203" pitchFamily="34" charset="0"/>
              </a:rPr>
              <a:t>At the company level</a:t>
            </a:r>
          </a:p>
          <a:p>
            <a:pPr>
              <a:buClr>
                <a:srgbClr val="FBC800"/>
              </a:buClr>
            </a:pPr>
            <a:endParaRPr lang="en-GB" sz="1600" dirty="0">
              <a:latin typeface="Arial Nova Light" panose="020B0304020202020204" pitchFamily="34" charset="0"/>
              <a:ea typeface="Lato" panose="020F0502020204030203" pitchFamily="34" charset="0"/>
              <a:cs typeface="Lato" panose="020F0502020204030203" pitchFamily="34" charset="0"/>
            </a:endParaRPr>
          </a:p>
          <a:p>
            <a:pPr marL="285750" indent="-285750">
              <a:buClr>
                <a:srgbClr val="FBC800"/>
              </a:buClr>
              <a:buFont typeface="Arial" panose="020B0604020202020204" pitchFamily="34" charset="0"/>
              <a:buChar char="►"/>
            </a:pPr>
            <a:r>
              <a:rPr lang="en-GB" sz="1600" b="1" dirty="0">
                <a:latin typeface="Arial Nova Light" panose="020B0304020202020204" pitchFamily="34" charset="0"/>
                <a:ea typeface="Lato" panose="020F0502020204030203" pitchFamily="34" charset="0"/>
                <a:cs typeface="Lato" panose="020F0502020204030203" pitchFamily="34" charset="0"/>
              </a:rPr>
              <a:t>Implement a fair recruitment policy </a:t>
            </a:r>
            <a:r>
              <a:rPr lang="en-GB" sz="1600" dirty="0">
                <a:latin typeface="Arial Nova Light" panose="020B0304020202020204" pitchFamily="34" charset="0"/>
                <a:ea typeface="Lato" panose="020F0502020204030203" pitchFamily="34" charset="0"/>
                <a:cs typeface="Lato" panose="020F0502020204030203" pitchFamily="34" charset="0"/>
              </a:rPr>
              <a:t>aligned with ILO guidelines, ensuring zero recruitment fees</a:t>
            </a:r>
          </a:p>
          <a:p>
            <a:pPr>
              <a:buClr>
                <a:srgbClr val="FBC800"/>
              </a:buClr>
            </a:pPr>
            <a:endParaRPr lang="en-GB" sz="1600" dirty="0">
              <a:latin typeface="Arial Nova Light" panose="020B0304020202020204" pitchFamily="34" charset="0"/>
              <a:ea typeface="Lato" panose="020F0502020204030203" pitchFamily="34" charset="0"/>
              <a:cs typeface="Lato" panose="020F0502020204030203" pitchFamily="34" charset="0"/>
            </a:endParaRPr>
          </a:p>
          <a:p>
            <a:pPr marL="285750" indent="-285750">
              <a:buClr>
                <a:srgbClr val="FBC800"/>
              </a:buClr>
              <a:buFont typeface="Arial" panose="020B0604020202020204" pitchFamily="34" charset="0"/>
              <a:buChar char="►"/>
            </a:pPr>
            <a:r>
              <a:rPr lang="en-GB" sz="1600" dirty="0">
                <a:latin typeface="Arial Nova Light" panose="020B0304020202020204" pitchFamily="34" charset="0"/>
                <a:ea typeface="Lato" panose="020F0502020204030203" pitchFamily="34" charset="0"/>
                <a:cs typeface="Lato" panose="020F0502020204030203" pitchFamily="34" charset="0"/>
              </a:rPr>
              <a:t>Build a </a:t>
            </a:r>
            <a:r>
              <a:rPr lang="en-GB" sz="1600" b="1" dirty="0">
                <a:latin typeface="Arial Nova Light" panose="020B0304020202020204" pitchFamily="34" charset="0"/>
                <a:ea typeface="Lato" panose="020F0502020204030203" pitchFamily="34" charset="0"/>
                <a:cs typeface="Lato" panose="020F0502020204030203" pitchFamily="34" charset="0"/>
              </a:rPr>
              <a:t>transparent overview of all actors involved </a:t>
            </a:r>
            <a:r>
              <a:rPr lang="en-GB" sz="1600" dirty="0">
                <a:latin typeface="Arial Nova Light" panose="020B0304020202020204" pitchFamily="34" charset="0"/>
                <a:ea typeface="Lato" panose="020F0502020204030203" pitchFamily="34" charset="0"/>
                <a:cs typeface="Lato" panose="020F0502020204030203" pitchFamily="34" charset="0"/>
              </a:rPr>
              <a:t>in the recruitment of workers</a:t>
            </a:r>
          </a:p>
          <a:p>
            <a:pPr>
              <a:buClr>
                <a:srgbClr val="FBC800"/>
              </a:buClr>
            </a:pPr>
            <a:endParaRPr lang="en-GB" sz="1600" dirty="0">
              <a:latin typeface="Arial Nova Light" panose="020B0304020202020204" pitchFamily="34" charset="0"/>
              <a:ea typeface="Lato" panose="020F0502020204030203" pitchFamily="34" charset="0"/>
              <a:cs typeface="Lato" panose="020F0502020204030203" pitchFamily="34" charset="0"/>
            </a:endParaRPr>
          </a:p>
          <a:p>
            <a:pPr marL="285750" indent="-285750">
              <a:buClr>
                <a:srgbClr val="FBC800"/>
              </a:buClr>
              <a:buFont typeface="Arial" panose="020B0604020202020204" pitchFamily="34" charset="0"/>
              <a:buChar char="►"/>
            </a:pPr>
            <a:r>
              <a:rPr lang="en-GB" sz="1600" dirty="0">
                <a:effectLst/>
                <a:latin typeface="Arial Nova Light" panose="020B0304020202020204" pitchFamily="34" charset="0"/>
                <a:ea typeface="Calibri" panose="020F0502020204030204" pitchFamily="34" charset="0"/>
                <a:cs typeface="Times New Roman" panose="02020603050405020304" pitchFamily="18" charset="0"/>
              </a:rPr>
              <a:t>Increase </a:t>
            </a:r>
            <a:r>
              <a:rPr lang="en-GB" sz="1600" b="1" dirty="0">
                <a:effectLst/>
                <a:latin typeface="Arial Nova Light" panose="020B0304020202020204" pitchFamily="34" charset="0"/>
                <a:ea typeface="Calibri" panose="020F0502020204030204" pitchFamily="34" charset="0"/>
                <a:cs typeface="Times New Roman" panose="02020603050405020304" pitchFamily="18" charset="0"/>
              </a:rPr>
              <a:t>direct involvement </a:t>
            </a:r>
            <a:r>
              <a:rPr lang="en-GB" sz="1600" dirty="0">
                <a:effectLst/>
                <a:latin typeface="Arial Nova Light" panose="020B0304020202020204" pitchFamily="34" charset="0"/>
                <a:ea typeface="Calibri" panose="020F0502020204030204" pitchFamily="34" charset="0"/>
                <a:cs typeface="Times New Roman" panose="02020603050405020304" pitchFamily="18" charset="0"/>
              </a:rPr>
              <a:t>and closely monitor every step of the recruitment process</a:t>
            </a:r>
          </a:p>
          <a:p>
            <a:pPr>
              <a:buClr>
                <a:srgbClr val="FBC800"/>
              </a:buClr>
            </a:pPr>
            <a:endParaRPr lang="en-GB" sz="1600" dirty="0">
              <a:effectLst/>
              <a:latin typeface="Arial Nova Light" panose="020B0304020202020204" pitchFamily="34" charset="0"/>
              <a:ea typeface="Calibri" panose="020F0502020204030204" pitchFamily="34" charset="0"/>
              <a:cs typeface="Times New Roman" panose="02020603050405020304" pitchFamily="18" charset="0"/>
            </a:endParaRPr>
          </a:p>
          <a:p>
            <a:pPr marL="285750" indent="-285750">
              <a:buClr>
                <a:srgbClr val="FBC800"/>
              </a:buClr>
              <a:buFont typeface="Arial" panose="020B0604020202020204" pitchFamily="34" charset="0"/>
              <a:buChar char="►"/>
            </a:pPr>
            <a:r>
              <a:rPr lang="en-US" sz="1600" dirty="0">
                <a:effectLst/>
                <a:latin typeface="Arial Nova Light" panose="020B0304020202020204" pitchFamily="34" charset="0"/>
                <a:ea typeface="Calibri" panose="020F0502020204030204" pitchFamily="34" charset="0"/>
                <a:cs typeface="Times New Roman" panose="02020603050405020304" pitchFamily="18" charset="0"/>
              </a:rPr>
              <a:t>Provide </a:t>
            </a:r>
            <a:r>
              <a:rPr lang="en-US" sz="1600" b="1" dirty="0">
                <a:effectLst/>
                <a:latin typeface="Arial Nova Light" panose="020B0304020202020204" pitchFamily="34" charset="0"/>
                <a:ea typeface="Calibri" panose="020F0502020204030204" pitchFamily="34" charset="0"/>
                <a:cs typeface="Times New Roman" panose="02020603050405020304" pitchFamily="18" charset="0"/>
              </a:rPr>
              <a:t>clear communication </a:t>
            </a:r>
            <a:r>
              <a:rPr lang="en-US" sz="1600" dirty="0">
                <a:effectLst/>
                <a:latin typeface="Arial Nova Light" panose="020B0304020202020204" pitchFamily="34" charset="0"/>
                <a:ea typeface="Calibri" panose="020F0502020204030204" pitchFamily="34" charset="0"/>
                <a:cs typeface="Times New Roman" panose="02020603050405020304" pitchFamily="18" charset="0"/>
              </a:rPr>
              <a:t>to workers </a:t>
            </a:r>
          </a:p>
          <a:p>
            <a:pPr>
              <a:buClr>
                <a:srgbClr val="FBC800"/>
              </a:buClr>
            </a:pPr>
            <a:endParaRPr lang="en-GB" sz="1600" dirty="0">
              <a:latin typeface="Arial Nova Light" panose="020B0304020202020204" pitchFamily="34" charset="0"/>
              <a:ea typeface="Calibri" panose="020F0502020204030204" pitchFamily="34" charset="0"/>
              <a:cs typeface="Times New Roman" panose="02020603050405020304" pitchFamily="18" charset="0"/>
            </a:endParaRPr>
          </a:p>
          <a:p>
            <a:pPr marL="285750" indent="-285750">
              <a:buClr>
                <a:srgbClr val="FBC800"/>
              </a:buClr>
              <a:buFont typeface="Arial" panose="020B0604020202020204" pitchFamily="34" charset="0"/>
              <a:buChar char="►"/>
            </a:pPr>
            <a:r>
              <a:rPr lang="en-US" sz="1600" b="1" dirty="0">
                <a:effectLst/>
                <a:latin typeface="Arial Nova Light" panose="020B0304020202020204" pitchFamily="34" charset="0"/>
                <a:ea typeface="Calibri" panose="020F0502020204030204" pitchFamily="34" charset="0"/>
                <a:cs typeface="Times New Roman" panose="02020603050405020304" pitchFamily="18" charset="0"/>
              </a:rPr>
              <a:t>Maintain involvement </a:t>
            </a:r>
            <a:r>
              <a:rPr lang="en-US" sz="1600" dirty="0">
                <a:effectLst/>
                <a:latin typeface="Arial Nova Light" panose="020B0304020202020204" pitchFamily="34" charset="0"/>
                <a:ea typeface="Calibri" panose="020F0502020204030204" pitchFamily="34" charset="0"/>
                <a:cs typeface="Times New Roman" panose="02020603050405020304" pitchFamily="18" charset="0"/>
              </a:rPr>
              <a:t>with workers after recruitment</a:t>
            </a:r>
            <a:endParaRPr lang="en-GB" sz="1600" dirty="0">
              <a:latin typeface="Arial Nova Light" panose="020B0304020202020204" pitchFamily="34" charset="0"/>
              <a:ea typeface="Lato" panose="020F0502020204030203" pitchFamily="34" charset="0"/>
              <a:cs typeface="Lato" panose="020F0502020204030203" pitchFamily="34" charset="0"/>
            </a:endParaRPr>
          </a:p>
        </p:txBody>
      </p:sp>
      <p:sp>
        <p:nvSpPr>
          <p:cNvPr id="15" name="Inhaltsplatzhalter 14">
            <a:extLst>
              <a:ext uri="{FF2B5EF4-FFF2-40B4-BE49-F238E27FC236}">
                <a16:creationId xmlns:a16="http://schemas.microsoft.com/office/drawing/2014/main" id="{0388C799-9751-B549-DAE9-B7BC207FC6FD}"/>
              </a:ext>
            </a:extLst>
          </p:cNvPr>
          <p:cNvSpPr>
            <a:spLocks noGrp="1"/>
          </p:cNvSpPr>
          <p:nvPr>
            <p:ph idx="1"/>
          </p:nvPr>
        </p:nvSpPr>
        <p:spPr>
          <a:xfrm>
            <a:off x="1594884" y="2032989"/>
            <a:ext cx="9758914" cy="338554"/>
          </a:xfrm>
        </p:spPr>
        <p:txBody>
          <a:bodyPr/>
          <a:lstStyle/>
          <a:p>
            <a:pPr marL="0" indent="0">
              <a:buNone/>
            </a:pPr>
            <a:r>
              <a:rPr lang="en-GB" sz="1600" b="1" dirty="0">
                <a:latin typeface="Arial Nova Light" panose="020B0304020202020204" pitchFamily="34" charset="0"/>
              </a:rPr>
              <a:t>General principles</a:t>
            </a:r>
          </a:p>
        </p:txBody>
      </p:sp>
      <p:sp>
        <p:nvSpPr>
          <p:cNvPr id="14" name="Titel 13">
            <a:extLst>
              <a:ext uri="{FF2B5EF4-FFF2-40B4-BE49-F238E27FC236}">
                <a16:creationId xmlns:a16="http://schemas.microsoft.com/office/drawing/2014/main" id="{3B1124DA-3967-6EFD-4574-98AD35B2824D}"/>
              </a:ext>
            </a:extLst>
          </p:cNvPr>
          <p:cNvSpPr>
            <a:spLocks noGrp="1"/>
          </p:cNvSpPr>
          <p:nvPr>
            <p:ph type="title"/>
          </p:nvPr>
        </p:nvSpPr>
        <p:spPr/>
        <p:txBody>
          <a:bodyPr>
            <a:noAutofit/>
          </a:bodyPr>
          <a:lstStyle/>
          <a:p>
            <a:r>
              <a:rPr lang="en-GB" sz="2400" b="1" dirty="0">
                <a:latin typeface="Arial Nova Light" panose="020B0304020202020204" pitchFamily="34" charset="0"/>
              </a:rPr>
              <a:t>What can a company do to ensure fair recruitment and </a:t>
            </a:r>
            <a:br>
              <a:rPr lang="en-GB" sz="2400" b="1" dirty="0">
                <a:latin typeface="Arial Nova Light" panose="020B0304020202020204" pitchFamily="34" charset="0"/>
              </a:rPr>
            </a:br>
            <a:r>
              <a:rPr lang="en-GB" sz="2400" b="1" dirty="0">
                <a:latin typeface="Arial Nova Light" panose="020B0304020202020204" pitchFamily="34" charset="0"/>
              </a:rPr>
              <a:t>reduce the risks associated to unfair recruitment? </a:t>
            </a:r>
            <a:endParaRPr lang="de-DE" sz="2400" dirty="0"/>
          </a:p>
        </p:txBody>
      </p:sp>
      <p:sp>
        <p:nvSpPr>
          <p:cNvPr id="17" name="Textplatzhalter 16">
            <a:extLst>
              <a:ext uri="{FF2B5EF4-FFF2-40B4-BE49-F238E27FC236}">
                <a16:creationId xmlns:a16="http://schemas.microsoft.com/office/drawing/2014/main" id="{691347AD-26E9-D33E-89F1-212E71463FDD}"/>
              </a:ext>
            </a:extLst>
          </p:cNvPr>
          <p:cNvSpPr>
            <a:spLocks noGrp="1"/>
          </p:cNvSpPr>
          <p:nvPr>
            <p:ph type="body" sz="quarter" idx="13"/>
          </p:nvPr>
        </p:nvSpPr>
        <p:spPr/>
        <p:txBody>
          <a:bodyPr/>
          <a:lstStyle/>
          <a:p>
            <a:endParaRPr lang="de-DE" dirty="0"/>
          </a:p>
        </p:txBody>
      </p:sp>
      <p:sp>
        <p:nvSpPr>
          <p:cNvPr id="2" name="TextBox 1">
            <a:extLst>
              <a:ext uri="{FF2B5EF4-FFF2-40B4-BE49-F238E27FC236}">
                <a16:creationId xmlns:a16="http://schemas.microsoft.com/office/drawing/2014/main" id="{3CE286C7-F62B-4617-1B79-27CDDF6FD717}"/>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ILO Toolbox “How do fair recruitment practices help prevent the risk of forced </a:t>
            </a:r>
            <a:r>
              <a:rPr lang="en-US" sz="1000" dirty="0" err="1">
                <a:solidFill>
                  <a:schemeClr val="accent3"/>
                </a:solidFill>
                <a:effectLst/>
                <a:latin typeface="Arial Nova" panose="020B0504020202020204" pitchFamily="34" charset="0"/>
              </a:rPr>
              <a:t>labour</a:t>
            </a:r>
            <a:r>
              <a:rPr lang="en-US" sz="1000" dirty="0">
                <a:solidFill>
                  <a:schemeClr val="accent3"/>
                </a:solidFill>
                <a:latin typeface="Arial Nova" panose="020B0504020202020204" pitchFamily="34" charset="0"/>
              </a:rPr>
              <a:t>” </a:t>
            </a:r>
            <a:endParaRPr lang="en-US" sz="1000" dirty="0">
              <a:solidFill>
                <a:schemeClr val="accent3"/>
              </a:solidFill>
              <a:effectLst/>
              <a:latin typeface="Arial Nova" panose="020B0504020202020204" pitchFamily="34" charset="0"/>
            </a:endParaRPr>
          </a:p>
        </p:txBody>
      </p:sp>
    </p:spTree>
    <p:extLst>
      <p:ext uri="{BB962C8B-B14F-4D97-AF65-F5344CB8AC3E}">
        <p14:creationId xmlns:p14="http://schemas.microsoft.com/office/powerpoint/2010/main" val="51971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1F29AA8C-895D-9A3D-8980-8A904F3F61C6}"/>
              </a:ext>
            </a:extLst>
          </p:cNvPr>
          <p:cNvSpPr>
            <a:spLocks noGrp="1"/>
          </p:cNvSpPr>
          <p:nvPr>
            <p:ph type="title"/>
          </p:nvPr>
        </p:nvSpPr>
        <p:spPr/>
        <p:txBody>
          <a:bodyPr>
            <a:noAutofit/>
          </a:bodyPr>
          <a:lstStyle/>
          <a:p>
            <a:r>
              <a:rPr lang="en-GB" sz="2400" b="1" dirty="0">
                <a:latin typeface="Arial Nova Light" panose="020B0304020202020204" pitchFamily="34" charset="0"/>
              </a:rPr>
              <a:t>What can a company do to ensure fair recruitment and </a:t>
            </a:r>
            <a:br>
              <a:rPr lang="en-GB" sz="2400" b="1" dirty="0">
                <a:latin typeface="Arial Nova Light" panose="020B0304020202020204" pitchFamily="34" charset="0"/>
              </a:rPr>
            </a:br>
            <a:r>
              <a:rPr lang="en-GB" sz="2400" b="1" dirty="0">
                <a:latin typeface="Arial Nova Light" panose="020B0304020202020204" pitchFamily="34" charset="0"/>
              </a:rPr>
              <a:t>reduce the risks associated to unfair recruitment? </a:t>
            </a:r>
            <a:endParaRPr lang="de-DE" sz="2400" dirty="0"/>
          </a:p>
        </p:txBody>
      </p:sp>
      <p:sp>
        <p:nvSpPr>
          <p:cNvPr id="18" name="Inhaltsplatzhalter 14">
            <a:extLst>
              <a:ext uri="{FF2B5EF4-FFF2-40B4-BE49-F238E27FC236}">
                <a16:creationId xmlns:a16="http://schemas.microsoft.com/office/drawing/2014/main" id="{34440667-A1E6-B4A1-27E0-E289C7DF8B1C}"/>
              </a:ext>
            </a:extLst>
          </p:cNvPr>
          <p:cNvSpPr>
            <a:spLocks noGrp="1"/>
          </p:cNvSpPr>
          <p:nvPr>
            <p:ph idx="1"/>
          </p:nvPr>
        </p:nvSpPr>
        <p:spPr>
          <a:xfrm>
            <a:off x="1594884" y="2032989"/>
            <a:ext cx="9758914" cy="338554"/>
          </a:xfrm>
        </p:spPr>
        <p:txBody>
          <a:bodyPr/>
          <a:lstStyle/>
          <a:p>
            <a:pPr marL="0" indent="0">
              <a:buNone/>
            </a:pPr>
            <a:r>
              <a:rPr lang="en-GB" sz="1600" b="1" dirty="0">
                <a:latin typeface="Arial Nova Light" panose="020B0304020202020204" pitchFamily="34" charset="0"/>
              </a:rPr>
              <a:t>General principles</a:t>
            </a:r>
          </a:p>
        </p:txBody>
      </p:sp>
      <p:sp>
        <p:nvSpPr>
          <p:cNvPr id="3" name="TextBox 1">
            <a:extLst>
              <a:ext uri="{FF2B5EF4-FFF2-40B4-BE49-F238E27FC236}">
                <a16:creationId xmlns:a16="http://schemas.microsoft.com/office/drawing/2014/main" id="{AD2D4F9C-D307-F605-ACC4-5021E4253AA6}"/>
              </a:ext>
            </a:extLst>
          </p:cNvPr>
          <p:cNvSpPr txBox="1"/>
          <p:nvPr/>
        </p:nvSpPr>
        <p:spPr>
          <a:xfrm>
            <a:off x="1981387" y="2597786"/>
            <a:ext cx="7946382" cy="2800767"/>
          </a:xfrm>
          <a:prstGeom prst="rect">
            <a:avLst/>
          </a:prstGeom>
          <a:noFill/>
        </p:spPr>
        <p:txBody>
          <a:bodyPr wrap="square" rtlCol="0">
            <a:spAutoFit/>
          </a:bodyPr>
          <a:lstStyle/>
          <a:p>
            <a:pPr>
              <a:buClr>
                <a:srgbClr val="FBC800"/>
              </a:buClr>
            </a:pPr>
            <a:r>
              <a:rPr lang="en-GB" sz="1600" dirty="0">
                <a:solidFill>
                  <a:srgbClr val="156082"/>
                </a:solidFill>
                <a:latin typeface="Arial Nova Light" panose="020B0304020202020204" pitchFamily="34" charset="0"/>
                <a:ea typeface="Lato" panose="020F0502020204030203" pitchFamily="34" charset="0"/>
                <a:cs typeface="Lato" panose="020F0502020204030203" pitchFamily="34" charset="0"/>
              </a:rPr>
              <a:t>With workers</a:t>
            </a:r>
          </a:p>
          <a:p>
            <a:pPr>
              <a:buClr>
                <a:srgbClr val="FBC800"/>
              </a:buClr>
            </a:pPr>
            <a:endParaRPr lang="en-GB" sz="1600" dirty="0">
              <a:latin typeface="Arial Nova Light" panose="020B0304020202020204" pitchFamily="34" charset="0"/>
              <a:ea typeface="Lato" panose="020F0502020204030203" pitchFamily="34" charset="0"/>
              <a:cs typeface="Lato" panose="020F0502020204030203" pitchFamily="34" charset="0"/>
            </a:endParaRPr>
          </a:p>
          <a:p>
            <a:pPr marL="285750" indent="-285750">
              <a:buClr>
                <a:srgbClr val="FBC800"/>
              </a:buClr>
              <a:buFont typeface="Arial" panose="020B0604020202020204" pitchFamily="34" charset="0"/>
              <a:buChar char="►"/>
            </a:pPr>
            <a:r>
              <a:rPr lang="en-US" sz="1600" b="1" dirty="0">
                <a:effectLst/>
                <a:latin typeface="Arial Nova Light" panose="020B0304020202020204" pitchFamily="34" charset="0"/>
                <a:ea typeface="Calibri" panose="020F0502020204030204" pitchFamily="34" charset="0"/>
                <a:cs typeface="Times New Roman" panose="02020603050405020304" pitchFamily="18" charset="0"/>
              </a:rPr>
              <a:t>Interview workers </a:t>
            </a:r>
            <a:r>
              <a:rPr lang="en-US" sz="1600" dirty="0">
                <a:effectLst/>
                <a:latin typeface="Arial Nova Light" panose="020B0304020202020204" pitchFamily="34" charset="0"/>
                <a:ea typeface="Calibri" panose="020F0502020204030204" pitchFamily="34" charset="0"/>
                <a:cs typeface="Times New Roman" panose="02020603050405020304" pitchFamily="18" charset="0"/>
              </a:rPr>
              <a:t>on arrival and post-arrival</a:t>
            </a:r>
          </a:p>
          <a:p>
            <a:pPr>
              <a:buClr>
                <a:srgbClr val="FBC800"/>
              </a:buClr>
            </a:pPr>
            <a:endParaRPr lang="en-US" sz="1600" dirty="0">
              <a:effectLst/>
              <a:latin typeface="Arial Nova Light" panose="020B0304020202020204" pitchFamily="34" charset="0"/>
              <a:ea typeface="Calibri" panose="020F0502020204030204" pitchFamily="34" charset="0"/>
              <a:cs typeface="Times New Roman" panose="02020603050405020304" pitchFamily="18" charset="0"/>
            </a:endParaRPr>
          </a:p>
          <a:p>
            <a:pPr marL="285750" indent="-285750">
              <a:buClr>
                <a:srgbClr val="FBC800"/>
              </a:buClr>
              <a:buFont typeface="Arial" panose="020B0604020202020204" pitchFamily="34" charset="0"/>
              <a:buChar char="►"/>
            </a:pPr>
            <a:r>
              <a:rPr lang="en-US" sz="1600" dirty="0">
                <a:effectLst/>
                <a:latin typeface="Arial Nova Light" panose="020B0304020202020204" pitchFamily="34" charset="0"/>
                <a:ea typeface="Calibri" panose="020F0502020204030204" pitchFamily="34" charset="0"/>
                <a:cs typeface="Times New Roman" panose="02020603050405020304" pitchFamily="18" charset="0"/>
              </a:rPr>
              <a:t>Provide access to a </a:t>
            </a:r>
            <a:r>
              <a:rPr lang="en-US" sz="1600" b="1" dirty="0">
                <a:effectLst/>
                <a:latin typeface="Arial Nova Light" panose="020B0304020202020204" pitchFamily="34" charset="0"/>
                <a:ea typeface="Calibri" panose="020F0502020204030204" pitchFamily="34" charset="0"/>
                <a:cs typeface="Times New Roman" panose="02020603050405020304" pitchFamily="18" charset="0"/>
              </a:rPr>
              <a:t>third-party helpline to all candidates </a:t>
            </a:r>
            <a:r>
              <a:rPr lang="en-US" sz="1600" dirty="0">
                <a:effectLst/>
                <a:latin typeface="Arial Nova Light" panose="020B0304020202020204" pitchFamily="34" charset="0"/>
                <a:ea typeface="Calibri" panose="020F0502020204030204" pitchFamily="34" charset="0"/>
                <a:cs typeface="Times New Roman" panose="02020603050405020304" pitchFamily="18" charset="0"/>
              </a:rPr>
              <a:t>during their recruitment journey  (within 3-6 months) in a safe and confidential environment</a:t>
            </a:r>
          </a:p>
          <a:p>
            <a:pPr>
              <a:buClr>
                <a:srgbClr val="FBC800"/>
              </a:buClr>
            </a:pPr>
            <a:endParaRPr lang="en-US" sz="1600" dirty="0">
              <a:effectLst/>
              <a:latin typeface="Arial Nova Light" panose="020B0304020202020204" pitchFamily="34" charset="0"/>
              <a:ea typeface="Calibri" panose="020F0502020204030204" pitchFamily="34" charset="0"/>
              <a:cs typeface="Times New Roman" panose="02020603050405020304" pitchFamily="18" charset="0"/>
            </a:endParaRPr>
          </a:p>
          <a:p>
            <a:pPr marL="285750" indent="-285750">
              <a:buClr>
                <a:srgbClr val="FBC800"/>
              </a:buClr>
              <a:buFont typeface="Arial" panose="020B0604020202020204" pitchFamily="34" charset="0"/>
              <a:buChar char="►"/>
            </a:pPr>
            <a:r>
              <a:rPr lang="en-US" sz="1600" dirty="0">
                <a:effectLst/>
                <a:latin typeface="Arial Nova Light" panose="020B0304020202020204" pitchFamily="34" charset="0"/>
                <a:ea typeface="Calibri" panose="020F0502020204030204" pitchFamily="34" charset="0"/>
                <a:cs typeface="Times New Roman" panose="02020603050405020304" pitchFamily="18" charset="0"/>
              </a:rPr>
              <a:t>Raise migrant </a:t>
            </a:r>
            <a:r>
              <a:rPr lang="en-US" sz="1600" b="1" dirty="0">
                <a:effectLst/>
                <a:latin typeface="Arial Nova Light" panose="020B0304020202020204" pitchFamily="34" charset="0"/>
                <a:ea typeface="Calibri" panose="020F0502020204030204" pitchFamily="34" charset="0"/>
                <a:cs typeface="Times New Roman" panose="02020603050405020304" pitchFamily="18" charset="0"/>
              </a:rPr>
              <a:t>workers’ awareness </a:t>
            </a:r>
            <a:r>
              <a:rPr lang="en-US" sz="1600" dirty="0">
                <a:effectLst/>
                <a:latin typeface="Arial Nova Light" panose="020B0304020202020204" pitchFamily="34" charset="0"/>
                <a:ea typeface="Calibri" panose="020F0502020204030204" pitchFamily="34" charset="0"/>
                <a:cs typeface="Times New Roman" panose="02020603050405020304" pitchFamily="18" charset="0"/>
              </a:rPr>
              <a:t>of their right to fair recruitment through </a:t>
            </a:r>
            <a:r>
              <a:rPr lang="en-US" sz="1600" b="1" dirty="0">
                <a:effectLst/>
                <a:latin typeface="Arial Nova Light" panose="020B0304020202020204" pitchFamily="34" charset="0"/>
                <a:ea typeface="Calibri" panose="020F0502020204030204" pitchFamily="34" charset="0"/>
                <a:cs typeface="Times New Roman" panose="02020603050405020304" pitchFamily="18" charset="0"/>
              </a:rPr>
              <a:t>community engagement</a:t>
            </a:r>
            <a:r>
              <a:rPr lang="en-US" sz="1600" b="1" dirty="0">
                <a:latin typeface="Arial Nova Light" panose="020B0304020202020204" pitchFamily="34" charset="0"/>
                <a:ea typeface="Calibri" panose="020F0502020204030204" pitchFamily="34" charset="0"/>
                <a:cs typeface="Times New Roman" panose="02020603050405020304" pitchFamily="18" charset="0"/>
              </a:rPr>
              <a:t>, </a:t>
            </a:r>
            <a:r>
              <a:rPr lang="en-US" sz="1600" b="1" dirty="0">
                <a:effectLst/>
                <a:latin typeface="Arial Nova Light" panose="020B0304020202020204" pitchFamily="34" charset="0"/>
                <a:ea typeface="Calibri" panose="020F0502020204030204" pitchFamily="34" charset="0"/>
                <a:cs typeface="Times New Roman" panose="02020603050405020304" pitchFamily="18" charset="0"/>
              </a:rPr>
              <a:t>mandatory orientation programs</a:t>
            </a:r>
            <a:endParaRPr lang="en-US" sz="1600" dirty="0">
              <a:effectLst/>
              <a:latin typeface="Arial Nova Light" panose="020B0304020202020204" pitchFamily="34" charset="0"/>
              <a:ea typeface="Calibri" panose="020F0502020204030204" pitchFamily="34" charset="0"/>
              <a:cs typeface="Times New Roman" panose="02020603050405020304" pitchFamily="18" charset="0"/>
            </a:endParaRPr>
          </a:p>
          <a:p>
            <a:pPr>
              <a:buClr>
                <a:srgbClr val="FBC800"/>
              </a:buClr>
            </a:pPr>
            <a:endParaRPr lang="en-CH" sz="1600" dirty="0">
              <a:effectLst/>
              <a:latin typeface="Arial Nova Light" panose="020B0304020202020204" pitchFamily="34" charset="0"/>
              <a:ea typeface="Calibri" panose="020F0502020204030204" pitchFamily="34" charset="0"/>
              <a:cs typeface="Arial" panose="020B0604020202020204" pitchFamily="34" charset="0"/>
            </a:endParaRPr>
          </a:p>
          <a:p>
            <a:pPr marL="285750" indent="-285750">
              <a:buClr>
                <a:srgbClr val="FBC800"/>
              </a:buClr>
              <a:buFont typeface="Arial" panose="020B0604020202020204" pitchFamily="34" charset="0"/>
              <a:buChar char="►"/>
            </a:pPr>
            <a:r>
              <a:rPr lang="en-US" sz="1600" b="1" dirty="0">
                <a:effectLst/>
                <a:latin typeface="Arial Nova Light" panose="020B0304020202020204" pitchFamily="34" charset="0"/>
                <a:ea typeface="Calibri" panose="020F0502020204030204" pitchFamily="34" charset="0"/>
                <a:cs typeface="Times New Roman" panose="02020603050405020304" pitchFamily="18" charset="0"/>
              </a:rPr>
              <a:t>Reimburse recruitment fees and related costs </a:t>
            </a:r>
            <a:r>
              <a:rPr lang="en-US" sz="1600" dirty="0">
                <a:effectLst/>
                <a:latin typeface="Arial Nova Light" panose="020B0304020202020204" pitchFamily="34" charset="0"/>
                <a:ea typeface="Calibri" panose="020F0502020204030204" pitchFamily="34" charset="0"/>
                <a:cs typeface="Times New Roman" panose="02020603050405020304" pitchFamily="18" charset="0"/>
              </a:rPr>
              <a:t>to all affected workers</a:t>
            </a:r>
            <a:endParaRPr lang="en-CH" sz="1600" dirty="0">
              <a:effectLst/>
              <a:latin typeface="Arial Nova Light" panose="020B03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A9F742A-1695-F31F-4BD5-94514E5BBB83}"/>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ILO Toolbox “How do fair recruitment practices help prevent the risk of forced </a:t>
            </a:r>
            <a:r>
              <a:rPr lang="en-US" sz="1000" dirty="0" err="1">
                <a:solidFill>
                  <a:schemeClr val="accent3"/>
                </a:solidFill>
                <a:effectLst/>
                <a:latin typeface="Arial Nova" panose="020B0504020202020204" pitchFamily="34" charset="0"/>
              </a:rPr>
              <a:t>labour</a:t>
            </a:r>
            <a:r>
              <a:rPr lang="en-US" sz="1000" dirty="0">
                <a:solidFill>
                  <a:schemeClr val="accent3"/>
                </a:solidFill>
                <a:latin typeface="Arial Nova" panose="020B0504020202020204" pitchFamily="34" charset="0"/>
              </a:rPr>
              <a:t>” </a:t>
            </a:r>
            <a:endParaRPr lang="en-US" sz="1000" dirty="0">
              <a:solidFill>
                <a:schemeClr val="accent3"/>
              </a:solidFill>
              <a:effectLst/>
              <a:latin typeface="Arial Nova" panose="020B0504020202020204" pitchFamily="34" charset="0"/>
            </a:endParaRPr>
          </a:p>
        </p:txBody>
      </p:sp>
    </p:spTree>
    <p:extLst>
      <p:ext uri="{BB962C8B-B14F-4D97-AF65-F5344CB8AC3E}">
        <p14:creationId xmlns:p14="http://schemas.microsoft.com/office/powerpoint/2010/main" val="2144203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E641B-657C-8885-C4CD-FE07086D2FC5}"/>
              </a:ext>
            </a:extLst>
          </p:cNvPr>
          <p:cNvSpPr/>
          <p:nvPr/>
        </p:nvSpPr>
        <p:spPr>
          <a:xfrm>
            <a:off x="0" y="6731000"/>
            <a:ext cx="12192000" cy="127000"/>
          </a:xfrm>
          <a:prstGeom prst="rect">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itel 12">
            <a:extLst>
              <a:ext uri="{FF2B5EF4-FFF2-40B4-BE49-F238E27FC236}">
                <a16:creationId xmlns:a16="http://schemas.microsoft.com/office/drawing/2014/main" id="{69A9D14B-77A3-F314-2ACB-A2F26FF7C1BD}"/>
              </a:ext>
            </a:extLst>
          </p:cNvPr>
          <p:cNvSpPr>
            <a:spLocks noGrp="1"/>
          </p:cNvSpPr>
          <p:nvPr>
            <p:ph type="title"/>
          </p:nvPr>
        </p:nvSpPr>
        <p:spPr/>
        <p:txBody>
          <a:bodyPr>
            <a:noAutofit/>
          </a:bodyPr>
          <a:lstStyle/>
          <a:p>
            <a:r>
              <a:rPr lang="en-GB" sz="2400" b="1" dirty="0">
                <a:latin typeface="Arial Nova Light" panose="020B0304020202020204" pitchFamily="34" charset="0"/>
              </a:rPr>
              <a:t>What can a company do to ensure fair recruitment and </a:t>
            </a:r>
            <a:br>
              <a:rPr lang="en-GB" sz="2400" b="1" dirty="0">
                <a:latin typeface="Arial Nova Light" panose="020B0304020202020204" pitchFamily="34" charset="0"/>
              </a:rPr>
            </a:br>
            <a:r>
              <a:rPr lang="en-GB" sz="2400" b="1" dirty="0">
                <a:latin typeface="Arial Nova Light" panose="020B0304020202020204" pitchFamily="34" charset="0"/>
              </a:rPr>
              <a:t>reduce the risks associated to unfair recruitment? </a:t>
            </a:r>
            <a:endParaRPr lang="de-DE" sz="2400" dirty="0"/>
          </a:p>
        </p:txBody>
      </p:sp>
      <p:sp>
        <p:nvSpPr>
          <p:cNvPr id="17" name="Inhaltsplatzhalter 14">
            <a:extLst>
              <a:ext uri="{FF2B5EF4-FFF2-40B4-BE49-F238E27FC236}">
                <a16:creationId xmlns:a16="http://schemas.microsoft.com/office/drawing/2014/main" id="{D2C99CFB-A6C0-7F01-18E4-C6152AF5D483}"/>
              </a:ext>
            </a:extLst>
          </p:cNvPr>
          <p:cNvSpPr>
            <a:spLocks noGrp="1"/>
          </p:cNvSpPr>
          <p:nvPr>
            <p:ph idx="1"/>
          </p:nvPr>
        </p:nvSpPr>
        <p:spPr>
          <a:xfrm>
            <a:off x="1594884" y="2032989"/>
            <a:ext cx="9758914" cy="338554"/>
          </a:xfrm>
        </p:spPr>
        <p:txBody>
          <a:bodyPr/>
          <a:lstStyle/>
          <a:p>
            <a:pPr marL="0" indent="0">
              <a:buNone/>
            </a:pPr>
            <a:r>
              <a:rPr lang="en-GB" sz="1600" b="1" dirty="0">
                <a:latin typeface="Arial Nova Light" panose="020B0304020202020204" pitchFamily="34" charset="0"/>
              </a:rPr>
              <a:t>General principles</a:t>
            </a:r>
          </a:p>
        </p:txBody>
      </p:sp>
      <p:sp>
        <p:nvSpPr>
          <p:cNvPr id="3" name="TextBox 1">
            <a:extLst>
              <a:ext uri="{FF2B5EF4-FFF2-40B4-BE49-F238E27FC236}">
                <a16:creationId xmlns:a16="http://schemas.microsoft.com/office/drawing/2014/main" id="{E2E09051-6D2E-B21D-59B1-121A76FCDA80}"/>
              </a:ext>
            </a:extLst>
          </p:cNvPr>
          <p:cNvSpPr txBox="1"/>
          <p:nvPr/>
        </p:nvSpPr>
        <p:spPr>
          <a:xfrm>
            <a:off x="1981386" y="2597786"/>
            <a:ext cx="9372411" cy="3785652"/>
          </a:xfrm>
          <a:prstGeom prst="rect">
            <a:avLst/>
          </a:prstGeom>
          <a:noFill/>
        </p:spPr>
        <p:txBody>
          <a:bodyPr wrap="square" rtlCol="0">
            <a:spAutoFit/>
          </a:bodyPr>
          <a:lstStyle/>
          <a:p>
            <a:pPr>
              <a:buClr>
                <a:srgbClr val="FBC800"/>
              </a:buClr>
            </a:pPr>
            <a:r>
              <a:rPr lang="en-GB" sz="1600" dirty="0">
                <a:solidFill>
                  <a:srgbClr val="156082"/>
                </a:solidFill>
                <a:latin typeface="Arial Nova Light" panose="020B0304020202020204" pitchFamily="34" charset="0"/>
                <a:ea typeface="Lato" panose="020F0502020204030203" pitchFamily="34" charset="0"/>
                <a:cs typeface="Lato" panose="020F0502020204030203" pitchFamily="34" charset="0"/>
              </a:rPr>
              <a:t>Concerning outsourced activities</a:t>
            </a:r>
          </a:p>
          <a:p>
            <a:pPr>
              <a:buClr>
                <a:srgbClr val="FBC800"/>
              </a:buClr>
            </a:pPr>
            <a:endParaRPr lang="en-GB" sz="1600" dirty="0">
              <a:latin typeface="Arial Nova Light" panose="020B0304020202020204" pitchFamily="34" charset="0"/>
              <a:ea typeface="Lato" panose="020F0502020204030203" pitchFamily="34" charset="0"/>
              <a:cs typeface="Lato" panose="020F0502020204030203" pitchFamily="34" charset="0"/>
            </a:endParaRPr>
          </a:p>
          <a:p>
            <a:pPr marL="285750" indent="-285750">
              <a:buClr>
                <a:srgbClr val="FBC800"/>
              </a:buClr>
              <a:buFont typeface="Arial" panose="020B0604020202020204" pitchFamily="34" charset="0"/>
              <a:buChar char="►"/>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Develop </a:t>
            </a:r>
            <a:r>
              <a:rPr lang="en-GB" sz="1600" b="1" dirty="0">
                <a:effectLst/>
                <a:latin typeface="Calibri Light" panose="020F0302020204030204" pitchFamily="34" charset="0"/>
                <a:ea typeface="Calibri" panose="020F0502020204030204" pitchFamily="34" charset="0"/>
                <a:cs typeface="Times New Roman" panose="02020603050405020304" pitchFamily="18" charset="0"/>
              </a:rPr>
              <a:t>third-party independent human-rights based monitoring</a:t>
            </a:r>
            <a:r>
              <a:rPr lang="en-GB" sz="1600" dirty="0">
                <a:effectLst/>
                <a:latin typeface="Calibri Light" panose="020F0302020204030204" pitchFamily="34" charset="0"/>
                <a:ea typeface="Calibri" panose="020F0502020204030204" pitchFamily="34" charset="0"/>
                <a:cs typeface="Times New Roman" panose="02020603050405020304" pitchFamily="18" charset="0"/>
              </a:rPr>
              <a:t> of recruitment within communities of origin</a:t>
            </a:r>
            <a:endParaRPr lang="en-GB" sz="1600" dirty="0">
              <a:latin typeface="Calibri Light" panose="020F0302020204030204" pitchFamily="34" charset="0"/>
              <a:ea typeface="Calibri" panose="020F0502020204030204" pitchFamily="34" charset="0"/>
              <a:cs typeface="Times New Roman" panose="02020603050405020304" pitchFamily="18" charset="0"/>
            </a:endParaRPr>
          </a:p>
          <a:p>
            <a:pPr>
              <a:buClr>
                <a:srgbClr val="FBC800"/>
              </a:buClr>
            </a:pPr>
            <a:endParaRPr lang="en-CH" sz="1600" dirty="0">
              <a:effectLst/>
              <a:latin typeface="Calibri Light" panose="020F0302020204030204" pitchFamily="34" charset="0"/>
              <a:ea typeface="Calibri" panose="020F0502020204030204" pitchFamily="34" charset="0"/>
              <a:cs typeface="Arial" panose="020B0604020202020204" pitchFamily="34" charset="0"/>
            </a:endParaRPr>
          </a:p>
          <a:p>
            <a:pPr marL="285750" indent="-285750">
              <a:buClr>
                <a:srgbClr val="FBC800"/>
              </a:buClr>
              <a:buFont typeface="Arial" panose="020B0604020202020204" pitchFamily="34" charset="0"/>
              <a:buChar char="►"/>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Require </a:t>
            </a:r>
            <a:r>
              <a:rPr lang="en-GB" sz="1600" b="1" dirty="0">
                <a:effectLst/>
                <a:latin typeface="Calibri Light" panose="020F0302020204030204" pitchFamily="34" charset="0"/>
                <a:ea typeface="Calibri" panose="020F0502020204030204" pitchFamily="34" charset="0"/>
                <a:cs typeface="Times New Roman" panose="02020603050405020304" pitchFamily="18" charset="0"/>
              </a:rPr>
              <a:t>disclosure</a:t>
            </a:r>
            <a:r>
              <a:rPr lang="en-GB" sz="1600" dirty="0">
                <a:effectLst/>
                <a:latin typeface="Calibri Light" panose="020F0302020204030204" pitchFamily="34" charset="0"/>
                <a:ea typeface="Calibri" panose="020F0502020204030204" pitchFamily="34" charset="0"/>
                <a:cs typeface="Times New Roman" panose="02020603050405020304" pitchFamily="18" charset="0"/>
              </a:rPr>
              <a:t> of recruitment partners and key practices</a:t>
            </a:r>
          </a:p>
          <a:p>
            <a:pPr>
              <a:buClr>
                <a:srgbClr val="FBC800"/>
              </a:buClr>
            </a:pPr>
            <a:endParaRPr lang="en-CH" sz="1600" dirty="0">
              <a:effectLst/>
              <a:latin typeface="Calibri Light" panose="020F0302020204030204" pitchFamily="34" charset="0"/>
              <a:ea typeface="Calibri" panose="020F0502020204030204" pitchFamily="34" charset="0"/>
              <a:cs typeface="Arial" panose="020B0604020202020204" pitchFamily="34" charset="0"/>
            </a:endParaRPr>
          </a:p>
          <a:p>
            <a:pPr marL="285750" indent="-285750">
              <a:buClr>
                <a:srgbClr val="FBC800"/>
              </a:buClr>
              <a:buFont typeface="Arial" panose="020B0604020202020204" pitchFamily="34" charset="0"/>
              <a:buChar char="►"/>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Suppliers may </a:t>
            </a: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contact directly</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 with source-country </a:t>
            </a:r>
            <a:r>
              <a:rPr lang="en-US" sz="1600" dirty="0" err="1">
                <a:effectLst/>
                <a:latin typeface="Calibri Light" panose="020F0302020204030204" pitchFamily="34" charset="0"/>
                <a:ea typeface="Calibri" panose="020F0502020204030204" pitchFamily="34" charset="0"/>
                <a:cs typeface="Times New Roman" panose="02020603050405020304" pitchFamily="18" charset="0"/>
              </a:rPr>
              <a:t>labour</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 recruiters where possible</a:t>
            </a:r>
          </a:p>
          <a:p>
            <a:pPr>
              <a:buClr>
                <a:srgbClr val="FBC800"/>
              </a:buClr>
            </a:pPr>
            <a:endParaRPr lang="en-CH" sz="1600" dirty="0">
              <a:effectLst/>
              <a:latin typeface="Calibri Light" panose="020F0302020204030204" pitchFamily="34" charset="0"/>
              <a:ea typeface="Calibri" panose="020F0502020204030204" pitchFamily="34" charset="0"/>
              <a:cs typeface="Arial" panose="020B0604020202020204" pitchFamily="34" charset="0"/>
            </a:endParaRPr>
          </a:p>
          <a:p>
            <a:pPr marL="285750" indent="-285750">
              <a:buClr>
                <a:srgbClr val="FBC800"/>
              </a:buClr>
              <a:buFont typeface="Arial" panose="020B0604020202020204" pitchFamily="34" charset="0"/>
              <a:buChar char="►"/>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Establish </a:t>
            </a: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service-level agreements</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 with suppliers, </a:t>
            </a:r>
            <a:r>
              <a:rPr lang="en-US" sz="1600" dirty="0" err="1">
                <a:effectLst/>
                <a:latin typeface="Calibri Light" panose="020F0302020204030204" pitchFamily="34" charset="0"/>
                <a:ea typeface="Calibri" panose="020F0502020204030204" pitchFamily="34" charset="0"/>
                <a:cs typeface="Times New Roman" panose="02020603050405020304" pitchFamily="18" charset="0"/>
              </a:rPr>
              <a:t>labour</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 recruiters and subagents which clearl</a:t>
            </a:r>
            <a:r>
              <a:rPr lang="en-US" sz="1600" dirty="0">
                <a:latin typeface="Calibri Light" panose="020F0302020204030204" pitchFamily="34" charset="0"/>
                <a:ea typeface="Calibri" panose="020F0502020204030204" pitchFamily="34" charset="0"/>
                <a:cs typeface="Times New Roman" panose="02020603050405020304" pitchFamily="18" charset="0"/>
              </a:rPr>
              <a:t>y</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 communicate that the costs of recruitment are covered by the company </a:t>
            </a:r>
          </a:p>
          <a:p>
            <a:pPr>
              <a:buClr>
                <a:srgbClr val="FBC800"/>
              </a:buClr>
            </a:pP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indent="-285750">
              <a:buClr>
                <a:srgbClr val="FBC800"/>
              </a:buClr>
              <a:buFont typeface="Arial" panose="020B0604020202020204" pitchFamily="34" charset="0"/>
              <a:buChar char="►"/>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Engage with </a:t>
            </a:r>
            <a:r>
              <a:rPr lang="en-US" sz="1600" dirty="0" err="1">
                <a:effectLst/>
                <a:latin typeface="Calibri Light" panose="020F0302020204030204" pitchFamily="34" charset="0"/>
                <a:ea typeface="Calibri" panose="020F0502020204030204" pitchFamily="34" charset="0"/>
                <a:cs typeface="Times New Roman" panose="02020603050405020304" pitchFamily="18" charset="0"/>
              </a:rPr>
              <a:t>labour</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 recruiters and/or sub-agents to </a:t>
            </a: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understand their costs and profit margin</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 in detail and pay agents sufficient service fees </a:t>
            </a:r>
          </a:p>
          <a:p>
            <a:pPr>
              <a:buClr>
                <a:srgbClr val="FBC800"/>
              </a:buClr>
            </a:pPr>
            <a:endParaRPr lang="en-US" sz="1600" dirty="0">
              <a:latin typeface="Calibri Light" panose="020F0302020204030204" pitchFamily="34" charset="0"/>
              <a:ea typeface="Calibri" panose="020F0502020204030204" pitchFamily="34" charset="0"/>
              <a:cs typeface="Times New Roman" panose="02020603050405020304" pitchFamily="18" charset="0"/>
            </a:endParaRPr>
          </a:p>
          <a:p>
            <a:pPr marL="285750" indent="-285750">
              <a:buClr>
                <a:srgbClr val="FBC800"/>
              </a:buClr>
              <a:buFont typeface="Arial" panose="020B0604020202020204" pitchFamily="34" charset="0"/>
              <a:buChar char="►"/>
            </a:pP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Pay service fees to </a:t>
            </a:r>
            <a:r>
              <a:rPr lang="en-US" sz="1600" b="1" dirty="0" err="1">
                <a:effectLst/>
                <a:latin typeface="Calibri Light" panose="020F0302020204030204" pitchFamily="34" charset="0"/>
                <a:ea typeface="Calibri" panose="020F0502020204030204" pitchFamily="34" charset="0"/>
                <a:cs typeface="Times New Roman" panose="02020603050405020304" pitchFamily="18" charset="0"/>
              </a:rPr>
              <a:t>labour</a:t>
            </a: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 recruiters up front</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 to reduce risk of fee charging to </a:t>
            </a:r>
            <a:endParaRPr lang="en-GB" sz="1600" dirty="0">
              <a:latin typeface="Arial Nova Light" panose="020B0304020202020204"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BB50CE6A-A9F5-3674-5CE5-F4FC94E51DA3}"/>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ILO Toolbox “How do fair recruitment practices help prevent the risk of forced </a:t>
            </a:r>
            <a:r>
              <a:rPr lang="en-US" sz="1000" dirty="0" err="1">
                <a:solidFill>
                  <a:schemeClr val="accent3"/>
                </a:solidFill>
                <a:effectLst/>
                <a:latin typeface="Arial Nova" panose="020B0504020202020204" pitchFamily="34" charset="0"/>
              </a:rPr>
              <a:t>labour</a:t>
            </a:r>
            <a:r>
              <a:rPr lang="en-US" sz="1000" dirty="0">
                <a:solidFill>
                  <a:schemeClr val="accent3"/>
                </a:solidFill>
                <a:latin typeface="Arial Nova" panose="020B0504020202020204" pitchFamily="34" charset="0"/>
              </a:rPr>
              <a:t>” </a:t>
            </a:r>
            <a:endParaRPr lang="en-US" sz="1000" dirty="0">
              <a:solidFill>
                <a:schemeClr val="accent3"/>
              </a:solidFill>
              <a:effectLst/>
              <a:latin typeface="Arial Nova" panose="020B0504020202020204" pitchFamily="34" charset="0"/>
            </a:endParaRPr>
          </a:p>
        </p:txBody>
      </p:sp>
    </p:spTree>
    <p:extLst>
      <p:ext uri="{BB962C8B-B14F-4D97-AF65-F5344CB8AC3E}">
        <p14:creationId xmlns:p14="http://schemas.microsoft.com/office/powerpoint/2010/main" val="1572415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llustration image">
            <a:extLst>
              <a:ext uri="{FF2B5EF4-FFF2-40B4-BE49-F238E27FC236}">
                <a16:creationId xmlns:a16="http://schemas.microsoft.com/office/drawing/2014/main" id="{2CD8A3FD-EDA3-ADAA-14D5-0A0E13811C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3697" y="3163782"/>
            <a:ext cx="5070424" cy="2400200"/>
          </a:xfrm>
          <a:prstGeom prst="rect">
            <a:avLst/>
          </a:prstGeom>
          <a:noFill/>
          <a:ln w="6350">
            <a:solidFill>
              <a:schemeClr val="accent3"/>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C84BA30-A780-7B02-0237-50876952D840}"/>
              </a:ext>
            </a:extLst>
          </p:cNvPr>
          <p:cNvSpPr txBox="1"/>
          <p:nvPr/>
        </p:nvSpPr>
        <p:spPr>
          <a:xfrm>
            <a:off x="1594884" y="3066224"/>
            <a:ext cx="4499543" cy="2585323"/>
          </a:xfrm>
          <a:prstGeom prst="rect">
            <a:avLst/>
          </a:prstGeom>
          <a:noFill/>
        </p:spPr>
        <p:txBody>
          <a:bodyPr wrap="square" rtlCol="0">
            <a:spAutoFit/>
          </a:bodyPr>
          <a:lstStyle/>
          <a:p>
            <a:pPr marL="285750" indent="-285750">
              <a:buClr>
                <a:srgbClr val="FBC800"/>
              </a:buClr>
              <a:buFont typeface="Arial" panose="020B0604020202020204" pitchFamily="34" charset="0"/>
              <a:buChar char="►"/>
            </a:pPr>
            <a:r>
              <a:rPr lang="en-GB" dirty="0">
                <a:latin typeface="Arial Nova Light" panose="020B0304020202020204" pitchFamily="34" charset="0"/>
              </a:rPr>
              <a:t>Discuss: </a:t>
            </a:r>
          </a:p>
          <a:p>
            <a:pPr marL="742950" lvl="1" indent="-285750">
              <a:buClr>
                <a:srgbClr val="FBC800"/>
              </a:buClr>
              <a:buFont typeface="Arial" panose="020B0604020202020204" pitchFamily="34" charset="0"/>
              <a:buChar char="►"/>
            </a:pPr>
            <a:r>
              <a:rPr lang="en-GB" dirty="0">
                <a:latin typeface="Arial Nova Light" panose="020B0304020202020204" pitchFamily="34" charset="0"/>
              </a:rPr>
              <a:t>what aspects of the project or process were successful, </a:t>
            </a:r>
          </a:p>
          <a:p>
            <a:pPr marL="742950" lvl="1" indent="-285750">
              <a:buClr>
                <a:srgbClr val="FBC800"/>
              </a:buClr>
              <a:buFont typeface="Arial" panose="020B0604020202020204" pitchFamily="34" charset="0"/>
              <a:buChar char="►"/>
            </a:pPr>
            <a:r>
              <a:rPr lang="en-GB" dirty="0">
                <a:latin typeface="Arial Nova Light" panose="020B0304020202020204" pitchFamily="34" charset="0"/>
              </a:rPr>
              <a:t>what challenges were encountered, </a:t>
            </a:r>
          </a:p>
          <a:p>
            <a:pPr marL="742950" lvl="1" indent="-285750">
              <a:buClr>
                <a:srgbClr val="FBC800"/>
              </a:buClr>
              <a:buFont typeface="Arial" panose="020B0604020202020204" pitchFamily="34" charset="0"/>
              <a:buChar char="►"/>
            </a:pPr>
            <a:r>
              <a:rPr lang="en-GB" dirty="0">
                <a:latin typeface="Arial Nova Light" panose="020B0304020202020204" pitchFamily="34" charset="0"/>
              </a:rPr>
              <a:t>what areas require ongoing monitoring and improvement.</a:t>
            </a:r>
          </a:p>
          <a:p>
            <a:pPr marL="285750" indent="-285750">
              <a:buClr>
                <a:srgbClr val="FBC800"/>
              </a:buClr>
              <a:buFont typeface="Arial" panose="020B0604020202020204" pitchFamily="34" charset="0"/>
              <a:buChar char="►"/>
            </a:pPr>
            <a:endParaRPr lang="en-GB" dirty="0">
              <a:latin typeface="Arial Nova Light" panose="020B0304020202020204" pitchFamily="34" charset="0"/>
            </a:endParaRPr>
          </a:p>
          <a:p>
            <a:pPr marL="285750" indent="-285750">
              <a:buClr>
                <a:srgbClr val="FBC800"/>
              </a:buClr>
              <a:buFont typeface="Arial" panose="020B0604020202020204" pitchFamily="34" charset="0"/>
              <a:buChar char="►"/>
            </a:pPr>
            <a:r>
              <a:rPr lang="en-GB" dirty="0">
                <a:latin typeface="Arial Nova Light" panose="020B0304020202020204" pitchFamily="34" charset="0"/>
              </a:rPr>
              <a:t>Develop recommendations that could be provided to VINCI and other companies.</a:t>
            </a:r>
            <a:endParaRPr lang="en-CH" dirty="0">
              <a:latin typeface="Arial Nova Light" panose="020B0304020202020204" pitchFamily="34" charset="0"/>
            </a:endParaRPr>
          </a:p>
        </p:txBody>
      </p:sp>
      <p:sp>
        <p:nvSpPr>
          <p:cNvPr id="19" name="Inhaltsplatzhalter 18">
            <a:extLst>
              <a:ext uri="{FF2B5EF4-FFF2-40B4-BE49-F238E27FC236}">
                <a16:creationId xmlns:a16="http://schemas.microsoft.com/office/drawing/2014/main" id="{3D3E0330-6720-E48C-86C4-4FB078F74A81}"/>
              </a:ext>
            </a:extLst>
          </p:cNvPr>
          <p:cNvSpPr>
            <a:spLocks noGrp="1"/>
          </p:cNvSpPr>
          <p:nvPr>
            <p:ph idx="1"/>
          </p:nvPr>
        </p:nvSpPr>
        <p:spPr>
          <a:xfrm>
            <a:off x="1594884" y="1836394"/>
            <a:ext cx="9743893" cy="477054"/>
          </a:xfrm>
        </p:spPr>
        <p:txBody>
          <a:bodyPr/>
          <a:lstStyle/>
          <a:p>
            <a:pPr marL="0" indent="0">
              <a:buNone/>
            </a:pPr>
            <a:r>
              <a:rPr lang="en-GB" b="1" dirty="0">
                <a:latin typeface="Arial Nova Light" panose="020B0304020202020204" pitchFamily="34" charset="0"/>
              </a:rPr>
              <a:t>Seeking to respect human rights in a challenging operating context</a:t>
            </a:r>
            <a:endParaRPr lang="de-DE" dirty="0"/>
          </a:p>
        </p:txBody>
      </p:sp>
      <p:sp>
        <p:nvSpPr>
          <p:cNvPr id="14" name="Titel 13">
            <a:extLst>
              <a:ext uri="{FF2B5EF4-FFF2-40B4-BE49-F238E27FC236}">
                <a16:creationId xmlns:a16="http://schemas.microsoft.com/office/drawing/2014/main" id="{F4D3A2C0-7111-1C5A-A7E0-D7396E49055C}"/>
              </a:ext>
            </a:extLst>
          </p:cNvPr>
          <p:cNvSpPr>
            <a:spLocks noGrp="1"/>
          </p:cNvSpPr>
          <p:nvPr>
            <p:ph type="title"/>
          </p:nvPr>
        </p:nvSpPr>
        <p:spPr>
          <a:xfrm>
            <a:off x="1594884" y="1162844"/>
            <a:ext cx="8332885" cy="594936"/>
          </a:xfrm>
        </p:spPr>
        <p:txBody>
          <a:bodyPr>
            <a:normAutofit/>
          </a:bodyPr>
          <a:lstStyle/>
          <a:p>
            <a:r>
              <a:rPr lang="en-GB" dirty="0"/>
              <a:t>Case study: </a:t>
            </a:r>
            <a:r>
              <a:rPr lang="en-GB" dirty="0">
                <a:latin typeface="Arial Nova Light" panose="020B0304020202020204" pitchFamily="34" charset="0"/>
              </a:rPr>
              <a:t>VINCI</a:t>
            </a:r>
            <a:r>
              <a:rPr lang="en-GB" dirty="0"/>
              <a:t> in Qatar</a:t>
            </a:r>
            <a:endParaRPr lang="de-DE" dirty="0"/>
          </a:p>
        </p:txBody>
      </p:sp>
      <p:sp>
        <p:nvSpPr>
          <p:cNvPr id="2" name="TextBox 1">
            <a:extLst>
              <a:ext uri="{FF2B5EF4-FFF2-40B4-BE49-F238E27FC236}">
                <a16:creationId xmlns:a16="http://schemas.microsoft.com/office/drawing/2014/main" id="{83688BC6-254F-762B-42CA-BCE076DDC2BF}"/>
              </a:ext>
            </a:extLst>
          </p:cNvPr>
          <p:cNvSpPr txBox="1"/>
          <p:nvPr/>
        </p:nvSpPr>
        <p:spPr>
          <a:xfrm>
            <a:off x="1732833" y="6304566"/>
            <a:ext cx="8332885" cy="400110"/>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©VINCI denies the accusations made about working conditions on its work sites in Qatar, and will continue to cooperate with the courts (07/11/2022) - Press releases - Media [VINCI]</a:t>
            </a:r>
          </a:p>
        </p:txBody>
      </p:sp>
    </p:spTree>
    <p:extLst>
      <p:ext uri="{BB962C8B-B14F-4D97-AF65-F5344CB8AC3E}">
        <p14:creationId xmlns:p14="http://schemas.microsoft.com/office/powerpoint/2010/main" val="2463899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EB7A-1222-340F-7B14-A0DD6BA25596}"/>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04DC4EEC-C9D2-B494-EE98-48ECB8795D69}"/>
              </a:ext>
            </a:extLst>
          </p:cNvPr>
          <p:cNvSpPr/>
          <p:nvPr/>
        </p:nvSpPr>
        <p:spPr>
          <a:xfrm>
            <a:off x="1594884" y="3806294"/>
            <a:ext cx="2838294" cy="1868955"/>
          </a:xfrm>
          <a:prstGeom prst="rect">
            <a:avLst/>
          </a:prstGeom>
        </p:spPr>
        <p:txBody>
          <a:bodyPr wrap="square" lIns="72000" tIns="72000" rIns="72000" bIns="7200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Recruitment of migrant workers</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Contracts with agencies mandating no fees to be charged to workers.</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Paying recruitment agencies the equivalent of one month’s salary per worker. </a:t>
            </a:r>
          </a:p>
        </p:txBody>
      </p:sp>
      <p:sp>
        <p:nvSpPr>
          <p:cNvPr id="30" name="Freeform 5">
            <a:extLst>
              <a:ext uri="{FF2B5EF4-FFF2-40B4-BE49-F238E27FC236}">
                <a16:creationId xmlns:a16="http://schemas.microsoft.com/office/drawing/2014/main" id="{6A2435CF-0A96-2533-2D22-E59E8951CE9A}"/>
              </a:ext>
            </a:extLst>
          </p:cNvPr>
          <p:cNvSpPr>
            <a:spLocks/>
          </p:cNvSpPr>
          <p:nvPr/>
        </p:nvSpPr>
        <p:spPr bwMode="auto">
          <a:xfrm>
            <a:off x="794544" y="1012673"/>
            <a:ext cx="0" cy="5405437"/>
          </a:xfrm>
          <a:custGeom>
            <a:avLst/>
            <a:gdLst>
              <a:gd name="T0" fmla="*/ 7408 h 7408"/>
              <a:gd name="T1" fmla="*/ 7408 h 7408"/>
              <a:gd name="T2" fmla="*/ 0 h 7408"/>
            </a:gdLst>
            <a:ahLst/>
            <a:cxnLst>
              <a:cxn ang="0">
                <a:pos x="0" y="T0"/>
              </a:cxn>
              <a:cxn ang="0">
                <a:pos x="0" y="T1"/>
              </a:cxn>
              <a:cxn ang="0">
                <a:pos x="0" y="T2"/>
              </a:cxn>
            </a:cxnLst>
            <a:rect l="0" t="0" r="r" b="b"/>
            <a:pathLst>
              <a:path h="7408">
                <a:moveTo>
                  <a:pt x="0" y="7408"/>
                </a:moveTo>
                <a:lnTo>
                  <a:pt x="0" y="7408"/>
                </a:lnTo>
                <a:lnTo>
                  <a:pt x="0" y="0"/>
                </a:lnTo>
              </a:path>
            </a:pathLst>
          </a:custGeom>
          <a:noFill/>
          <a:ln w="9525" cap="flat">
            <a:solidFill>
              <a:srgbClr val="FF6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6">
            <a:extLst>
              <a:ext uri="{FF2B5EF4-FFF2-40B4-BE49-F238E27FC236}">
                <a16:creationId xmlns:a16="http://schemas.microsoft.com/office/drawing/2014/main" id="{89B831E8-E2FC-67EE-79EB-25A2D8D57725}"/>
              </a:ext>
            </a:extLst>
          </p:cNvPr>
          <p:cNvSpPr>
            <a:spLocks/>
          </p:cNvSpPr>
          <p:nvPr/>
        </p:nvSpPr>
        <p:spPr bwMode="auto">
          <a:xfrm>
            <a:off x="733425" y="2081473"/>
            <a:ext cx="122238" cy="676275"/>
          </a:xfrm>
          <a:custGeom>
            <a:avLst/>
            <a:gdLst>
              <a:gd name="T0" fmla="*/ 75 w 151"/>
              <a:gd name="T1" fmla="*/ 0 h 926"/>
              <a:gd name="T2" fmla="*/ 75 w 151"/>
              <a:gd name="T3" fmla="*/ 0 h 926"/>
              <a:gd name="T4" fmla="*/ 0 w 151"/>
              <a:gd name="T5" fmla="*/ 76 h 926"/>
              <a:gd name="T6" fmla="*/ 0 w 151"/>
              <a:gd name="T7" fmla="*/ 851 h 926"/>
              <a:gd name="T8" fmla="*/ 75 w 151"/>
              <a:gd name="T9" fmla="*/ 926 h 926"/>
              <a:gd name="T10" fmla="*/ 151 w 151"/>
              <a:gd name="T11" fmla="*/ 851 h 926"/>
              <a:gd name="T12" fmla="*/ 151 w 151"/>
              <a:gd name="T13" fmla="*/ 76 h 926"/>
              <a:gd name="T14" fmla="*/ 75 w 151"/>
              <a:gd name="T15" fmla="*/ 0 h 9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926">
                <a:moveTo>
                  <a:pt x="75" y="0"/>
                </a:moveTo>
                <a:lnTo>
                  <a:pt x="75" y="0"/>
                </a:lnTo>
                <a:cubicBezTo>
                  <a:pt x="33" y="0"/>
                  <a:pt x="0" y="34"/>
                  <a:pt x="0" y="76"/>
                </a:cubicBezTo>
                <a:lnTo>
                  <a:pt x="0" y="851"/>
                </a:lnTo>
                <a:cubicBezTo>
                  <a:pt x="0" y="892"/>
                  <a:pt x="33" y="926"/>
                  <a:pt x="75" y="926"/>
                </a:cubicBezTo>
                <a:cubicBezTo>
                  <a:pt x="117" y="926"/>
                  <a:pt x="151" y="892"/>
                  <a:pt x="151" y="851"/>
                </a:cubicBezTo>
                <a:lnTo>
                  <a:pt x="151" y="76"/>
                </a:lnTo>
                <a:cubicBezTo>
                  <a:pt x="151" y="34"/>
                  <a:pt x="117" y="0"/>
                  <a:pt x="75" y="0"/>
                </a:cubicBezTo>
                <a:close/>
              </a:path>
            </a:pathLst>
          </a:custGeom>
          <a:solidFill>
            <a:srgbClr val="FF63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AEF4F16-B7D7-8807-DCD1-26BD4A515D08}"/>
              </a:ext>
            </a:extLst>
          </p:cNvPr>
          <p:cNvSpPr/>
          <p:nvPr/>
        </p:nvSpPr>
        <p:spPr>
          <a:xfrm>
            <a:off x="4609921" y="3806294"/>
            <a:ext cx="3075358" cy="1868955"/>
          </a:xfrm>
          <a:prstGeom prst="rect">
            <a:avLst/>
          </a:prstGeom>
        </p:spPr>
        <p:txBody>
          <a:bodyPr wrap="square" lIns="72000" tIns="72000" rIns="72000" bIns="7200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Direct recruitment drive in 2015-16</a:t>
            </a: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  1,133 workers from India, Bangladesh, Philippines</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Per worker recruitment service charge covering recruitment agencies' costs and profit margin.</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Recruitment process monitored at every step.</a:t>
            </a:r>
          </a:p>
        </p:txBody>
      </p:sp>
      <p:pic>
        <p:nvPicPr>
          <p:cNvPr id="12" name="Graphique 11" descr="Avertissement avec un remplissage uni">
            <a:extLst>
              <a:ext uri="{FF2B5EF4-FFF2-40B4-BE49-F238E27FC236}">
                <a16:creationId xmlns:a16="http://schemas.microsoft.com/office/drawing/2014/main" id="{6EA84DC3-6B69-3102-5264-AC181F563B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4884" y="5910590"/>
            <a:ext cx="400110" cy="400110"/>
          </a:xfrm>
          <a:prstGeom prst="rect">
            <a:avLst/>
          </a:prstGeom>
        </p:spPr>
      </p:pic>
      <p:grpSp>
        <p:nvGrpSpPr>
          <p:cNvPr id="15" name="Gruppieren 14">
            <a:extLst>
              <a:ext uri="{FF2B5EF4-FFF2-40B4-BE49-F238E27FC236}">
                <a16:creationId xmlns:a16="http://schemas.microsoft.com/office/drawing/2014/main" id="{70D0BE70-07D8-6E98-ED8F-72E8B92524EE}"/>
              </a:ext>
            </a:extLst>
          </p:cNvPr>
          <p:cNvGrpSpPr/>
          <p:nvPr/>
        </p:nvGrpSpPr>
        <p:grpSpPr>
          <a:xfrm>
            <a:off x="1594885" y="3022049"/>
            <a:ext cx="9758914" cy="676276"/>
            <a:chOff x="2039263" y="2896789"/>
            <a:chExt cx="9518016" cy="676276"/>
          </a:xfrm>
        </p:grpSpPr>
        <p:sp>
          <p:nvSpPr>
            <p:cNvPr id="2" name="Signalisation droite 1">
              <a:extLst>
                <a:ext uri="{FF2B5EF4-FFF2-40B4-BE49-F238E27FC236}">
                  <a16:creationId xmlns:a16="http://schemas.microsoft.com/office/drawing/2014/main" id="{DA75B155-DA13-7FE2-EB14-F3A4F688BEA3}"/>
                </a:ext>
              </a:extLst>
            </p:cNvPr>
            <p:cNvSpPr/>
            <p:nvPr/>
          </p:nvSpPr>
          <p:spPr>
            <a:xfrm>
              <a:off x="2039263" y="2896790"/>
              <a:ext cx="2999443" cy="676275"/>
            </a:xfrm>
            <a:prstGeom prst="homePlate">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Aptos" panose="02110004020202020204"/>
                  <a:ea typeface="+mn-ea"/>
                  <a:cs typeface="+mn-cs"/>
                </a:rPr>
                <a:t>“Employer Pays policy”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Aptos" panose="02110004020202020204"/>
                  <a:ea typeface="+mn-ea"/>
                  <a:cs typeface="+mn-cs"/>
                </a:rPr>
                <a:t>since 2007</a:t>
              </a:r>
            </a:p>
          </p:txBody>
        </p:sp>
        <p:sp>
          <p:nvSpPr>
            <p:cNvPr id="3" name="Chevron 2">
              <a:extLst>
                <a:ext uri="{FF2B5EF4-FFF2-40B4-BE49-F238E27FC236}">
                  <a16:creationId xmlns:a16="http://schemas.microsoft.com/office/drawing/2014/main" id="{8164EB7F-1D68-A611-FCE3-F654779528B5}"/>
                </a:ext>
              </a:extLst>
            </p:cNvPr>
            <p:cNvSpPr/>
            <p:nvPr/>
          </p:nvSpPr>
          <p:spPr>
            <a:xfrm>
              <a:off x="4884306" y="2896789"/>
              <a:ext cx="3405583" cy="676275"/>
            </a:xfrm>
            <a:prstGeom prst="chevron">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Aptos" panose="02110004020202020204"/>
                  <a:ea typeface="+mn-ea"/>
                  <a:cs typeface="+mn-cs"/>
                </a:rPr>
                <a:t>Strengthening of due diligence since 2015 </a:t>
              </a:r>
            </a:p>
          </p:txBody>
        </p:sp>
        <p:sp>
          <p:nvSpPr>
            <p:cNvPr id="21" name="Chevron 20">
              <a:extLst>
                <a:ext uri="{FF2B5EF4-FFF2-40B4-BE49-F238E27FC236}">
                  <a16:creationId xmlns:a16="http://schemas.microsoft.com/office/drawing/2014/main" id="{89413AC5-9429-AAB7-A6B7-0FC9786CE114}"/>
                </a:ext>
              </a:extLst>
            </p:cNvPr>
            <p:cNvSpPr/>
            <p:nvPr/>
          </p:nvSpPr>
          <p:spPr>
            <a:xfrm>
              <a:off x="8151696" y="2896789"/>
              <a:ext cx="3405583" cy="676275"/>
            </a:xfrm>
            <a:prstGeom prst="chevron">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Aptos" panose="02110004020202020204"/>
                  <a:ea typeface="+mn-ea"/>
                  <a:cs typeface="+mn-cs"/>
                </a:rPr>
                <a:t>…including in the supply chain</a:t>
              </a:r>
            </a:p>
          </p:txBody>
        </p:sp>
      </p:grpSp>
      <p:sp>
        <p:nvSpPr>
          <p:cNvPr id="22" name="Rectangle 21">
            <a:extLst>
              <a:ext uri="{FF2B5EF4-FFF2-40B4-BE49-F238E27FC236}">
                <a16:creationId xmlns:a16="http://schemas.microsoft.com/office/drawing/2014/main" id="{AFE9B704-FB41-59B7-E9E3-87578F1F5F06}"/>
              </a:ext>
            </a:extLst>
          </p:cNvPr>
          <p:cNvSpPr/>
          <p:nvPr/>
        </p:nvSpPr>
        <p:spPr>
          <a:xfrm>
            <a:off x="7862022" y="3806294"/>
            <a:ext cx="3075358" cy="1438068"/>
          </a:xfrm>
          <a:prstGeom prst="rect">
            <a:avLst/>
          </a:prstGeom>
        </p:spPr>
        <p:txBody>
          <a:bodyPr wrap="square" lIns="72000" tIns="72000" rIns="72000" bIns="7200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Audits of temporary work agencies and subcontractors</a:t>
            </a:r>
            <a:endPar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Recruitment policies reviewed</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Supply chain workers interviewed</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Improved employment practices, working and living conditions.</a:t>
            </a:r>
          </a:p>
        </p:txBody>
      </p:sp>
      <p:pic>
        <p:nvPicPr>
          <p:cNvPr id="23" name="Graphique 22" descr="Avertissement avec un remplissage uni">
            <a:extLst>
              <a:ext uri="{FF2B5EF4-FFF2-40B4-BE49-F238E27FC236}">
                <a16:creationId xmlns:a16="http://schemas.microsoft.com/office/drawing/2014/main" id="{D8DC1669-F802-5F32-8848-10423C20A3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2022" y="5910590"/>
            <a:ext cx="400110" cy="400110"/>
          </a:xfrm>
          <a:prstGeom prst="rect">
            <a:avLst/>
          </a:prstGeom>
        </p:spPr>
      </p:pic>
      <p:pic>
        <p:nvPicPr>
          <p:cNvPr id="17" name="Graphique 16" descr="Indicateur1 contour">
            <a:extLst>
              <a:ext uri="{FF2B5EF4-FFF2-40B4-BE49-F238E27FC236}">
                <a16:creationId xmlns:a16="http://schemas.microsoft.com/office/drawing/2014/main" id="{1F6C8A50-9BAD-DF10-DE07-3B7E6659E9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09921" y="5830839"/>
            <a:ext cx="559613" cy="559613"/>
          </a:xfrm>
          <a:prstGeom prst="rect">
            <a:avLst/>
          </a:prstGeom>
        </p:spPr>
      </p:pic>
      <p:sp>
        <p:nvSpPr>
          <p:cNvPr id="18" name="Rectangle 17">
            <a:extLst>
              <a:ext uri="{FF2B5EF4-FFF2-40B4-BE49-F238E27FC236}">
                <a16:creationId xmlns:a16="http://schemas.microsoft.com/office/drawing/2014/main" id="{4A92D23F-0A10-5C4F-A31F-E8A29221A0F7}"/>
              </a:ext>
            </a:extLst>
          </p:cNvPr>
          <p:cNvSpPr/>
          <p:nvPr/>
        </p:nvSpPr>
        <p:spPr>
          <a:xfrm>
            <a:off x="8262131" y="5741313"/>
            <a:ext cx="275527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YET difficulty to change recruitment practices </a:t>
            </a:r>
            <a:r>
              <a:rPr kumimoji="0" lang="en-US" sz="14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in the supply chain.  </a:t>
            </a:r>
          </a:p>
        </p:txBody>
      </p:sp>
      <p:sp>
        <p:nvSpPr>
          <p:cNvPr id="19" name="Rectangle 18">
            <a:extLst>
              <a:ext uri="{FF2B5EF4-FFF2-40B4-BE49-F238E27FC236}">
                <a16:creationId xmlns:a16="http://schemas.microsoft.com/office/drawing/2014/main" id="{35FF5384-A5F8-91E5-E9CC-B3922ACE224B}"/>
              </a:ext>
            </a:extLst>
          </p:cNvPr>
          <p:cNvSpPr/>
          <p:nvPr/>
        </p:nvSpPr>
        <p:spPr>
          <a:xfrm>
            <a:off x="5087592" y="5741313"/>
            <a:ext cx="2562507"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Risks reduced for the majority of </a:t>
            </a:r>
            <a:r>
              <a:rPr kumimoji="0" lang="en-US" sz="14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direct workers </a:t>
            </a: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(91% did not pay fees). </a:t>
            </a:r>
          </a:p>
        </p:txBody>
      </p:sp>
      <p:sp>
        <p:nvSpPr>
          <p:cNvPr id="20" name="Rectangle 19">
            <a:extLst>
              <a:ext uri="{FF2B5EF4-FFF2-40B4-BE49-F238E27FC236}">
                <a16:creationId xmlns:a16="http://schemas.microsoft.com/office/drawing/2014/main" id="{C283C213-F14C-54AE-B340-24D9F0D1D294}"/>
              </a:ext>
            </a:extLst>
          </p:cNvPr>
          <p:cNvSpPr/>
          <p:nvPr/>
        </p:nvSpPr>
        <p:spPr>
          <a:xfrm>
            <a:off x="2129355" y="5849035"/>
            <a:ext cx="230381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YET </a:t>
            </a:r>
            <a:r>
              <a:rPr kumimoji="0" lang="en-US" sz="14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debt bondage observed </a:t>
            </a:r>
            <a:r>
              <a:rPr kumimoji="0" lang="en-US" sz="14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for migrant workers.  </a:t>
            </a:r>
            <a:endParaRPr kumimoji="0" lang="en-US" sz="2000" b="0" i="0" u="none" strike="noStrike" kern="1200" cap="none" spc="0" normalizeH="0" baseline="0" noProof="0" dirty="0">
              <a:ln>
                <a:noFill/>
              </a:ln>
              <a:solidFill>
                <a:srgbClr val="3F63A2"/>
              </a:solidFill>
              <a:effectLst/>
              <a:uLnTx/>
              <a:uFillTx/>
              <a:latin typeface="Neo Sans Pro" panose="020B0504030504040204" pitchFamily="34" charset="0"/>
              <a:ea typeface="+mn-ea"/>
              <a:cs typeface="+mn-cs"/>
            </a:endParaRPr>
          </a:p>
        </p:txBody>
      </p:sp>
      <p:sp>
        <p:nvSpPr>
          <p:cNvPr id="13" name="Inhaltsplatzhalter 12">
            <a:extLst>
              <a:ext uri="{FF2B5EF4-FFF2-40B4-BE49-F238E27FC236}">
                <a16:creationId xmlns:a16="http://schemas.microsoft.com/office/drawing/2014/main" id="{0B7186BC-3ECC-EAEF-29A3-A6180621AAD2}"/>
              </a:ext>
            </a:extLst>
          </p:cNvPr>
          <p:cNvSpPr>
            <a:spLocks noGrp="1"/>
          </p:cNvSpPr>
          <p:nvPr>
            <p:ph idx="1"/>
          </p:nvPr>
        </p:nvSpPr>
        <p:spPr>
          <a:xfrm>
            <a:off x="1594884" y="2158249"/>
            <a:ext cx="9758914" cy="1005403"/>
          </a:xfrm>
        </p:spPr>
        <p:txBody>
          <a:bodyPr/>
          <a:lstStyle/>
          <a:p>
            <a:pPr marL="0" indent="0" rtl="0">
              <a:buNone/>
            </a:pPr>
            <a:r>
              <a:rPr kumimoji="0" lang="en-US" sz="1700" b="0" i="0" u="none" strike="noStrike" kern="1200" cap="none" spc="0" normalizeH="0" baseline="0" noProof="0" dirty="0">
                <a:ln>
                  <a:noFill/>
                </a:ln>
                <a:effectLst/>
                <a:uLnTx/>
                <a:uFillTx/>
                <a:latin typeface="Arial Nova" panose="020B0504020202020204" pitchFamily="34" charset="0"/>
                <a:ea typeface="+mn-ea"/>
                <a:cs typeface="+mn-cs"/>
              </a:rPr>
              <a:t>QDVC, a joint venture between VINCI and Qatari </a:t>
            </a:r>
            <a:r>
              <a:rPr kumimoji="0" lang="en-US" sz="1700" b="0" i="0" u="none" strike="noStrike" kern="1200" cap="none" spc="0" normalizeH="0" baseline="0" noProof="0" dirty="0" err="1">
                <a:ln>
                  <a:noFill/>
                </a:ln>
                <a:effectLst/>
                <a:uLnTx/>
                <a:uFillTx/>
                <a:latin typeface="Arial Nova" panose="020B0504020202020204" pitchFamily="34" charset="0"/>
                <a:ea typeface="+mn-ea"/>
                <a:cs typeface="+mn-cs"/>
              </a:rPr>
              <a:t>Diar</a:t>
            </a:r>
            <a:r>
              <a:rPr kumimoji="0" lang="en-US" sz="1700" b="0" i="0" u="none" strike="noStrike" kern="1200" cap="none" spc="0" normalizeH="0" baseline="0" noProof="0" dirty="0">
                <a:ln>
                  <a:noFill/>
                </a:ln>
                <a:effectLst/>
                <a:uLnTx/>
                <a:uFillTx/>
                <a:latin typeface="Arial Nova" panose="020B0504020202020204" pitchFamily="34" charset="0"/>
                <a:ea typeface="+mn-ea"/>
                <a:cs typeface="+mn-cs"/>
              </a:rPr>
              <a:t>, specializing in designing and building  of large-scale infrastructure projects for Qatar’s domestic market</a:t>
            </a:r>
          </a:p>
          <a:p>
            <a:pPr marL="0" indent="0">
              <a:buNone/>
            </a:pPr>
            <a:endParaRPr lang="en-US" sz="1700" noProof="0" dirty="0">
              <a:latin typeface="Arial Nova" panose="020B0504020202020204" pitchFamily="34" charset="0"/>
            </a:endParaRPr>
          </a:p>
        </p:txBody>
      </p:sp>
      <p:sp>
        <p:nvSpPr>
          <p:cNvPr id="4" name="Titel 3">
            <a:extLst>
              <a:ext uri="{FF2B5EF4-FFF2-40B4-BE49-F238E27FC236}">
                <a16:creationId xmlns:a16="http://schemas.microsoft.com/office/drawing/2014/main" id="{D6320396-AF21-BA3F-0571-C8D26F043B54}"/>
              </a:ext>
            </a:extLst>
          </p:cNvPr>
          <p:cNvSpPr>
            <a:spLocks noGrp="1"/>
          </p:cNvSpPr>
          <p:nvPr>
            <p:ph type="title"/>
          </p:nvPr>
        </p:nvSpPr>
        <p:spPr>
          <a:xfrm>
            <a:off x="1594884" y="1162844"/>
            <a:ext cx="9758913" cy="594936"/>
          </a:xfrm>
        </p:spPr>
        <p:txBody>
          <a:bodyPr>
            <a:normAutofit fontScale="90000"/>
          </a:bodyPr>
          <a:lstStyle/>
          <a:p>
            <a:r>
              <a:rPr lang="en-US" noProof="0" dirty="0"/>
              <a:t>Context: VINCI pre-pilot action against forced labor risks in Qatar  </a:t>
            </a:r>
          </a:p>
        </p:txBody>
      </p:sp>
      <p:sp>
        <p:nvSpPr>
          <p:cNvPr id="27" name="Textplatzhalter 4">
            <a:extLst>
              <a:ext uri="{FF2B5EF4-FFF2-40B4-BE49-F238E27FC236}">
                <a16:creationId xmlns:a16="http://schemas.microsoft.com/office/drawing/2014/main" id="{F10C483E-691F-FC1A-5E5C-1C28A168DD67}"/>
              </a:ext>
            </a:extLst>
          </p:cNvPr>
          <p:cNvSpPr>
            <a:spLocks noGrp="1"/>
          </p:cNvSpPr>
          <p:nvPr>
            <p:ph type="body" sz="quarter" idx="13"/>
          </p:nvPr>
        </p:nvSpPr>
        <p:spPr>
          <a:xfrm rot="16200000">
            <a:off x="853247" y="2327110"/>
            <a:ext cx="676277" cy="338554"/>
          </a:xfrm>
        </p:spPr>
        <p:txBody>
          <a:bodyPr/>
          <a:lstStyle/>
          <a:p>
            <a:pPr rtl="0"/>
            <a:r>
              <a:rPr kumimoji="0" lang="en-US" sz="1600" b="0" i="0" u="none" strike="noStrike" kern="1200" cap="none" spc="0" normalizeH="0" baseline="0" noProof="0" dirty="0">
                <a:ln>
                  <a:noFill/>
                </a:ln>
                <a:solidFill>
                  <a:srgbClr val="FF6B00"/>
                </a:solidFill>
                <a:effectLst/>
                <a:uLnTx/>
                <a:uFillTx/>
                <a:latin typeface="Neo Sans Pro" panose="020B0504030504040204" pitchFamily="34" charset="0"/>
                <a:ea typeface="+mn-ea"/>
                <a:cs typeface="+mn-cs"/>
              </a:rPr>
              <a:t>Who?</a:t>
            </a:r>
          </a:p>
        </p:txBody>
      </p:sp>
      <p:sp>
        <p:nvSpPr>
          <p:cNvPr id="28" name="Textplatzhalter 4">
            <a:extLst>
              <a:ext uri="{FF2B5EF4-FFF2-40B4-BE49-F238E27FC236}">
                <a16:creationId xmlns:a16="http://schemas.microsoft.com/office/drawing/2014/main" id="{F460AA7E-5315-6A68-0294-DED219E53810}"/>
              </a:ext>
            </a:extLst>
          </p:cNvPr>
          <p:cNvSpPr txBox="1">
            <a:spLocks/>
          </p:cNvSpPr>
          <p:nvPr/>
        </p:nvSpPr>
        <p:spPr bwMode="auto">
          <a:xfrm rot="16200000">
            <a:off x="-168248" y="4212403"/>
            <a:ext cx="2719268" cy="338554"/>
          </a:xfrm>
          <a:prstGeom prst="rect">
            <a:avLst/>
          </a:prstGeom>
          <a:noFill/>
        </p:spPr>
        <p:txBody>
          <a:bodyPr vert="horz" wrap="square" lIns="91440" tIns="45720" rIns="91440" bIns="45720" rtlCol="0">
            <a:spAutoFit/>
          </a:bodyPr>
          <a:lstStyle>
            <a:lvl1pPr marL="0" indent="0" algn="ctr" defTabSz="914400">
              <a:lnSpc>
                <a:spcPct val="100000"/>
              </a:lnSpc>
              <a:spcBef>
                <a:spcPts val="0"/>
              </a:spcBef>
              <a:buFont typeface="Arial"/>
              <a:buNone/>
              <a:defRPr lang="de-DE" sz="1600" cap="all" baseline="0" smtClean="0">
                <a:solidFill>
                  <a:schemeClr val="tx1"/>
                </a:solidFill>
                <a:latin typeface="Arial Nova Light" panose="020B0304020202020204" pitchFamily="34" charset="0"/>
                <a:ea typeface="+mn-ea"/>
                <a:cs typeface="+mn-cs"/>
              </a:defRPr>
            </a:lvl1pPr>
            <a:lvl2pPr marL="685800" indent="-228600" algn="l" defTabSz="914400">
              <a:lnSpc>
                <a:spcPct val="100000"/>
              </a:lnSpc>
              <a:spcBef>
                <a:spcPts val="500"/>
              </a:spcBef>
              <a:buFont typeface="Arial"/>
              <a:buChar char="•"/>
              <a:defRPr lang="de-DE" sz="1800" smtClean="0">
                <a:solidFill>
                  <a:schemeClr val="tx1"/>
                </a:solidFill>
                <a:latin typeface="+mn-lt"/>
                <a:ea typeface="+mn-ea"/>
                <a:cs typeface="+mn-cs"/>
              </a:defRPr>
            </a:lvl2pPr>
            <a:lvl3pPr marL="1143000" indent="-228600" algn="l" defTabSz="914400">
              <a:lnSpc>
                <a:spcPct val="100000"/>
              </a:lnSpc>
              <a:spcBef>
                <a:spcPts val="500"/>
              </a:spcBef>
              <a:buFont typeface="Arial"/>
              <a:buChar char="•"/>
              <a:defRPr lang="de-DE" sz="1800" smtClean="0">
                <a:solidFill>
                  <a:schemeClr val="tx1"/>
                </a:solidFill>
                <a:latin typeface="+mn-lt"/>
                <a:ea typeface="+mn-ea"/>
                <a:cs typeface="+mn-cs"/>
              </a:defRPr>
            </a:lvl3pPr>
            <a:lvl4pPr marL="1600200" indent="-228600" algn="l" defTabSz="914400">
              <a:lnSpc>
                <a:spcPct val="100000"/>
              </a:lnSpc>
              <a:spcBef>
                <a:spcPts val="500"/>
              </a:spcBef>
              <a:buFont typeface="Arial"/>
              <a:buChar char="•"/>
              <a:defRPr lang="de-DE" sz="1800" smtClean="0">
                <a:solidFill>
                  <a:schemeClr val="tx1"/>
                </a:solidFill>
                <a:latin typeface="+mn-lt"/>
                <a:ea typeface="+mn-ea"/>
                <a:cs typeface="+mn-cs"/>
              </a:defRPr>
            </a:lvl4pPr>
            <a:lvl5pPr marL="2057400" indent="-228600" algn="l" defTabSz="914400">
              <a:lnSpc>
                <a:spcPct val="100000"/>
              </a:lnSpc>
              <a:spcBef>
                <a:spcPts val="500"/>
              </a:spcBef>
              <a:buFont typeface="Arial"/>
              <a:buChar char="•"/>
              <a:defRPr lang="de-DE"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6B00"/>
                </a:solidFill>
                <a:effectLst/>
                <a:uLnTx/>
                <a:uFillTx/>
                <a:latin typeface="Neo Sans Pro" panose="020B0504030504040204" pitchFamily="34" charset="0"/>
                <a:ea typeface="+mn-ea"/>
                <a:cs typeface="+mn-cs"/>
              </a:rPr>
              <a:t>What?</a:t>
            </a:r>
          </a:p>
        </p:txBody>
      </p:sp>
    </p:spTree>
    <p:extLst>
      <p:ext uri="{BB962C8B-B14F-4D97-AF65-F5344CB8AC3E}">
        <p14:creationId xmlns:p14="http://schemas.microsoft.com/office/powerpoint/2010/main" val="273515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13A6B-7AC5-8913-061C-95A7EF78AF4D}"/>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FAA97D67-EF42-B47A-9540-A992D88F6530}"/>
              </a:ext>
            </a:extLst>
          </p:cNvPr>
          <p:cNvSpPr>
            <a:spLocks noGrp="1"/>
          </p:cNvSpPr>
          <p:nvPr>
            <p:ph idx="1"/>
          </p:nvPr>
        </p:nvSpPr>
        <p:spPr>
          <a:xfrm>
            <a:off x="1594884" y="2032989"/>
            <a:ext cx="9758914" cy="3554819"/>
          </a:xfrm>
        </p:spPr>
        <p:txBody>
          <a:bodyPr/>
          <a:lstStyle/>
          <a:p>
            <a:pPr marL="363538" indent="-363538">
              <a:buClr>
                <a:srgbClr val="FBC800"/>
              </a:buClr>
              <a:buFontTx/>
              <a:buChar char="►"/>
            </a:pPr>
            <a:r>
              <a:rPr lang="en-US" b="1" dirty="0"/>
              <a:t> Unit 1 – </a:t>
            </a:r>
            <a:r>
              <a:rPr lang="en-GB" b="1" dirty="0"/>
              <a:t>Setting the stage</a:t>
            </a:r>
          </a:p>
          <a:p>
            <a:pPr marL="363538" indent="-363538">
              <a:buClr>
                <a:srgbClr val="FBC800"/>
              </a:buClr>
              <a:buFontTx/>
              <a:buChar char="►"/>
            </a:pPr>
            <a:endParaRPr lang="en-US" dirty="0"/>
          </a:p>
          <a:p>
            <a:pPr marL="363538" indent="-363538">
              <a:buClr>
                <a:srgbClr val="FBC800"/>
              </a:buClr>
              <a:buFontTx/>
              <a:buChar char="►"/>
            </a:pPr>
            <a:r>
              <a:rPr lang="en-US" dirty="0"/>
              <a:t> Unit 2 – </a:t>
            </a:r>
            <a:r>
              <a:rPr lang="en-US" dirty="0" err="1"/>
              <a:t>Labour</a:t>
            </a:r>
            <a:r>
              <a:rPr lang="en-US" dirty="0"/>
              <a:t> migration and forced </a:t>
            </a:r>
            <a:r>
              <a:rPr lang="en-US" dirty="0" err="1"/>
              <a:t>labour</a:t>
            </a:r>
            <a:r>
              <a:rPr lang="en-US" dirty="0"/>
              <a:t> at a glance</a:t>
            </a:r>
          </a:p>
          <a:p>
            <a:pPr marL="363538" indent="-363538">
              <a:buClr>
                <a:srgbClr val="FBC800"/>
              </a:buClr>
              <a:buFontTx/>
              <a:buChar char="►"/>
            </a:pPr>
            <a:endParaRPr lang="en-US" dirty="0"/>
          </a:p>
          <a:p>
            <a:pPr marL="363538" indent="-363538">
              <a:buClr>
                <a:srgbClr val="FBC800"/>
              </a:buClr>
              <a:buFontTx/>
              <a:buChar char="►"/>
            </a:pPr>
            <a:r>
              <a:rPr lang="en-US" dirty="0"/>
              <a:t> Unit 3 – Understanding fair recruitment and the ILO approach</a:t>
            </a:r>
          </a:p>
          <a:p>
            <a:pPr marL="363538" indent="-363538">
              <a:buClr>
                <a:srgbClr val="FBC800"/>
              </a:buClr>
              <a:buFontTx/>
              <a:buChar char="►"/>
            </a:pPr>
            <a:endParaRPr lang="en-US" dirty="0"/>
          </a:p>
          <a:p>
            <a:pPr marL="363538" indent="-363538">
              <a:buClr>
                <a:srgbClr val="FBC800"/>
              </a:buClr>
              <a:buFontTx/>
              <a:buChar char="►"/>
            </a:pPr>
            <a:r>
              <a:rPr lang="en-US" dirty="0"/>
              <a:t> Unit 4 – Business decisions to ensure fair recruitment</a:t>
            </a:r>
          </a:p>
        </p:txBody>
      </p:sp>
      <p:sp>
        <p:nvSpPr>
          <p:cNvPr id="4" name="Titel 3">
            <a:extLst>
              <a:ext uri="{FF2B5EF4-FFF2-40B4-BE49-F238E27FC236}">
                <a16:creationId xmlns:a16="http://schemas.microsoft.com/office/drawing/2014/main" id="{839CAFBE-1D23-1D11-24F5-762A24C18F37}"/>
              </a:ext>
            </a:extLst>
          </p:cNvPr>
          <p:cNvSpPr>
            <a:spLocks noGrp="1"/>
          </p:cNvSpPr>
          <p:nvPr>
            <p:ph type="title"/>
          </p:nvPr>
        </p:nvSpPr>
        <p:spPr/>
        <p:txBody>
          <a:bodyPr>
            <a:normAutofit/>
          </a:bodyPr>
          <a:lstStyle/>
          <a:p>
            <a:r>
              <a:rPr lang="en-GB" sz="3000" b="1" dirty="0">
                <a:latin typeface="Arial Nova Light" panose="020B0304020202020204" pitchFamily="34" charset="0"/>
              </a:rPr>
              <a:t>Agenda</a:t>
            </a:r>
            <a:r>
              <a:rPr lang="en-GB" sz="3000" dirty="0">
                <a:latin typeface="Arial Nova Light" panose="020B0304020202020204" pitchFamily="34" charset="0"/>
              </a:rPr>
              <a:t> </a:t>
            </a:r>
            <a:endParaRPr lang="de-DE" dirty="0"/>
          </a:p>
        </p:txBody>
      </p:sp>
    </p:spTree>
    <p:extLst>
      <p:ext uri="{BB962C8B-B14F-4D97-AF65-F5344CB8AC3E}">
        <p14:creationId xmlns:p14="http://schemas.microsoft.com/office/powerpoint/2010/main" val="81113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
            <a:extLst>
              <a:ext uri="{FF2B5EF4-FFF2-40B4-BE49-F238E27FC236}">
                <a16:creationId xmlns:a16="http://schemas.microsoft.com/office/drawing/2014/main" id="{FC347434-E000-7340-8582-CAFEA0D9FD22}"/>
              </a:ext>
            </a:extLst>
          </p:cNvPr>
          <p:cNvSpPr>
            <a:spLocks/>
          </p:cNvSpPr>
          <p:nvPr/>
        </p:nvSpPr>
        <p:spPr bwMode="auto">
          <a:xfrm>
            <a:off x="795338" y="887413"/>
            <a:ext cx="0" cy="5405437"/>
          </a:xfrm>
          <a:custGeom>
            <a:avLst/>
            <a:gdLst>
              <a:gd name="T0" fmla="*/ 7408 h 7408"/>
              <a:gd name="T1" fmla="*/ 7408 h 7408"/>
              <a:gd name="T2" fmla="*/ 0 h 7408"/>
            </a:gdLst>
            <a:ahLst/>
            <a:cxnLst>
              <a:cxn ang="0">
                <a:pos x="0" y="T0"/>
              </a:cxn>
              <a:cxn ang="0">
                <a:pos x="0" y="T1"/>
              </a:cxn>
              <a:cxn ang="0">
                <a:pos x="0" y="T2"/>
              </a:cxn>
            </a:cxnLst>
            <a:rect l="0" t="0" r="r" b="b"/>
            <a:pathLst>
              <a:path h="7408">
                <a:moveTo>
                  <a:pt x="0" y="7408"/>
                </a:moveTo>
                <a:lnTo>
                  <a:pt x="0" y="7408"/>
                </a:lnTo>
                <a:lnTo>
                  <a:pt x="0" y="0"/>
                </a:lnTo>
              </a:path>
            </a:pathLst>
          </a:custGeom>
          <a:noFill/>
          <a:ln w="9525" cap="flat">
            <a:solidFill>
              <a:srgbClr val="FF6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6">
            <a:extLst>
              <a:ext uri="{FF2B5EF4-FFF2-40B4-BE49-F238E27FC236}">
                <a16:creationId xmlns:a16="http://schemas.microsoft.com/office/drawing/2014/main" id="{C9720ACF-4816-2D45-87B2-F2894315A47F}"/>
              </a:ext>
            </a:extLst>
          </p:cNvPr>
          <p:cNvSpPr>
            <a:spLocks/>
          </p:cNvSpPr>
          <p:nvPr/>
        </p:nvSpPr>
        <p:spPr bwMode="auto">
          <a:xfrm>
            <a:off x="733425" y="1956213"/>
            <a:ext cx="122238" cy="676275"/>
          </a:xfrm>
          <a:custGeom>
            <a:avLst/>
            <a:gdLst>
              <a:gd name="T0" fmla="*/ 75 w 151"/>
              <a:gd name="T1" fmla="*/ 0 h 926"/>
              <a:gd name="T2" fmla="*/ 75 w 151"/>
              <a:gd name="T3" fmla="*/ 0 h 926"/>
              <a:gd name="T4" fmla="*/ 0 w 151"/>
              <a:gd name="T5" fmla="*/ 76 h 926"/>
              <a:gd name="T6" fmla="*/ 0 w 151"/>
              <a:gd name="T7" fmla="*/ 851 h 926"/>
              <a:gd name="T8" fmla="*/ 75 w 151"/>
              <a:gd name="T9" fmla="*/ 926 h 926"/>
              <a:gd name="T10" fmla="*/ 151 w 151"/>
              <a:gd name="T11" fmla="*/ 851 h 926"/>
              <a:gd name="T12" fmla="*/ 151 w 151"/>
              <a:gd name="T13" fmla="*/ 76 h 926"/>
              <a:gd name="T14" fmla="*/ 75 w 151"/>
              <a:gd name="T15" fmla="*/ 0 h 9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926">
                <a:moveTo>
                  <a:pt x="75" y="0"/>
                </a:moveTo>
                <a:lnTo>
                  <a:pt x="75" y="0"/>
                </a:lnTo>
                <a:cubicBezTo>
                  <a:pt x="33" y="0"/>
                  <a:pt x="0" y="34"/>
                  <a:pt x="0" y="76"/>
                </a:cubicBezTo>
                <a:lnTo>
                  <a:pt x="0" y="851"/>
                </a:lnTo>
                <a:cubicBezTo>
                  <a:pt x="0" y="892"/>
                  <a:pt x="33" y="926"/>
                  <a:pt x="75" y="926"/>
                </a:cubicBezTo>
                <a:cubicBezTo>
                  <a:pt x="117" y="926"/>
                  <a:pt x="151" y="892"/>
                  <a:pt x="151" y="851"/>
                </a:cubicBezTo>
                <a:lnTo>
                  <a:pt x="151" y="76"/>
                </a:lnTo>
                <a:cubicBezTo>
                  <a:pt x="151" y="34"/>
                  <a:pt x="117" y="0"/>
                  <a:pt x="75" y="0"/>
                </a:cubicBezTo>
                <a:close/>
              </a:path>
            </a:pathLst>
          </a:custGeom>
          <a:solidFill>
            <a:srgbClr val="FF63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Connecteur en arc 6">
            <a:extLst>
              <a:ext uri="{FF2B5EF4-FFF2-40B4-BE49-F238E27FC236}">
                <a16:creationId xmlns:a16="http://schemas.microsoft.com/office/drawing/2014/main" id="{66CC6330-A8FC-E148-950B-A65AB71F12F6}"/>
              </a:ext>
            </a:extLst>
          </p:cNvPr>
          <p:cNvCxnSpPr>
            <a:cxnSpLocks/>
          </p:cNvCxnSpPr>
          <p:nvPr/>
        </p:nvCxnSpPr>
        <p:spPr>
          <a:xfrm>
            <a:off x="4650869" y="4147592"/>
            <a:ext cx="784123" cy="379087"/>
          </a:xfrm>
          <a:prstGeom prst="curvedConnector3">
            <a:avLst>
              <a:gd name="adj1" fmla="val 5000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3452F5C9-C0D4-A044-9A15-FBE1A39170AC}"/>
              </a:ext>
            </a:extLst>
          </p:cNvPr>
          <p:cNvPicPr>
            <a:picLocks noChangeAspect="1"/>
          </p:cNvPicPr>
          <p:nvPr/>
        </p:nvPicPr>
        <p:blipFill>
          <a:blip r:embed="rId3">
            <a:duotone>
              <a:schemeClr val="accent1">
                <a:shade val="45000"/>
                <a:satMod val="135000"/>
              </a:schemeClr>
              <a:prstClr val="white"/>
            </a:duotone>
          </a:blip>
          <a:stretch>
            <a:fillRect/>
          </a:stretch>
        </p:blipFill>
        <p:spPr>
          <a:xfrm>
            <a:off x="2072294" y="1945670"/>
            <a:ext cx="2529622" cy="4782930"/>
          </a:xfrm>
          <a:prstGeom prst="rect">
            <a:avLst/>
          </a:prstGeom>
        </p:spPr>
      </p:pic>
      <p:sp>
        <p:nvSpPr>
          <p:cNvPr id="6" name="Inhaltsplatzhalter 5">
            <a:extLst>
              <a:ext uri="{FF2B5EF4-FFF2-40B4-BE49-F238E27FC236}">
                <a16:creationId xmlns:a16="http://schemas.microsoft.com/office/drawing/2014/main" id="{E8BB3EB1-A933-8686-5C89-C5448F58BC91}"/>
              </a:ext>
            </a:extLst>
          </p:cNvPr>
          <p:cNvSpPr>
            <a:spLocks noGrp="1"/>
          </p:cNvSpPr>
          <p:nvPr>
            <p:ph idx="1"/>
          </p:nvPr>
        </p:nvSpPr>
        <p:spPr>
          <a:xfrm>
            <a:off x="5483946" y="2467393"/>
            <a:ext cx="5869851" cy="3739485"/>
          </a:xfrm>
          <a:ln>
            <a:solidFill>
              <a:schemeClr val="accent1"/>
            </a:solidFill>
          </a:ln>
        </p:spPr>
        <p:txBody>
          <a:bodyPr/>
          <a:lstStyle/>
          <a:p>
            <a:pPr marL="0" marR="0" lvl="0" indent="0" defTabSz="914400" rtl="0" eaLnBrk="1" fontAlgn="auto" latinLnBrk="0" hangingPunct="1">
              <a:lnSpc>
                <a:spcPct val="100000"/>
              </a:lnSpc>
              <a:spcBef>
                <a:spcPts val="1200"/>
              </a:spcBef>
              <a:spcAft>
                <a:spcPts val="0"/>
              </a:spcAft>
              <a:buClrTx/>
              <a:buSzTx/>
              <a:buFontTx/>
              <a:buNone/>
              <a:tabLst/>
              <a:defRPr/>
            </a:pP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A wide range of stakeholders participated in the pilot project:  </a:t>
            </a:r>
          </a:p>
          <a:p>
            <a:pPr marL="0" marR="0" lvl="0" indent="0" defTabSz="914400" rtl="0" eaLnBrk="1" fontAlgn="auto" latinLnBrk="0" hangingPunct="1">
              <a:lnSpc>
                <a:spcPct val="100000"/>
              </a:lnSpc>
              <a:spcBef>
                <a:spcPts val="1200"/>
              </a:spcBef>
              <a:spcAft>
                <a:spcPts val="0"/>
              </a:spcAft>
              <a:buClrTx/>
              <a:buSzTx/>
              <a:buFontTx/>
              <a:buNone/>
              <a:tabLst/>
              <a:defRPr/>
            </a:pPr>
            <a:endPar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endParaRPr>
          </a:p>
          <a:p>
            <a:pPr marL="285750" marR="0" lvl="0" indent="-285750"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Qatar Ministry of Administrative Development, </a:t>
            </a:r>
            <a:r>
              <a:rPr kumimoji="0" lang="en-US" sz="1700" b="0" i="0" u="none" strike="noStrike" kern="1200" cap="none" spc="0" normalizeH="0" baseline="0" noProof="0" dirty="0" err="1">
                <a:ln>
                  <a:noFill/>
                </a:ln>
                <a:solidFill>
                  <a:srgbClr val="507FBA"/>
                </a:solidFill>
                <a:effectLst/>
                <a:uLnTx/>
                <a:uFillTx/>
                <a:latin typeface="Neo Sans Pro" panose="020B0504030504040204" pitchFamily="34" charset="0"/>
                <a:ea typeface="+mn-ea"/>
                <a:cs typeface="+mn-cs"/>
              </a:rPr>
              <a:t>Labour</a:t>
            </a: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 and Social Affairs (</a:t>
            </a:r>
            <a:r>
              <a:rPr kumimoji="0" lang="en-US" sz="17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ADLSA</a:t>
            </a: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a:t>
            </a:r>
          </a:p>
          <a:p>
            <a:pPr marL="285750" marR="0" lvl="0" indent="-285750"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17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ILO</a:t>
            </a: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 Qatar Project Office </a:t>
            </a:r>
          </a:p>
          <a:p>
            <a:pPr marL="285750" marR="0" lvl="0" indent="-285750"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General contractor (</a:t>
            </a:r>
            <a:r>
              <a:rPr kumimoji="0" lang="en-US" sz="17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VINCI/QDVC</a:t>
            </a: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a:t>
            </a:r>
          </a:p>
          <a:p>
            <a:pPr marL="285750" marR="0" lvl="0" indent="-285750"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Manpower agency of QDVC in Qatar (</a:t>
            </a:r>
            <a:r>
              <a:rPr kumimoji="0" lang="en-US" sz="17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STS</a:t>
            </a: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a:t>
            </a:r>
          </a:p>
          <a:p>
            <a:pPr marL="285750" marR="0" lvl="0" indent="-285750"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Recruitment agency in Bangladesh (</a:t>
            </a:r>
            <a:r>
              <a:rPr kumimoji="0" lang="en-US" sz="17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Bonanza</a:t>
            </a: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a:t>
            </a:r>
          </a:p>
          <a:p>
            <a:pPr marL="285750" marR="0" lvl="0" indent="-285750" defTabSz="914400" rtl="0" eaLnBrk="1" fontAlgn="auto" latinLnBrk="0" hangingPunct="1">
              <a:lnSpc>
                <a:spcPct val="100000"/>
              </a:lnSpc>
              <a:spcBef>
                <a:spcPts val="600"/>
              </a:spcBef>
              <a:spcAft>
                <a:spcPts val="0"/>
              </a:spcAft>
              <a:buClrTx/>
              <a:buSzTx/>
              <a:buFont typeface="Wingdings" pitchFamily="2" charset="2"/>
              <a:buChar char="§"/>
              <a:tabLst/>
              <a:defRPr/>
            </a:pPr>
            <a:endPar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endParaRP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 Full in-depth audit by </a:t>
            </a:r>
            <a:r>
              <a:rPr kumimoji="0" lang="en-US" sz="17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Verité </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1700" b="0"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 Moderation by the </a:t>
            </a:r>
            <a:r>
              <a:rPr kumimoji="0" lang="en-US" sz="17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rPr>
              <a:t>Fair Hiring Initiative </a:t>
            </a:r>
            <a:endParaRPr kumimoji="0" lang="fr-FR" sz="1700" b="1" i="0" u="none" strike="noStrike" kern="1200" cap="none" spc="0" normalizeH="0" baseline="0" noProof="0" dirty="0">
              <a:ln>
                <a:noFill/>
              </a:ln>
              <a:solidFill>
                <a:srgbClr val="507FBA"/>
              </a:solidFill>
              <a:effectLst/>
              <a:uLnTx/>
              <a:uFillTx/>
              <a:latin typeface="Neo Sans Pro" panose="020B0504030504040204" pitchFamily="34" charset="0"/>
              <a:ea typeface="+mn-ea"/>
              <a:cs typeface="+mn-cs"/>
            </a:endParaRPr>
          </a:p>
        </p:txBody>
      </p:sp>
      <p:sp>
        <p:nvSpPr>
          <p:cNvPr id="5" name="Titel 4">
            <a:extLst>
              <a:ext uri="{FF2B5EF4-FFF2-40B4-BE49-F238E27FC236}">
                <a16:creationId xmlns:a16="http://schemas.microsoft.com/office/drawing/2014/main" id="{4F18EAEC-66D7-A794-6B7A-60A3E5A3B711}"/>
              </a:ext>
            </a:extLst>
          </p:cNvPr>
          <p:cNvSpPr>
            <a:spLocks noGrp="1"/>
          </p:cNvSpPr>
          <p:nvPr>
            <p:ph type="title"/>
          </p:nvPr>
        </p:nvSpPr>
        <p:spPr>
          <a:xfrm>
            <a:off x="1594884" y="1162844"/>
            <a:ext cx="9758911" cy="594936"/>
          </a:xfrm>
        </p:spPr>
        <p:txBody>
          <a:bodyPr>
            <a:normAutofit fontScale="90000"/>
          </a:bodyPr>
          <a:lstStyle/>
          <a:p>
            <a:pPr rtl="0"/>
            <a:r>
              <a:rPr lang="de-DE" dirty="0"/>
              <a:t>Construction </a:t>
            </a:r>
            <a:r>
              <a:rPr lang="de-DE" dirty="0" err="1"/>
              <a:t>supply</a:t>
            </a:r>
            <a:r>
              <a:rPr lang="de-DE" dirty="0"/>
              <a:t> </a:t>
            </a:r>
            <a:r>
              <a:rPr lang="de-DE" dirty="0" err="1"/>
              <a:t>chain</a:t>
            </a:r>
            <a:r>
              <a:rPr lang="de-DE" dirty="0"/>
              <a:t> and </a:t>
            </a:r>
            <a:r>
              <a:rPr lang="de-DE" dirty="0" err="1"/>
              <a:t>actors</a:t>
            </a:r>
            <a:r>
              <a:rPr lang="de-DE" dirty="0"/>
              <a:t> </a:t>
            </a:r>
            <a:r>
              <a:rPr lang="de-DE" dirty="0" err="1"/>
              <a:t>involved</a:t>
            </a:r>
            <a:r>
              <a:rPr lang="de-DE" dirty="0"/>
              <a:t> in </a:t>
            </a:r>
            <a:r>
              <a:rPr lang="de-DE" dirty="0" err="1"/>
              <a:t>the</a:t>
            </a:r>
            <a:r>
              <a:rPr lang="de-DE" dirty="0"/>
              <a:t> </a:t>
            </a:r>
            <a:r>
              <a:rPr lang="de-DE" dirty="0" err="1"/>
              <a:t>pilot</a:t>
            </a:r>
            <a:r>
              <a:rPr lang="de-DE" dirty="0"/>
              <a:t> </a:t>
            </a:r>
            <a:r>
              <a:rPr lang="de-DE" dirty="0" err="1"/>
              <a:t>project</a:t>
            </a:r>
            <a:r>
              <a:rPr lang="de-DE" dirty="0"/>
              <a:t> </a:t>
            </a:r>
          </a:p>
        </p:txBody>
      </p:sp>
    </p:spTree>
    <p:extLst>
      <p:ext uri="{BB962C8B-B14F-4D97-AF65-F5344CB8AC3E}">
        <p14:creationId xmlns:p14="http://schemas.microsoft.com/office/powerpoint/2010/main" val="1165192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 11">
            <a:extLst>
              <a:ext uri="{FF2B5EF4-FFF2-40B4-BE49-F238E27FC236}">
                <a16:creationId xmlns:a16="http://schemas.microsoft.com/office/drawing/2014/main" id="{957A0F63-CEAE-8531-EE95-6BA7253F833F}"/>
              </a:ext>
            </a:extLst>
          </p:cNvPr>
          <p:cNvSpPr/>
          <p:nvPr/>
        </p:nvSpPr>
        <p:spPr>
          <a:xfrm>
            <a:off x="2037181" y="1661532"/>
            <a:ext cx="7624235" cy="4765147"/>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8" name="Oval 17">
            <a:extLst>
              <a:ext uri="{FF2B5EF4-FFF2-40B4-BE49-F238E27FC236}">
                <a16:creationId xmlns:a16="http://schemas.microsoft.com/office/drawing/2014/main" id="{DF88F038-38A6-1962-D56A-5693EC02614F}"/>
              </a:ext>
            </a:extLst>
          </p:cNvPr>
          <p:cNvSpPr/>
          <p:nvPr/>
        </p:nvSpPr>
        <p:spPr>
          <a:xfrm>
            <a:off x="3113041" y="4783507"/>
            <a:ext cx="226139" cy="252763"/>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9" name="Freihandform 18">
            <a:extLst>
              <a:ext uri="{FF2B5EF4-FFF2-40B4-BE49-F238E27FC236}">
                <a16:creationId xmlns:a16="http://schemas.microsoft.com/office/drawing/2014/main" id="{E859D62F-2B98-B6C0-F8B6-863FDA4339B7}"/>
              </a:ext>
            </a:extLst>
          </p:cNvPr>
          <p:cNvSpPr/>
          <p:nvPr/>
        </p:nvSpPr>
        <p:spPr>
          <a:xfrm>
            <a:off x="3316454" y="4767075"/>
            <a:ext cx="1290652" cy="1134104"/>
          </a:xfrm>
          <a:custGeom>
            <a:avLst/>
            <a:gdLst>
              <a:gd name="connsiteX0" fmla="*/ 0 w 1102250"/>
              <a:gd name="connsiteY0" fmla="*/ 0 h 1134104"/>
              <a:gd name="connsiteX1" fmla="*/ 1102250 w 1102250"/>
              <a:gd name="connsiteY1" fmla="*/ 0 h 1134104"/>
              <a:gd name="connsiteX2" fmla="*/ 1102250 w 1102250"/>
              <a:gd name="connsiteY2" fmla="*/ 1134104 h 1134104"/>
              <a:gd name="connsiteX3" fmla="*/ 0 w 1102250"/>
              <a:gd name="connsiteY3" fmla="*/ 1134104 h 1134104"/>
              <a:gd name="connsiteX4" fmla="*/ 0 w 1102250"/>
              <a:gd name="connsiteY4" fmla="*/ 0 h 1134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250" h="1134104">
                <a:moveTo>
                  <a:pt x="0" y="0"/>
                </a:moveTo>
                <a:lnTo>
                  <a:pt x="1102250" y="0"/>
                </a:lnTo>
                <a:lnTo>
                  <a:pt x="1102250" y="1134104"/>
                </a:lnTo>
                <a:lnTo>
                  <a:pt x="0" y="11341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918" tIns="0" rIns="0" bIns="0" numCol="1" spcCol="1270" anchor="t" anchorCtr="0">
            <a:noAutofit/>
          </a:bodyPr>
          <a:lstStyle/>
          <a:p>
            <a:pPr marL="0" lvl="0" indent="0" algn="l" defTabSz="488950">
              <a:lnSpc>
                <a:spcPct val="90000"/>
              </a:lnSpc>
              <a:spcBef>
                <a:spcPct val="0"/>
              </a:spcBef>
              <a:spcAft>
                <a:spcPct val="35000"/>
              </a:spcAft>
              <a:buNone/>
            </a:pPr>
            <a:r>
              <a:rPr lang="en-GB" sz="1100" b="1" kern="1200" noProof="0" dirty="0">
                <a:latin typeface="Arial Nova" panose="020B0504020202020204" pitchFamily="34" charset="0"/>
                <a:ea typeface="+mn-ea"/>
                <a:cs typeface="+mn-cs"/>
              </a:rPr>
              <a:t>Independent audit</a:t>
            </a:r>
          </a:p>
          <a:p>
            <a:pPr marL="0" lvl="0" indent="0" algn="l" defTabSz="488950">
              <a:lnSpc>
                <a:spcPct val="90000"/>
              </a:lnSpc>
              <a:spcBef>
                <a:spcPct val="0"/>
              </a:spcBef>
              <a:spcAft>
                <a:spcPct val="35000"/>
              </a:spcAft>
              <a:buNone/>
            </a:pPr>
            <a:r>
              <a:rPr lang="en-GB" sz="1100" b="0" kern="1200" noProof="0" dirty="0">
                <a:latin typeface="Arial Nova" panose="020B0504020202020204" pitchFamily="34" charset="0"/>
                <a:ea typeface="+mn-ea"/>
                <a:cs typeface="+mn-cs"/>
              </a:rPr>
              <a:t>Qatar sub-contractor  and Bangladesh private employment agency </a:t>
            </a:r>
            <a:endParaRPr lang="en-GB" sz="1100" kern="1200" dirty="0">
              <a:latin typeface="Arial Nova" panose="020B0504020202020204" pitchFamily="34" charset="0"/>
              <a:ea typeface="+mn-ea"/>
              <a:cs typeface="+mn-cs"/>
            </a:endParaRPr>
          </a:p>
        </p:txBody>
      </p:sp>
      <p:sp>
        <p:nvSpPr>
          <p:cNvPr id="20" name="Oval 19">
            <a:extLst>
              <a:ext uri="{FF2B5EF4-FFF2-40B4-BE49-F238E27FC236}">
                <a16:creationId xmlns:a16="http://schemas.microsoft.com/office/drawing/2014/main" id="{4A095522-86A7-9F5E-B75E-6445E84EE353}"/>
              </a:ext>
            </a:extLst>
          </p:cNvPr>
          <p:cNvSpPr/>
          <p:nvPr/>
        </p:nvSpPr>
        <p:spPr>
          <a:xfrm>
            <a:off x="4272436" y="3923580"/>
            <a:ext cx="335368" cy="338479"/>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Freihandform 20">
            <a:extLst>
              <a:ext uri="{FF2B5EF4-FFF2-40B4-BE49-F238E27FC236}">
                <a16:creationId xmlns:a16="http://schemas.microsoft.com/office/drawing/2014/main" id="{65B0DE6A-695A-B648-8506-BAD327A2937F}"/>
              </a:ext>
            </a:extLst>
          </p:cNvPr>
          <p:cNvSpPr/>
          <p:nvPr/>
        </p:nvSpPr>
        <p:spPr>
          <a:xfrm>
            <a:off x="4626399" y="3996723"/>
            <a:ext cx="1433444" cy="2177672"/>
          </a:xfrm>
          <a:custGeom>
            <a:avLst/>
            <a:gdLst>
              <a:gd name="connsiteX0" fmla="*/ 0 w 1344899"/>
              <a:gd name="connsiteY0" fmla="*/ 0 h 2177672"/>
              <a:gd name="connsiteX1" fmla="*/ 1344899 w 1344899"/>
              <a:gd name="connsiteY1" fmla="*/ 0 h 2177672"/>
              <a:gd name="connsiteX2" fmla="*/ 1344899 w 1344899"/>
              <a:gd name="connsiteY2" fmla="*/ 2177672 h 2177672"/>
              <a:gd name="connsiteX3" fmla="*/ 0 w 1344899"/>
              <a:gd name="connsiteY3" fmla="*/ 2177672 h 2177672"/>
              <a:gd name="connsiteX4" fmla="*/ 0 w 1344899"/>
              <a:gd name="connsiteY4" fmla="*/ 0 h 217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899" h="2177672">
                <a:moveTo>
                  <a:pt x="0" y="0"/>
                </a:moveTo>
                <a:lnTo>
                  <a:pt x="1344899" y="0"/>
                </a:lnTo>
                <a:lnTo>
                  <a:pt x="1344899" y="2177672"/>
                </a:lnTo>
                <a:lnTo>
                  <a:pt x="0" y="21776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1597" tIns="0" rIns="0" bIns="0" numCol="1" spcCol="1270" anchor="t" anchorCtr="0">
            <a:noAutofit/>
          </a:bodyPr>
          <a:lstStyle/>
          <a:p>
            <a:pPr marL="0" lvl="0" indent="0" algn="l" defTabSz="488950">
              <a:lnSpc>
                <a:spcPct val="90000"/>
              </a:lnSpc>
              <a:spcBef>
                <a:spcPct val="0"/>
              </a:spcBef>
              <a:spcAft>
                <a:spcPct val="35000"/>
              </a:spcAft>
              <a:buNone/>
            </a:pPr>
            <a:r>
              <a:rPr lang="en-US" sz="1100" b="1" kern="1200" noProof="0" dirty="0">
                <a:latin typeface="Arial Nova" panose="020B0504020202020204" pitchFamily="34" charset="0"/>
                <a:ea typeface="+mn-ea"/>
                <a:cs typeface="+mn-cs"/>
              </a:rPr>
              <a:t>Capacity building</a:t>
            </a:r>
            <a:endParaRPr lang="en-US" sz="1100" b="0" kern="1200" noProof="0" dirty="0">
              <a:latin typeface="Arial Nova" panose="020B0504020202020204" pitchFamily="34" charset="0"/>
              <a:ea typeface="+mn-ea"/>
              <a:cs typeface="+mn-cs"/>
            </a:endParaRPr>
          </a:p>
          <a:p>
            <a:pPr marL="0" lvl="0" indent="0" algn="l" defTabSz="488950">
              <a:lnSpc>
                <a:spcPct val="90000"/>
              </a:lnSpc>
              <a:spcBef>
                <a:spcPct val="0"/>
              </a:spcBef>
              <a:spcAft>
                <a:spcPct val="35000"/>
              </a:spcAft>
              <a:buNone/>
            </a:pPr>
            <a:r>
              <a:rPr lang="en-US" sz="1100" b="0" kern="1200" noProof="0" dirty="0">
                <a:latin typeface="Arial Nova" panose="020B0504020202020204" pitchFamily="34" charset="0"/>
                <a:ea typeface="+mn-ea"/>
                <a:cs typeface="+mn-cs"/>
              </a:rPr>
              <a:t>Tailored training sessions and regular feedback provided based on audit findings</a:t>
            </a:r>
            <a:endParaRPr lang="en-GB" sz="1100" b="0" kern="1200" noProof="0" dirty="0">
              <a:latin typeface="Arial Nova" panose="020B0504020202020204" pitchFamily="34" charset="0"/>
              <a:ea typeface="+mn-ea"/>
              <a:cs typeface="+mn-cs"/>
            </a:endParaRPr>
          </a:p>
        </p:txBody>
      </p:sp>
      <p:sp>
        <p:nvSpPr>
          <p:cNvPr id="22" name="Oval 21">
            <a:extLst>
              <a:ext uri="{FF2B5EF4-FFF2-40B4-BE49-F238E27FC236}">
                <a16:creationId xmlns:a16="http://schemas.microsoft.com/office/drawing/2014/main" id="{C2B45525-53B1-0C9F-3198-7B6E75AF400E}"/>
              </a:ext>
            </a:extLst>
          </p:cNvPr>
          <p:cNvSpPr/>
          <p:nvPr/>
        </p:nvSpPr>
        <p:spPr>
          <a:xfrm>
            <a:off x="5793628" y="3154034"/>
            <a:ext cx="413734" cy="418069"/>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 name="Freihandform 22">
            <a:extLst>
              <a:ext uri="{FF2B5EF4-FFF2-40B4-BE49-F238E27FC236}">
                <a16:creationId xmlns:a16="http://schemas.microsoft.com/office/drawing/2014/main" id="{A3A4A28F-413B-0962-7876-8B32AC9EFFCC}"/>
              </a:ext>
            </a:extLst>
          </p:cNvPr>
          <p:cNvSpPr/>
          <p:nvPr/>
        </p:nvSpPr>
        <p:spPr>
          <a:xfrm>
            <a:off x="6079136" y="3168190"/>
            <a:ext cx="1784119" cy="2546126"/>
          </a:xfrm>
          <a:custGeom>
            <a:avLst/>
            <a:gdLst>
              <a:gd name="connsiteX0" fmla="*/ 0 w 1601089"/>
              <a:gd name="connsiteY0" fmla="*/ 0 h 2546126"/>
              <a:gd name="connsiteX1" fmla="*/ 1601089 w 1601089"/>
              <a:gd name="connsiteY1" fmla="*/ 0 h 2546126"/>
              <a:gd name="connsiteX2" fmla="*/ 1601089 w 1601089"/>
              <a:gd name="connsiteY2" fmla="*/ 2546126 h 2546126"/>
              <a:gd name="connsiteX3" fmla="*/ 0 w 1601089"/>
              <a:gd name="connsiteY3" fmla="*/ 2546126 h 2546126"/>
              <a:gd name="connsiteX4" fmla="*/ 0 w 1601089"/>
              <a:gd name="connsiteY4" fmla="*/ 0 h 2546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089" h="2546126">
                <a:moveTo>
                  <a:pt x="0" y="0"/>
                </a:moveTo>
                <a:lnTo>
                  <a:pt x="1601089" y="0"/>
                </a:lnTo>
                <a:lnTo>
                  <a:pt x="1601089" y="2546126"/>
                </a:lnTo>
                <a:lnTo>
                  <a:pt x="0" y="25461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4116" tIns="0" rIns="0" bIns="0" numCol="1" spcCol="1270" anchor="t" anchorCtr="0">
            <a:noAutofit/>
          </a:bodyPr>
          <a:lstStyle/>
          <a:p>
            <a:pPr marL="0" lvl="0" indent="0" algn="l" defTabSz="488950">
              <a:lnSpc>
                <a:spcPct val="90000"/>
              </a:lnSpc>
              <a:spcBef>
                <a:spcPct val="0"/>
              </a:spcBef>
              <a:spcAft>
                <a:spcPct val="35000"/>
              </a:spcAft>
              <a:buNone/>
            </a:pPr>
            <a:r>
              <a:rPr lang="en-US" sz="1100" b="1" kern="1200" noProof="0" dirty="0">
                <a:latin typeface="Arial Nova" panose="020B0504020202020204" pitchFamily="34" charset="0"/>
                <a:ea typeface="+mn-ea"/>
                <a:cs typeface="+mn-cs"/>
              </a:rPr>
              <a:t>Recruitment of workers</a:t>
            </a:r>
          </a:p>
          <a:p>
            <a:pPr marL="0" lvl="0" indent="0" algn="l" defTabSz="488950">
              <a:lnSpc>
                <a:spcPct val="90000"/>
              </a:lnSpc>
              <a:spcBef>
                <a:spcPct val="0"/>
              </a:spcBef>
              <a:spcAft>
                <a:spcPct val="35000"/>
              </a:spcAft>
              <a:buNone/>
            </a:pPr>
            <a:r>
              <a:rPr lang="en-US" sz="1100" b="0" kern="1200" noProof="0" dirty="0">
                <a:latin typeface="Arial Nova" panose="020B0504020202020204" pitchFamily="34" charset="0"/>
                <a:ea typeface="+mn-ea"/>
                <a:cs typeface="+mn-cs"/>
              </a:rPr>
              <a:t>Recruitment of 142 workers carried out from Bangladesh using action plan and tools developed through the capacity building </a:t>
            </a:r>
            <a:endParaRPr lang="en-GB" sz="1100" b="0" kern="1200" noProof="0" dirty="0">
              <a:latin typeface="Arial Nova" panose="020B0504020202020204" pitchFamily="34" charset="0"/>
              <a:ea typeface="+mn-ea"/>
              <a:cs typeface="+mn-cs"/>
            </a:endParaRPr>
          </a:p>
        </p:txBody>
      </p:sp>
      <p:sp>
        <p:nvSpPr>
          <p:cNvPr id="24" name="Oval 23">
            <a:extLst>
              <a:ext uri="{FF2B5EF4-FFF2-40B4-BE49-F238E27FC236}">
                <a16:creationId xmlns:a16="http://schemas.microsoft.com/office/drawing/2014/main" id="{3A52F684-6F5B-5F3A-9D6D-79EB79950E55}"/>
              </a:ext>
            </a:extLst>
          </p:cNvPr>
          <p:cNvSpPr/>
          <p:nvPr/>
        </p:nvSpPr>
        <p:spPr>
          <a:xfrm>
            <a:off x="7471245" y="2573147"/>
            <a:ext cx="541320" cy="541320"/>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5" name="Freihandform 24">
            <a:extLst>
              <a:ext uri="{FF2B5EF4-FFF2-40B4-BE49-F238E27FC236}">
                <a16:creationId xmlns:a16="http://schemas.microsoft.com/office/drawing/2014/main" id="{45C75EDA-43F8-7817-99AD-4EEBF18D0CAD}"/>
              </a:ext>
            </a:extLst>
          </p:cNvPr>
          <p:cNvSpPr/>
          <p:nvPr/>
        </p:nvSpPr>
        <p:spPr>
          <a:xfrm>
            <a:off x="7810382" y="2688804"/>
            <a:ext cx="1583781" cy="3416610"/>
          </a:xfrm>
          <a:custGeom>
            <a:avLst/>
            <a:gdLst>
              <a:gd name="connsiteX0" fmla="*/ 0 w 1583781"/>
              <a:gd name="connsiteY0" fmla="*/ 0 h 3416610"/>
              <a:gd name="connsiteX1" fmla="*/ 1583781 w 1583781"/>
              <a:gd name="connsiteY1" fmla="*/ 0 h 3416610"/>
              <a:gd name="connsiteX2" fmla="*/ 1583781 w 1583781"/>
              <a:gd name="connsiteY2" fmla="*/ 3416610 h 3416610"/>
              <a:gd name="connsiteX3" fmla="*/ 0 w 1583781"/>
              <a:gd name="connsiteY3" fmla="*/ 3416610 h 3416610"/>
              <a:gd name="connsiteX4" fmla="*/ 0 w 1583781"/>
              <a:gd name="connsiteY4" fmla="*/ 0 h 3416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781" h="3416610">
                <a:moveTo>
                  <a:pt x="0" y="0"/>
                </a:moveTo>
                <a:lnTo>
                  <a:pt x="1583781" y="0"/>
                </a:lnTo>
                <a:lnTo>
                  <a:pt x="1583781" y="3416610"/>
                </a:lnTo>
                <a:lnTo>
                  <a:pt x="0" y="34166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6835" tIns="0" rIns="0" bIns="0" numCol="1" spcCol="1270" anchor="t" anchorCtr="0">
            <a:noAutofit/>
          </a:bodyPr>
          <a:lstStyle/>
          <a:p>
            <a:pPr marL="0" lvl="0" indent="0" algn="l" defTabSz="488950">
              <a:lnSpc>
                <a:spcPct val="90000"/>
              </a:lnSpc>
              <a:spcBef>
                <a:spcPct val="0"/>
              </a:spcBef>
              <a:spcAft>
                <a:spcPct val="35000"/>
              </a:spcAft>
              <a:buNone/>
            </a:pPr>
            <a:r>
              <a:rPr lang="en-GB" sz="1100" b="1" kern="1200" noProof="0" dirty="0">
                <a:latin typeface="Arial Nova" panose="020B0504020202020204" pitchFamily="34" charset="0"/>
                <a:ea typeface="+mn-ea"/>
                <a:cs typeface="+mn-cs"/>
              </a:rPr>
              <a:t>Impact assessment</a:t>
            </a:r>
            <a:endParaRPr lang="en-US" sz="1100" b="0" kern="1200" noProof="0" dirty="0">
              <a:latin typeface="Arial Nova" panose="020B0504020202020204" pitchFamily="34" charset="0"/>
              <a:ea typeface="+mn-ea"/>
              <a:cs typeface="+mn-cs"/>
            </a:endParaRPr>
          </a:p>
          <a:p>
            <a:pPr marL="0" lvl="0" indent="0" algn="l" defTabSz="488950">
              <a:lnSpc>
                <a:spcPct val="90000"/>
              </a:lnSpc>
              <a:spcBef>
                <a:spcPct val="0"/>
              </a:spcBef>
              <a:spcAft>
                <a:spcPct val="35000"/>
              </a:spcAft>
              <a:buNone/>
            </a:pPr>
            <a:r>
              <a:rPr lang="en-US" sz="1100" b="0" kern="1200" noProof="0" dirty="0">
                <a:latin typeface="Arial Nova" panose="020B0504020202020204" pitchFamily="34" charset="0"/>
                <a:ea typeface="+mn-ea"/>
                <a:cs typeface="+mn-cs"/>
              </a:rPr>
              <a:t>Thorough research conducted by Tufts University to assess impact on workers and employer</a:t>
            </a:r>
            <a:endParaRPr lang="en-GB" sz="1100" b="0" kern="1200" noProof="0" dirty="0">
              <a:latin typeface="Arial Nova" panose="020B0504020202020204" pitchFamily="34" charset="0"/>
              <a:ea typeface="+mn-ea"/>
              <a:cs typeface="+mn-cs"/>
            </a:endParaRPr>
          </a:p>
          <a:p>
            <a:pPr marL="0" lvl="0" indent="0" algn="l" defTabSz="488950">
              <a:lnSpc>
                <a:spcPct val="90000"/>
              </a:lnSpc>
              <a:spcBef>
                <a:spcPct val="0"/>
              </a:spcBef>
              <a:spcAft>
                <a:spcPct val="35000"/>
              </a:spcAft>
              <a:buNone/>
            </a:pPr>
            <a:endParaRPr lang="en-GB" sz="1100" b="0" kern="1200" noProof="0" dirty="0">
              <a:latin typeface="Arial Nova" panose="020B0504020202020204" pitchFamily="34" charset="0"/>
              <a:ea typeface="+mn-ea"/>
              <a:cs typeface="+mn-cs"/>
            </a:endParaRPr>
          </a:p>
          <a:p>
            <a:pPr marL="0" lvl="0" indent="0" algn="l" defTabSz="488950">
              <a:lnSpc>
                <a:spcPct val="90000"/>
              </a:lnSpc>
              <a:spcBef>
                <a:spcPct val="0"/>
              </a:spcBef>
              <a:spcAft>
                <a:spcPct val="35000"/>
              </a:spcAft>
              <a:buNone/>
            </a:pPr>
            <a:endParaRPr lang="en-GB" sz="1100" b="0" kern="1200" noProof="0" dirty="0">
              <a:latin typeface="Arial Nova" panose="020B0504020202020204" pitchFamily="34" charset="0"/>
              <a:ea typeface="+mn-ea"/>
              <a:cs typeface="+mn-cs"/>
            </a:endParaRPr>
          </a:p>
          <a:p>
            <a:pPr marL="0" lvl="0" indent="0" algn="l" defTabSz="488950">
              <a:lnSpc>
                <a:spcPct val="90000"/>
              </a:lnSpc>
              <a:spcBef>
                <a:spcPct val="0"/>
              </a:spcBef>
              <a:spcAft>
                <a:spcPct val="35000"/>
              </a:spcAft>
              <a:buNone/>
            </a:pPr>
            <a:endParaRPr lang="en-GB" sz="1100" b="0" kern="1200" noProof="0" dirty="0">
              <a:latin typeface="Arial Nova" panose="020B0504020202020204" pitchFamily="34" charset="0"/>
              <a:ea typeface="+mn-ea"/>
              <a:cs typeface="+mn-cs"/>
            </a:endParaRPr>
          </a:p>
        </p:txBody>
      </p:sp>
      <p:sp>
        <p:nvSpPr>
          <p:cNvPr id="3" name="Titel 2">
            <a:extLst>
              <a:ext uri="{FF2B5EF4-FFF2-40B4-BE49-F238E27FC236}">
                <a16:creationId xmlns:a16="http://schemas.microsoft.com/office/drawing/2014/main" id="{102DAC2D-B3DF-1D9D-57F5-48CB50BCC4F8}"/>
              </a:ext>
            </a:extLst>
          </p:cNvPr>
          <p:cNvSpPr>
            <a:spLocks noGrp="1"/>
          </p:cNvSpPr>
          <p:nvPr>
            <p:ph type="title"/>
          </p:nvPr>
        </p:nvSpPr>
        <p:spPr/>
        <p:txBody>
          <a:bodyPr>
            <a:normAutofit/>
          </a:bodyPr>
          <a:lstStyle/>
          <a:p>
            <a:pPr rtl="0"/>
            <a:r>
              <a:rPr lang="de-DE" dirty="0"/>
              <a:t>Fair </a:t>
            </a:r>
            <a:r>
              <a:rPr lang="de-DE" dirty="0" err="1"/>
              <a:t>recruitment</a:t>
            </a:r>
            <a:r>
              <a:rPr lang="de-DE" dirty="0"/>
              <a:t> </a:t>
            </a:r>
            <a:r>
              <a:rPr lang="de-DE" dirty="0" err="1"/>
              <a:t>pilot</a:t>
            </a:r>
            <a:r>
              <a:rPr lang="de-DE" dirty="0"/>
              <a:t> </a:t>
            </a:r>
            <a:r>
              <a:rPr lang="de-DE" dirty="0" err="1"/>
              <a:t>project</a:t>
            </a:r>
            <a:r>
              <a:rPr lang="de-DE" dirty="0"/>
              <a:t> </a:t>
            </a:r>
            <a:r>
              <a:rPr lang="de-DE" dirty="0" err="1"/>
              <a:t>building</a:t>
            </a:r>
            <a:r>
              <a:rPr lang="de-DE" dirty="0"/>
              <a:t> </a:t>
            </a:r>
            <a:r>
              <a:rPr lang="de-DE" dirty="0" err="1"/>
              <a:t>blocks</a:t>
            </a:r>
            <a:r>
              <a:rPr lang="de-DE" dirty="0"/>
              <a:t> </a:t>
            </a:r>
          </a:p>
        </p:txBody>
      </p:sp>
      <p:sp>
        <p:nvSpPr>
          <p:cNvPr id="5" name="Textplatzhalter 4">
            <a:extLst>
              <a:ext uri="{FF2B5EF4-FFF2-40B4-BE49-F238E27FC236}">
                <a16:creationId xmlns:a16="http://schemas.microsoft.com/office/drawing/2014/main" id="{10211592-5290-DF8C-8FD3-82FFE32C8078}"/>
              </a:ext>
            </a:extLst>
          </p:cNvPr>
          <p:cNvSpPr>
            <a:spLocks noGrp="1"/>
          </p:cNvSpPr>
          <p:nvPr>
            <p:ph type="body" sz="quarter" idx="13"/>
          </p:nvPr>
        </p:nvSpPr>
        <p:spPr/>
        <p:txBody>
          <a:bodyPr/>
          <a:lstStyle/>
          <a:p>
            <a:endParaRPr lang="de-DE"/>
          </a:p>
        </p:txBody>
      </p:sp>
      <p:sp>
        <p:nvSpPr>
          <p:cNvPr id="10" name="Date Placeholder 9"/>
          <p:cNvSpPr>
            <a:spLocks noGrp="1"/>
          </p:cNvSpPr>
          <p:nvPr>
            <p:ph type="dt" sz="half" idx="4294967295"/>
          </p:nvPr>
        </p:nvSpPr>
        <p:spPr>
          <a:xfrm>
            <a:off x="0" y="6356350"/>
            <a:ext cx="15573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9" name="Content Placeholder 4"/>
          <p:cNvSpPr txBox="1">
            <a:spLocks/>
          </p:cNvSpPr>
          <p:nvPr/>
        </p:nvSpPr>
        <p:spPr>
          <a:xfrm>
            <a:off x="621744" y="3098419"/>
            <a:ext cx="4888643" cy="1741022"/>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00000"/>
              </a:lnSpc>
              <a:spcBef>
                <a:spcPts val="600"/>
              </a:spcBef>
              <a:spcAft>
                <a:spcPts val="0"/>
              </a:spcAft>
              <a:buClr>
                <a:srgbClr val="FA3C4B"/>
              </a:buClr>
              <a:buSzPct val="70000"/>
              <a:buFont typeface="Wingdings 3" panose="05040102010807070707" pitchFamily="18" charset="2"/>
              <a:buChar char=""/>
              <a:tabLst/>
              <a:defRPr/>
            </a:pPr>
            <a:endParaRPr kumimoji="0" lang="en-GB" sz="14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15" name="Content Placeholder 4"/>
          <p:cNvSpPr txBox="1">
            <a:spLocks/>
          </p:cNvSpPr>
          <p:nvPr/>
        </p:nvSpPr>
        <p:spPr>
          <a:xfrm>
            <a:off x="527565" y="4859801"/>
            <a:ext cx="4888643" cy="1741022"/>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600"/>
              </a:spcBef>
              <a:spcAft>
                <a:spcPts val="0"/>
              </a:spcAft>
              <a:buClr>
                <a:srgbClr val="FA3C4B"/>
              </a:buClr>
              <a:buSzPct val="70000"/>
              <a:buFont typeface="Wingdings 3" panose="05040102010807070707" pitchFamily="18" charset="2"/>
              <a:buNone/>
              <a:tabLst/>
              <a:defRPr/>
            </a:pPr>
            <a:endParaRPr kumimoji="0" lang="en-GB" sz="16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E936FA26-0A00-F94F-89A4-7A134DB551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5862" y="2063016"/>
            <a:ext cx="2314445" cy="1426713"/>
          </a:xfrm>
          <a:prstGeom prst="rect">
            <a:avLst/>
          </a:prstGeom>
          <a:noFill/>
          <a:ln w="6350">
            <a:solidFill>
              <a:schemeClr val="accent3"/>
            </a:solidFill>
          </a:ln>
        </p:spPr>
      </p:pic>
      <p:pic>
        <p:nvPicPr>
          <p:cNvPr id="11" name="Image 10">
            <a:extLst>
              <a:ext uri="{FF2B5EF4-FFF2-40B4-BE49-F238E27FC236}">
                <a16:creationId xmlns:a16="http://schemas.microsoft.com/office/drawing/2014/main" id="{85398B53-190B-9F4D-A190-F1F29FC923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7931" y="4597555"/>
            <a:ext cx="2540107" cy="1389387"/>
          </a:xfrm>
          <a:prstGeom prst="rect">
            <a:avLst/>
          </a:prstGeom>
          <a:noFill/>
          <a:ln w="6350">
            <a:solidFill>
              <a:schemeClr val="accent3"/>
            </a:solidFill>
          </a:ln>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6890" y="3543948"/>
            <a:ext cx="1832246" cy="2442994"/>
          </a:xfrm>
          <a:prstGeom prst="rect">
            <a:avLst/>
          </a:prstGeom>
          <a:noFill/>
          <a:ln w="6350">
            <a:solidFill>
              <a:schemeClr val="accent3"/>
            </a:solidFill>
          </a:ln>
        </p:spPr>
      </p:pic>
      <p:sp>
        <p:nvSpPr>
          <p:cNvPr id="13" name="Rectangle 12">
            <a:extLst>
              <a:ext uri="{FF2B5EF4-FFF2-40B4-BE49-F238E27FC236}">
                <a16:creationId xmlns:a16="http://schemas.microsoft.com/office/drawing/2014/main" id="{513FD3B4-AD17-6247-BA27-1AF953936221}"/>
              </a:ext>
            </a:extLst>
          </p:cNvPr>
          <p:cNvSpPr/>
          <p:nvPr/>
        </p:nvSpPr>
        <p:spPr>
          <a:xfrm>
            <a:off x="1665862" y="3543948"/>
            <a:ext cx="2600429"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507FBA"/>
                </a:solidFill>
                <a:effectLst/>
                <a:uLnTx/>
                <a:uFillTx/>
                <a:latin typeface="Arial" panose="020B0604020202020204"/>
                <a:ea typeface="+mn-ea"/>
                <a:cs typeface="+mn-cs"/>
              </a:rPr>
              <a:t>Signature of a Public-</a:t>
            </a:r>
            <a:r>
              <a:rPr kumimoji="0" lang="fr-FR" sz="1100" b="0" i="0" u="none" strike="noStrike" kern="1200" cap="none" spc="0" normalizeH="0" baseline="0" noProof="0" dirty="0" err="1">
                <a:ln>
                  <a:noFill/>
                </a:ln>
                <a:solidFill>
                  <a:srgbClr val="507FBA"/>
                </a:solidFill>
                <a:effectLst/>
                <a:uLnTx/>
                <a:uFillTx/>
                <a:latin typeface="Arial" panose="020B0604020202020204"/>
                <a:ea typeface="+mn-ea"/>
                <a:cs typeface="+mn-cs"/>
              </a:rPr>
              <a:t>Private</a:t>
            </a:r>
            <a:r>
              <a:rPr kumimoji="0" lang="fr-FR" sz="1100" b="0" i="0" u="none" strike="noStrike" kern="1200" cap="none" spc="0" normalizeH="0" baseline="0" noProof="0" dirty="0">
                <a:ln>
                  <a:noFill/>
                </a:ln>
                <a:solidFill>
                  <a:srgbClr val="507FBA"/>
                </a:solidFill>
                <a:effectLst/>
                <a:uLnTx/>
                <a:uFillTx/>
                <a:latin typeface="Arial" panose="020B0604020202020204"/>
                <a:ea typeface="+mn-ea"/>
                <a:cs typeface="+mn-cs"/>
              </a:rPr>
              <a:t> </a:t>
            </a:r>
            <a:r>
              <a:rPr kumimoji="0" lang="fr-FR" sz="1100" b="0" i="0" u="none" strike="noStrike" kern="1200" cap="none" spc="0" normalizeH="0" baseline="0" noProof="0" dirty="0" err="1">
                <a:ln>
                  <a:noFill/>
                </a:ln>
                <a:solidFill>
                  <a:srgbClr val="507FBA"/>
                </a:solidFill>
                <a:effectLst/>
                <a:uLnTx/>
                <a:uFillTx/>
                <a:latin typeface="Arial" panose="020B0604020202020204"/>
                <a:ea typeface="+mn-ea"/>
                <a:cs typeface="+mn-cs"/>
              </a:rPr>
              <a:t>Partnership</a:t>
            </a:r>
            <a:r>
              <a:rPr kumimoji="0" lang="fr-FR" sz="1100" b="0" i="0" u="none" strike="noStrike" kern="1200" cap="none" spc="0" normalizeH="0" baseline="0" noProof="0" dirty="0">
                <a:ln>
                  <a:noFill/>
                </a:ln>
                <a:solidFill>
                  <a:srgbClr val="507FBA"/>
                </a:solidFill>
                <a:effectLst/>
                <a:uLnTx/>
                <a:uFillTx/>
                <a:latin typeface="Arial" panose="020B0604020202020204"/>
                <a:ea typeface="+mn-ea"/>
                <a:cs typeface="+mn-cs"/>
              </a:rPr>
              <a:t> </a:t>
            </a:r>
            <a:r>
              <a:rPr kumimoji="0" lang="fr-FR" sz="1100" b="0" i="0" u="none" strike="noStrike" kern="1200" cap="none" spc="0" normalizeH="0" baseline="0" noProof="0" dirty="0" err="1">
                <a:ln>
                  <a:noFill/>
                </a:ln>
                <a:solidFill>
                  <a:srgbClr val="507FBA"/>
                </a:solidFill>
                <a:effectLst/>
                <a:uLnTx/>
                <a:uFillTx/>
                <a:latin typeface="Arial" panose="020B0604020202020204"/>
                <a:ea typeface="+mn-ea"/>
                <a:cs typeface="+mn-cs"/>
              </a:rPr>
              <a:t>between</a:t>
            </a:r>
            <a:r>
              <a:rPr kumimoji="0" lang="fr-FR" sz="1100" b="0" i="0" u="none" strike="noStrike" kern="1200" cap="none" spc="0" normalizeH="0" baseline="0" noProof="0" dirty="0">
                <a:ln>
                  <a:noFill/>
                </a:ln>
                <a:solidFill>
                  <a:srgbClr val="507FBA"/>
                </a:solidFill>
                <a:effectLst/>
                <a:uLnTx/>
                <a:uFillTx/>
                <a:latin typeface="Arial" panose="020B0604020202020204"/>
                <a:ea typeface="+mn-ea"/>
                <a:cs typeface="+mn-cs"/>
              </a:rPr>
              <a:t> QDVC and the ILO Project Office in Qatar, 2018</a:t>
            </a:r>
          </a:p>
        </p:txBody>
      </p:sp>
      <p:sp>
        <p:nvSpPr>
          <p:cNvPr id="16" name="Rectangle 15">
            <a:extLst>
              <a:ext uri="{FF2B5EF4-FFF2-40B4-BE49-F238E27FC236}">
                <a16:creationId xmlns:a16="http://schemas.microsoft.com/office/drawing/2014/main" id="{5ABFCB29-B154-324B-93F8-76757C75C090}"/>
              </a:ext>
            </a:extLst>
          </p:cNvPr>
          <p:cNvSpPr/>
          <p:nvPr/>
        </p:nvSpPr>
        <p:spPr>
          <a:xfrm>
            <a:off x="6107609" y="6177970"/>
            <a:ext cx="260042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err="1">
                <a:ln>
                  <a:noFill/>
                </a:ln>
                <a:solidFill>
                  <a:srgbClr val="507FBA"/>
                </a:solidFill>
                <a:effectLst/>
                <a:uLnTx/>
                <a:uFillTx/>
                <a:latin typeface="Arial" panose="020B0604020202020204"/>
                <a:ea typeface="+mn-ea"/>
                <a:cs typeface="+mn-cs"/>
              </a:rPr>
              <a:t>Capacity</a:t>
            </a:r>
            <a:r>
              <a:rPr kumimoji="0" lang="fr-FR" sz="1100" b="0" i="0" u="none" strike="noStrike" kern="1200" cap="none" spc="0" normalizeH="0" baseline="0" noProof="0" dirty="0">
                <a:ln>
                  <a:noFill/>
                </a:ln>
                <a:solidFill>
                  <a:srgbClr val="507FBA"/>
                </a:solidFill>
                <a:effectLst/>
                <a:uLnTx/>
                <a:uFillTx/>
                <a:latin typeface="Arial" panose="020B0604020202020204"/>
                <a:ea typeface="+mn-ea"/>
                <a:cs typeface="+mn-cs"/>
              </a:rPr>
              <a:t>-building</a:t>
            </a:r>
            <a:r>
              <a:rPr kumimoji="0" lang="fr-FR" sz="11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fr-FR" sz="1100" b="0" i="0" u="none" strike="noStrike" kern="1200" cap="none" spc="0" normalizeH="0" baseline="0" noProof="0" dirty="0">
                <a:ln>
                  <a:noFill/>
                </a:ln>
                <a:solidFill>
                  <a:srgbClr val="507FBA"/>
                </a:solidFill>
                <a:effectLst/>
                <a:uLnTx/>
                <a:uFillTx/>
                <a:latin typeface="Arial" panose="020B0604020202020204"/>
                <a:ea typeface="+mn-ea"/>
                <a:cs typeface="+mn-cs"/>
              </a:rPr>
              <a:t>workshop in Doha, Qatar, 2018</a:t>
            </a:r>
          </a:p>
        </p:txBody>
      </p:sp>
      <p:sp>
        <p:nvSpPr>
          <p:cNvPr id="17" name="Rectangle 16">
            <a:extLst>
              <a:ext uri="{FF2B5EF4-FFF2-40B4-BE49-F238E27FC236}">
                <a16:creationId xmlns:a16="http://schemas.microsoft.com/office/drawing/2014/main" id="{5ABFCB29-B154-324B-93F8-76757C75C090}"/>
              </a:ext>
            </a:extLst>
          </p:cNvPr>
          <p:cNvSpPr/>
          <p:nvPr/>
        </p:nvSpPr>
        <p:spPr>
          <a:xfrm>
            <a:off x="9394163" y="6008693"/>
            <a:ext cx="1962143"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err="1">
                <a:ln>
                  <a:noFill/>
                </a:ln>
                <a:solidFill>
                  <a:srgbClr val="507FBA"/>
                </a:solidFill>
                <a:effectLst/>
                <a:uLnTx/>
                <a:uFillTx/>
                <a:latin typeface="Arial" panose="020B0604020202020204"/>
                <a:ea typeface="+mn-ea"/>
                <a:cs typeface="+mn-cs"/>
              </a:rPr>
              <a:t>Workers</a:t>
            </a:r>
            <a:r>
              <a:rPr kumimoji="0" lang="fr-FR" sz="1100" b="0" i="0" u="none" strike="noStrike" kern="1200" cap="none" spc="0" normalizeH="0" baseline="0" noProof="0" dirty="0">
                <a:ln>
                  <a:noFill/>
                </a:ln>
                <a:solidFill>
                  <a:srgbClr val="507FBA"/>
                </a:solidFill>
                <a:effectLst/>
                <a:uLnTx/>
                <a:uFillTx/>
                <a:latin typeface="Arial" panose="020B0604020202020204"/>
                <a:ea typeface="+mn-ea"/>
                <a:cs typeface="+mn-cs"/>
              </a:rPr>
              <a:t>’ interview for the impact </a:t>
            </a:r>
            <a:r>
              <a:rPr kumimoji="0" lang="fr-FR" sz="1100" b="0" i="0" u="none" strike="noStrike" kern="1200" cap="none" spc="0" normalizeH="0" baseline="0" noProof="0" dirty="0" err="1">
                <a:ln>
                  <a:noFill/>
                </a:ln>
                <a:solidFill>
                  <a:srgbClr val="507FBA"/>
                </a:solidFill>
                <a:effectLst/>
                <a:uLnTx/>
                <a:uFillTx/>
                <a:latin typeface="Arial" panose="020B0604020202020204"/>
                <a:ea typeface="+mn-ea"/>
                <a:cs typeface="+mn-cs"/>
              </a:rPr>
              <a:t>assessment</a:t>
            </a:r>
            <a:r>
              <a:rPr kumimoji="0" lang="fr-FR" sz="1100" b="0" i="0" u="none" strike="noStrike" kern="1200" cap="none" spc="0" normalizeH="0" baseline="0" noProof="0" dirty="0">
                <a:ln>
                  <a:noFill/>
                </a:ln>
                <a:solidFill>
                  <a:srgbClr val="507FBA"/>
                </a:solidFill>
                <a:effectLst/>
                <a:uLnTx/>
                <a:uFillTx/>
                <a:latin typeface="Arial" panose="020B0604020202020204"/>
                <a:ea typeface="+mn-ea"/>
                <a:cs typeface="+mn-cs"/>
              </a:rPr>
              <a:t>, Doha, Qatar, 2019</a:t>
            </a:r>
          </a:p>
        </p:txBody>
      </p:sp>
    </p:spTree>
    <p:extLst>
      <p:ext uri="{BB962C8B-B14F-4D97-AF65-F5344CB8AC3E}">
        <p14:creationId xmlns:p14="http://schemas.microsoft.com/office/powerpoint/2010/main" val="3939157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Impact on fees and costs paid by workers </a:t>
            </a:r>
          </a:p>
        </p:txBody>
      </p:sp>
      <p:sp>
        <p:nvSpPr>
          <p:cNvPr id="10" name="Date Placeholder 9"/>
          <p:cNvSpPr>
            <a:spLocks noGrp="1"/>
          </p:cNvSpPr>
          <p:nvPr>
            <p:ph type="dt" sz="half" idx="4294967295"/>
          </p:nvPr>
        </p:nvSpPr>
        <p:spPr>
          <a:xfrm>
            <a:off x="0" y="6356350"/>
            <a:ext cx="15573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graphicFrame>
        <p:nvGraphicFramePr>
          <p:cNvPr id="8" name="Inhaltsplatzhalter 7">
            <a:extLst>
              <a:ext uri="{FF2B5EF4-FFF2-40B4-BE49-F238E27FC236}">
                <a16:creationId xmlns:a16="http://schemas.microsoft.com/office/drawing/2014/main" id="{6207F4D5-4FE6-FA73-EE75-C421131192AB}"/>
              </a:ext>
            </a:extLst>
          </p:cNvPr>
          <p:cNvGraphicFramePr>
            <a:graphicFrameLocks noGrp="1"/>
          </p:cNvGraphicFramePr>
          <p:nvPr>
            <p:ph idx="1"/>
          </p:nvPr>
        </p:nvGraphicFramePr>
        <p:xfrm>
          <a:off x="1594884" y="2033588"/>
          <a:ext cx="9745909" cy="4322760"/>
        </p:xfrm>
        <a:graphic>
          <a:graphicData uri="http://schemas.openxmlformats.org/drawingml/2006/table">
            <a:tbl>
              <a:tblPr firstRow="1" bandRow="1">
                <a:tableStyleId>{69012ECD-51FC-41F1-AA8D-1B2483CD663E}</a:tableStyleId>
              </a:tblPr>
              <a:tblGrid>
                <a:gridCol w="4906277">
                  <a:extLst>
                    <a:ext uri="{9D8B030D-6E8A-4147-A177-3AD203B41FA5}">
                      <a16:colId xmlns:a16="http://schemas.microsoft.com/office/drawing/2014/main" val="1395933316"/>
                    </a:ext>
                  </a:extLst>
                </a:gridCol>
                <a:gridCol w="2419816">
                  <a:extLst>
                    <a:ext uri="{9D8B030D-6E8A-4147-A177-3AD203B41FA5}">
                      <a16:colId xmlns:a16="http://schemas.microsoft.com/office/drawing/2014/main" val="443658919"/>
                    </a:ext>
                  </a:extLst>
                </a:gridCol>
                <a:gridCol w="2419816">
                  <a:extLst>
                    <a:ext uri="{9D8B030D-6E8A-4147-A177-3AD203B41FA5}">
                      <a16:colId xmlns:a16="http://schemas.microsoft.com/office/drawing/2014/main" val="1550939902"/>
                    </a:ext>
                  </a:extLst>
                </a:gridCol>
              </a:tblGrid>
              <a:tr h="360230">
                <a:tc>
                  <a:txBody>
                    <a:bodyPr/>
                    <a:lstStyle/>
                    <a:p>
                      <a:endParaRPr lang="de-DE" sz="1600" dirty="0">
                        <a:latin typeface="Arial Nova" panose="020B0504020202020204" pitchFamily="34" charset="0"/>
                      </a:endParaRPr>
                    </a:p>
                  </a:txBody>
                  <a:tcPr/>
                </a:tc>
                <a:tc>
                  <a:txBody>
                    <a:bodyPr/>
                    <a:lstStyle/>
                    <a:p>
                      <a:pPr algn="ctr"/>
                      <a:r>
                        <a:rPr lang="de-DE" sz="1600" dirty="0" err="1"/>
                        <a:t>Before</a:t>
                      </a:r>
                      <a:endParaRPr lang="de-DE" sz="1600" dirty="0">
                        <a:latin typeface="Arial Nova" panose="020B0504020202020204" pitchFamily="34" charset="0"/>
                      </a:endParaRPr>
                    </a:p>
                  </a:txBody>
                  <a:tcPr/>
                </a:tc>
                <a:tc>
                  <a:txBody>
                    <a:bodyPr/>
                    <a:lstStyle/>
                    <a:p>
                      <a:pPr algn="ctr"/>
                      <a:r>
                        <a:rPr lang="de-DE" sz="1600" dirty="0"/>
                        <a:t>After</a:t>
                      </a:r>
                      <a:endParaRPr lang="de-DE" sz="1600" dirty="0">
                        <a:latin typeface="Arial Nova" panose="020B0504020202020204" pitchFamily="34" charset="0"/>
                      </a:endParaRPr>
                    </a:p>
                  </a:txBody>
                  <a:tcPr/>
                </a:tc>
                <a:extLst>
                  <a:ext uri="{0D108BD9-81ED-4DB2-BD59-A6C34878D82A}">
                    <a16:rowId xmlns:a16="http://schemas.microsoft.com/office/drawing/2014/main" val="1536037028"/>
                  </a:ext>
                </a:extLst>
              </a:tr>
              <a:tr h="36023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600" b="1" dirty="0"/>
                        <a:t>Average recruitment fees and related costs</a:t>
                      </a:r>
                      <a:endParaRPr lang="en-GB" sz="1600" b="1" dirty="0">
                        <a:latin typeface="Arial Nova" panose="020B0504020202020204"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1600" dirty="0"/>
                        <a:t>USD 3,408</a:t>
                      </a:r>
                      <a:endParaRPr lang="en-GB" sz="1600" dirty="0">
                        <a:latin typeface="Arial Nova" panose="020B0504020202020204"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1600" dirty="0"/>
                        <a:t>USD 300</a:t>
                      </a:r>
                      <a:endParaRPr lang="en-GB" sz="1600" dirty="0">
                        <a:latin typeface="Arial Nova" panose="020B0504020202020204" pitchFamily="34" charset="0"/>
                      </a:endParaRPr>
                    </a:p>
                  </a:txBody>
                  <a:tcPr/>
                </a:tc>
                <a:extLst>
                  <a:ext uri="{0D108BD9-81ED-4DB2-BD59-A6C34878D82A}">
                    <a16:rowId xmlns:a16="http://schemas.microsoft.com/office/drawing/2014/main" val="1368277171"/>
                  </a:ext>
                </a:extLst>
              </a:tr>
              <a:tr h="360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srgbClr val="FF0000"/>
                          </a:solidFill>
                          <a:effectLst/>
                          <a:uLnTx/>
                          <a:uFillTx/>
                        </a:rPr>
                        <a:t>Let’s look deeper!</a:t>
                      </a:r>
                      <a:endParaRPr kumimoji="0" lang="en-GB" sz="1600" b="1"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endParaRPr>
                    </a:p>
                  </a:txBody>
                  <a:tcPr/>
                </a:tc>
                <a:tc>
                  <a:txBody>
                    <a:bodyPr/>
                    <a:lstStyle/>
                    <a:p>
                      <a:pPr algn="ctr"/>
                      <a:endParaRPr lang="de-DE" sz="1600" dirty="0">
                        <a:latin typeface="Arial Nova" panose="020B0504020202020204" pitchFamily="34" charset="0"/>
                      </a:endParaRPr>
                    </a:p>
                  </a:txBody>
                  <a:tcPr/>
                </a:tc>
                <a:tc>
                  <a:txBody>
                    <a:bodyPr/>
                    <a:lstStyle/>
                    <a:p>
                      <a:pPr algn="ctr"/>
                      <a:endParaRPr lang="de-DE" sz="1600" dirty="0">
                        <a:latin typeface="Arial Nova" panose="020B0504020202020204" pitchFamily="34" charset="0"/>
                      </a:endParaRPr>
                    </a:p>
                  </a:txBody>
                  <a:tcPr/>
                </a:tc>
                <a:extLst>
                  <a:ext uri="{0D108BD9-81ED-4DB2-BD59-A6C34878D82A}">
                    <a16:rowId xmlns:a16="http://schemas.microsoft.com/office/drawing/2014/main" val="425972463"/>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GB" sz="1600" b="0" u="none" strike="noStrike" kern="1200" cap="none" spc="0" normalizeH="0" baseline="0" noProof="0" dirty="0">
                          <a:ln>
                            <a:noFill/>
                          </a:ln>
                          <a:solidFill>
                            <a:srgbClr val="230050"/>
                          </a:solidFill>
                          <a:effectLst/>
                          <a:uLnTx/>
                          <a:uFillTx/>
                        </a:rPr>
                        <a:t>Service fee to recruitment agency</a:t>
                      </a:r>
                      <a:endParaRPr kumimoji="0" lang="en-GB" sz="1600" b="0" i="0" u="none" strike="noStrike" kern="1200" cap="none" spc="0" normalizeH="0" baseline="0" noProof="0" dirty="0">
                        <a:ln>
                          <a:noFill/>
                        </a:ln>
                        <a:solidFill>
                          <a:srgbClr val="230050"/>
                        </a:solidFill>
                        <a:effectLst/>
                        <a:uLnTx/>
                        <a:uFillTx/>
                        <a:latin typeface="Arial Nova" panose="020B0504020202020204" pitchFamily="34" charset="0"/>
                        <a:ea typeface="+mn-ea"/>
                        <a:cs typeface="+mn-cs"/>
                      </a:endParaRPr>
                    </a:p>
                  </a:txBody>
                  <a:tcPr/>
                </a:tc>
                <a:tc>
                  <a:txBody>
                    <a:bodyPr/>
                    <a:lstStyle/>
                    <a:p>
                      <a:pPr algn="ctr"/>
                      <a:r>
                        <a:rPr lang="fr-CH" sz="1600" b="0" kern="1200" dirty="0">
                          <a:solidFill>
                            <a:schemeClr val="dk1"/>
                          </a:solidFill>
                        </a:rPr>
                        <a:t>USD 158</a:t>
                      </a:r>
                      <a:endParaRPr lang="en-GB" sz="1600" b="0" kern="1200" dirty="0">
                        <a:solidFill>
                          <a:schemeClr val="dk1"/>
                        </a:solidFill>
                        <a:latin typeface="Arial Nova" panose="020B0504020202020204" pitchFamily="34" charset="0"/>
                        <a:ea typeface="+mn-ea"/>
                        <a:cs typeface="+mn-cs"/>
                      </a:endParaRPr>
                    </a:p>
                  </a:txBody>
                  <a:tcPr/>
                </a:tc>
                <a:tc>
                  <a:txBody>
                    <a:bodyPr/>
                    <a:lstStyle/>
                    <a:p>
                      <a:pPr marL="0" algn="ctr" defTabSz="914400" rtl="0" eaLnBrk="1" latinLnBrk="0" hangingPunct="1"/>
                      <a:r>
                        <a:rPr lang="fr-CH" sz="1600" b="0" kern="1200" dirty="0">
                          <a:solidFill>
                            <a:schemeClr val="dk1"/>
                          </a:solidFill>
                        </a:rPr>
                        <a:t>USD 0</a:t>
                      </a:r>
                      <a:endParaRPr lang="en-GB" sz="1600" b="0" kern="1200" dirty="0">
                        <a:solidFill>
                          <a:schemeClr val="dk1"/>
                        </a:solidFill>
                        <a:latin typeface="Arial Nova" panose="020B0504020202020204" pitchFamily="34" charset="0"/>
                        <a:ea typeface="+mn-ea"/>
                        <a:cs typeface="+mn-cs"/>
                      </a:endParaRPr>
                    </a:p>
                  </a:txBody>
                  <a:tcPr/>
                </a:tc>
                <a:extLst>
                  <a:ext uri="{0D108BD9-81ED-4DB2-BD59-A6C34878D82A}">
                    <a16:rowId xmlns:a16="http://schemas.microsoft.com/office/drawing/2014/main" val="538927701"/>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GB" sz="1600" b="0" u="none" strike="noStrike" kern="1200" cap="none" spc="0" normalizeH="0" baseline="0" noProof="0" dirty="0">
                          <a:ln>
                            <a:noFill/>
                          </a:ln>
                          <a:solidFill>
                            <a:srgbClr val="230050"/>
                          </a:solidFill>
                          <a:effectLst/>
                          <a:uLnTx/>
                          <a:uFillTx/>
                        </a:rPr>
                        <a:t>Service fee to sub-agent</a:t>
                      </a:r>
                      <a:endParaRPr kumimoji="0" lang="en-GB" sz="1600" b="0" i="0" u="none" strike="noStrike" kern="1200" cap="none" spc="0" normalizeH="0" baseline="0" noProof="0" dirty="0">
                        <a:ln>
                          <a:noFill/>
                        </a:ln>
                        <a:solidFill>
                          <a:srgbClr val="230050"/>
                        </a:solidFill>
                        <a:effectLst/>
                        <a:uLnTx/>
                        <a:uFillTx/>
                        <a:latin typeface="Arial Nova" panose="020B0504020202020204" pitchFamily="34" charset="0"/>
                        <a:ea typeface="+mn-ea"/>
                        <a:cs typeface="+mn-cs"/>
                      </a:endParaRPr>
                    </a:p>
                  </a:txBody>
                  <a:tcPr/>
                </a:tc>
                <a:tc>
                  <a:txBody>
                    <a:bodyPr/>
                    <a:lstStyle/>
                    <a:p>
                      <a:pPr algn="ctr"/>
                      <a:r>
                        <a:rPr lang="fr-CH" sz="1600" b="0" kern="1200" dirty="0">
                          <a:solidFill>
                            <a:schemeClr val="dk1"/>
                          </a:solidFill>
                        </a:rPr>
                        <a:t>USD 828</a:t>
                      </a:r>
                      <a:endParaRPr lang="en-GB" sz="1600" b="0" kern="1200" dirty="0">
                        <a:solidFill>
                          <a:schemeClr val="dk1"/>
                        </a:solidFill>
                        <a:latin typeface="Arial Nova" panose="020B0504020202020204" pitchFamily="34" charset="0"/>
                        <a:ea typeface="+mn-ea"/>
                        <a:cs typeface="+mn-cs"/>
                      </a:endParaRPr>
                    </a:p>
                  </a:txBody>
                  <a:tcPr/>
                </a:tc>
                <a:tc>
                  <a:txBody>
                    <a:bodyPr/>
                    <a:lstStyle/>
                    <a:p>
                      <a:pPr marL="0" algn="ctr" defTabSz="914400" rtl="0" eaLnBrk="1" latinLnBrk="0" hangingPunct="1"/>
                      <a:r>
                        <a:rPr lang="fr-CH" sz="1600" b="0" kern="1200" dirty="0">
                          <a:solidFill>
                            <a:schemeClr val="dk1"/>
                          </a:solidFill>
                        </a:rPr>
                        <a:t>USD 46</a:t>
                      </a:r>
                      <a:endParaRPr lang="en-GB" sz="1600" b="0" kern="1200" dirty="0">
                        <a:solidFill>
                          <a:schemeClr val="dk1"/>
                        </a:solidFill>
                        <a:latin typeface="Arial Nova" panose="020B0504020202020204" pitchFamily="34" charset="0"/>
                        <a:ea typeface="+mn-ea"/>
                        <a:cs typeface="+mn-cs"/>
                      </a:endParaRPr>
                    </a:p>
                  </a:txBody>
                  <a:tcPr/>
                </a:tc>
                <a:extLst>
                  <a:ext uri="{0D108BD9-81ED-4DB2-BD59-A6C34878D82A}">
                    <a16:rowId xmlns:a16="http://schemas.microsoft.com/office/drawing/2014/main" val="3337134772"/>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GB" sz="1600" b="0" u="none" strike="noStrike" kern="1200" cap="none" spc="0" normalizeH="0" baseline="0" noProof="0" dirty="0">
                          <a:ln>
                            <a:noFill/>
                          </a:ln>
                          <a:solidFill>
                            <a:srgbClr val="230050"/>
                          </a:solidFill>
                          <a:effectLst/>
                          <a:uLnTx/>
                          <a:uFillTx/>
                        </a:rPr>
                        <a:t>Travel and lodging</a:t>
                      </a:r>
                      <a:endParaRPr kumimoji="0" lang="en-GB" sz="1600" b="0" i="0" u="none" strike="noStrike" kern="1200" cap="none" spc="0" normalizeH="0" baseline="0" noProof="0" dirty="0">
                        <a:ln>
                          <a:noFill/>
                        </a:ln>
                        <a:solidFill>
                          <a:srgbClr val="230050"/>
                        </a:solidFill>
                        <a:effectLst/>
                        <a:uLnTx/>
                        <a:uFillTx/>
                        <a:latin typeface="Arial Nova" panose="020B0504020202020204" pitchFamily="34" charset="0"/>
                        <a:ea typeface="+mn-ea"/>
                        <a:cs typeface="+mn-cs"/>
                      </a:endParaRPr>
                    </a:p>
                  </a:txBody>
                  <a:tcPr/>
                </a:tc>
                <a:tc>
                  <a:txBody>
                    <a:bodyPr/>
                    <a:lstStyle/>
                    <a:p>
                      <a:pPr algn="ctr"/>
                      <a:r>
                        <a:rPr lang="fr-CH" sz="1600" b="0" kern="1200" dirty="0">
                          <a:solidFill>
                            <a:schemeClr val="dk1"/>
                          </a:solidFill>
                        </a:rPr>
                        <a:t>USD 101</a:t>
                      </a:r>
                      <a:endParaRPr lang="en-GB" sz="1600" b="0" kern="1200" dirty="0">
                        <a:solidFill>
                          <a:schemeClr val="dk1"/>
                        </a:solidFill>
                        <a:latin typeface="Arial Nova" panose="020B0504020202020204" pitchFamily="34" charset="0"/>
                        <a:ea typeface="+mn-ea"/>
                        <a:cs typeface="+mn-cs"/>
                      </a:endParaRPr>
                    </a:p>
                  </a:txBody>
                  <a:tcPr/>
                </a:tc>
                <a:tc>
                  <a:txBody>
                    <a:bodyPr/>
                    <a:lstStyle/>
                    <a:p>
                      <a:pPr marL="0" algn="ctr" defTabSz="914400" rtl="0" eaLnBrk="1" latinLnBrk="0" hangingPunct="1"/>
                      <a:r>
                        <a:rPr lang="fr-CH" sz="1600" b="0" kern="1200" dirty="0">
                          <a:solidFill>
                            <a:schemeClr val="dk1"/>
                          </a:solidFill>
                        </a:rPr>
                        <a:t>USD 69</a:t>
                      </a:r>
                      <a:endParaRPr lang="en-GB" sz="1600" b="0" kern="1200" dirty="0">
                        <a:solidFill>
                          <a:schemeClr val="dk1"/>
                        </a:solidFill>
                        <a:latin typeface="Arial Nova" panose="020B0504020202020204" pitchFamily="34" charset="0"/>
                        <a:ea typeface="+mn-ea"/>
                        <a:cs typeface="+mn-cs"/>
                      </a:endParaRPr>
                    </a:p>
                  </a:txBody>
                  <a:tcPr/>
                </a:tc>
                <a:extLst>
                  <a:ext uri="{0D108BD9-81ED-4DB2-BD59-A6C34878D82A}">
                    <a16:rowId xmlns:a16="http://schemas.microsoft.com/office/drawing/2014/main" val="95779584"/>
                  </a:ext>
                </a:extLst>
              </a:tr>
              <a:tr h="360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srgbClr val="FF0000"/>
                          </a:solidFill>
                          <a:effectLst/>
                          <a:uLnTx/>
                          <a:uFillTx/>
                        </a:rPr>
                        <a:t>Who did workers pay to get the job?</a:t>
                      </a:r>
                      <a:endParaRPr kumimoji="0" lang="en-GB" sz="1600" b="1"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endParaRPr>
                    </a:p>
                  </a:txBody>
                  <a:tcPr/>
                </a:tc>
                <a:tc>
                  <a:txBody>
                    <a:bodyPr/>
                    <a:lstStyle/>
                    <a:p>
                      <a:pPr algn="ctr"/>
                      <a:endParaRPr lang="de-DE" sz="1600">
                        <a:latin typeface="Arial Nova" panose="020B0504020202020204" pitchFamily="34" charset="0"/>
                      </a:endParaRPr>
                    </a:p>
                  </a:txBody>
                  <a:tcPr/>
                </a:tc>
                <a:tc>
                  <a:txBody>
                    <a:bodyPr/>
                    <a:lstStyle/>
                    <a:p>
                      <a:pPr algn="ctr"/>
                      <a:endParaRPr lang="de-DE" sz="1600" dirty="0">
                        <a:latin typeface="Arial Nova" panose="020B0504020202020204" pitchFamily="34" charset="0"/>
                      </a:endParaRPr>
                    </a:p>
                  </a:txBody>
                  <a:tcPr/>
                </a:tc>
                <a:extLst>
                  <a:ext uri="{0D108BD9-81ED-4DB2-BD59-A6C34878D82A}">
                    <a16:rowId xmlns:a16="http://schemas.microsoft.com/office/drawing/2014/main" val="2864297110"/>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US" sz="1600" b="0" u="none" strike="noStrike" kern="1200" cap="none" spc="0" normalizeH="0" baseline="0" noProof="0" dirty="0">
                          <a:ln>
                            <a:noFill/>
                          </a:ln>
                          <a:solidFill>
                            <a:srgbClr val="230050"/>
                          </a:solidFill>
                          <a:effectLst/>
                          <a:uLnTx/>
                          <a:uFillTx/>
                        </a:rPr>
                        <a:t>Family member</a:t>
                      </a:r>
                      <a:endParaRPr kumimoji="0" lang="en-US" sz="1600" b="0" i="0" u="none" strike="noStrike" kern="1200" cap="none" spc="0" normalizeH="0" baseline="0" noProof="0" dirty="0">
                        <a:ln>
                          <a:noFill/>
                        </a:ln>
                        <a:solidFill>
                          <a:srgbClr val="230050"/>
                        </a:solidFill>
                        <a:effectLst/>
                        <a:uLnTx/>
                        <a:uFillTx/>
                        <a:latin typeface="Arial Nova" panose="020B0504020202020204" pitchFamily="34" charset="0"/>
                        <a:ea typeface="+mn-ea"/>
                        <a:cs typeface="+mn-cs"/>
                      </a:endParaRPr>
                    </a:p>
                  </a:txBody>
                  <a:tcPr/>
                </a:tc>
                <a:tc>
                  <a:txBody>
                    <a:bodyPr/>
                    <a:lstStyle/>
                    <a:p>
                      <a:pPr algn="ctr"/>
                      <a:r>
                        <a:rPr lang="fr-CH" sz="1600" b="0" kern="1200" dirty="0">
                          <a:solidFill>
                            <a:schemeClr val="dk1"/>
                          </a:solidFill>
                        </a:rPr>
                        <a:t>6%</a:t>
                      </a:r>
                      <a:endParaRPr lang="en-GB" sz="1600" b="0" kern="1200" dirty="0">
                        <a:solidFill>
                          <a:schemeClr val="dk1"/>
                        </a:solidFill>
                        <a:latin typeface="Arial Nova" panose="020B0504020202020204" pitchFamily="34" charset="0"/>
                        <a:ea typeface="+mn-ea"/>
                        <a:cs typeface="+mn-cs"/>
                      </a:endParaRPr>
                    </a:p>
                  </a:txBody>
                  <a:tcPr/>
                </a:tc>
                <a:tc>
                  <a:txBody>
                    <a:bodyPr/>
                    <a:lstStyle/>
                    <a:p>
                      <a:pPr marL="0" algn="ctr" defTabSz="914400" rtl="0" eaLnBrk="1" latinLnBrk="0" hangingPunct="1"/>
                      <a:r>
                        <a:rPr lang="fr-CH" sz="1600" b="0" kern="1200" dirty="0">
                          <a:solidFill>
                            <a:schemeClr val="dk1"/>
                          </a:solidFill>
                        </a:rPr>
                        <a:t>&lt; 1%</a:t>
                      </a:r>
                      <a:endParaRPr lang="en-GB" sz="1600" b="0" kern="1200" dirty="0">
                        <a:solidFill>
                          <a:schemeClr val="dk1"/>
                        </a:solidFill>
                        <a:latin typeface="Arial Nova" panose="020B0504020202020204" pitchFamily="34" charset="0"/>
                        <a:ea typeface="+mn-ea"/>
                        <a:cs typeface="+mn-cs"/>
                      </a:endParaRPr>
                    </a:p>
                  </a:txBody>
                  <a:tcPr/>
                </a:tc>
                <a:extLst>
                  <a:ext uri="{0D108BD9-81ED-4DB2-BD59-A6C34878D82A}">
                    <a16:rowId xmlns:a16="http://schemas.microsoft.com/office/drawing/2014/main" val="543005377"/>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US" sz="1600" b="0" u="none" strike="noStrike" kern="1200" cap="none" spc="0" normalizeH="0" baseline="0" noProof="0" dirty="0">
                          <a:ln>
                            <a:noFill/>
                          </a:ln>
                          <a:solidFill>
                            <a:srgbClr val="230050"/>
                          </a:solidFill>
                          <a:effectLst/>
                          <a:uLnTx/>
                          <a:uFillTx/>
                        </a:rPr>
                        <a:t>Friend</a:t>
                      </a:r>
                      <a:endParaRPr kumimoji="0" lang="de-DE" sz="1600" b="0" i="0" u="none" strike="noStrike" kern="1200" cap="none" spc="0" normalizeH="0" baseline="0" dirty="0">
                        <a:ln>
                          <a:noFill/>
                        </a:ln>
                        <a:solidFill>
                          <a:srgbClr val="230050"/>
                        </a:solidFill>
                        <a:effectLst/>
                        <a:uLnTx/>
                        <a:uFillTx/>
                        <a:latin typeface="Arial Nova" panose="020B0504020202020204" pitchFamily="34" charset="0"/>
                        <a:ea typeface="+mn-ea"/>
                        <a:cs typeface="+mn-cs"/>
                      </a:endParaRPr>
                    </a:p>
                  </a:txBody>
                  <a:tcPr/>
                </a:tc>
                <a:tc>
                  <a:txBody>
                    <a:bodyPr/>
                    <a:lstStyle/>
                    <a:p>
                      <a:pPr algn="ctr"/>
                      <a:r>
                        <a:rPr lang="en-US" sz="1600" b="0" kern="1200" dirty="0">
                          <a:solidFill>
                            <a:schemeClr val="dk1"/>
                          </a:solidFill>
                        </a:rPr>
                        <a:t>6%</a:t>
                      </a:r>
                      <a:endParaRPr lang="en-GB" sz="1600" b="0" kern="1200" dirty="0">
                        <a:solidFill>
                          <a:schemeClr val="dk1"/>
                        </a:solidFill>
                        <a:latin typeface="Arial Nova" panose="020B0504020202020204" pitchFamily="34" charset="0"/>
                        <a:ea typeface="+mn-ea"/>
                        <a:cs typeface="+mn-cs"/>
                      </a:endParaRPr>
                    </a:p>
                  </a:txBody>
                  <a:tcPr/>
                </a:tc>
                <a:tc>
                  <a:txBody>
                    <a:bodyPr/>
                    <a:lstStyle/>
                    <a:p>
                      <a:pPr marL="0" algn="ctr" defTabSz="914400" rtl="0" eaLnBrk="1" latinLnBrk="0" hangingPunct="1"/>
                      <a:r>
                        <a:rPr lang="en-US" sz="1600" b="0" kern="1200" dirty="0">
                          <a:solidFill>
                            <a:schemeClr val="dk1"/>
                          </a:solidFill>
                        </a:rPr>
                        <a:t>2%</a:t>
                      </a:r>
                      <a:endParaRPr lang="en-GB" sz="1600" b="0" kern="1200" dirty="0">
                        <a:solidFill>
                          <a:schemeClr val="dk1"/>
                        </a:solidFill>
                        <a:latin typeface="Arial Nova" panose="020B0504020202020204" pitchFamily="34" charset="0"/>
                        <a:ea typeface="+mn-ea"/>
                        <a:cs typeface="+mn-cs"/>
                      </a:endParaRPr>
                    </a:p>
                  </a:txBody>
                  <a:tcPr/>
                </a:tc>
                <a:extLst>
                  <a:ext uri="{0D108BD9-81ED-4DB2-BD59-A6C34878D82A}">
                    <a16:rowId xmlns:a16="http://schemas.microsoft.com/office/drawing/2014/main" val="3113372142"/>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GB" sz="1600" b="0" u="none" strike="noStrike" kern="1200" cap="none" spc="0" normalizeH="0" baseline="0" noProof="0" dirty="0">
                          <a:ln>
                            <a:noFill/>
                          </a:ln>
                          <a:solidFill>
                            <a:srgbClr val="230050"/>
                          </a:solidFill>
                          <a:effectLst/>
                          <a:uLnTx/>
                          <a:uFillTx/>
                        </a:rPr>
                        <a:t>Local community </a:t>
                      </a:r>
                      <a:endParaRPr kumimoji="0" lang="en-GB" sz="1600" b="0" i="0" u="none" strike="noStrike" kern="1200" cap="none" spc="0" normalizeH="0" baseline="0" noProof="0" dirty="0">
                        <a:ln>
                          <a:noFill/>
                        </a:ln>
                        <a:solidFill>
                          <a:srgbClr val="230050"/>
                        </a:solidFill>
                        <a:effectLst/>
                        <a:uLnTx/>
                        <a:uFillTx/>
                        <a:latin typeface="Arial Nova" panose="020B0504020202020204" pitchFamily="34" charset="0"/>
                        <a:ea typeface="+mn-ea"/>
                        <a:cs typeface="+mn-cs"/>
                      </a:endParaRPr>
                    </a:p>
                  </a:txBody>
                  <a:tcPr/>
                </a:tc>
                <a:tc>
                  <a:txBody>
                    <a:bodyPr/>
                    <a:lstStyle/>
                    <a:p>
                      <a:pPr algn="ctr"/>
                      <a:r>
                        <a:rPr lang="en-US" sz="1600" b="0" kern="1200" dirty="0">
                          <a:solidFill>
                            <a:schemeClr val="dk1"/>
                          </a:solidFill>
                        </a:rPr>
                        <a:t>66%</a:t>
                      </a:r>
                      <a:endParaRPr lang="en-GB" sz="1600" b="0" kern="1200" dirty="0">
                        <a:solidFill>
                          <a:schemeClr val="dk1"/>
                        </a:solidFill>
                        <a:latin typeface="Arial Nova" panose="020B0504020202020204" pitchFamily="34" charset="0"/>
                        <a:ea typeface="+mn-ea"/>
                        <a:cs typeface="+mn-cs"/>
                      </a:endParaRPr>
                    </a:p>
                  </a:txBody>
                  <a:tcPr/>
                </a:tc>
                <a:tc>
                  <a:txBody>
                    <a:bodyPr/>
                    <a:lstStyle/>
                    <a:p>
                      <a:pPr marL="0" algn="ctr" defTabSz="914400" rtl="0" eaLnBrk="1" latinLnBrk="0" hangingPunct="1"/>
                      <a:r>
                        <a:rPr lang="en-US" sz="1600" b="0" kern="1200" dirty="0">
                          <a:solidFill>
                            <a:schemeClr val="dk1"/>
                          </a:solidFill>
                        </a:rPr>
                        <a:t>14%</a:t>
                      </a:r>
                      <a:endParaRPr lang="en-GB" sz="1600" b="0" kern="1200" dirty="0">
                        <a:solidFill>
                          <a:schemeClr val="dk1"/>
                        </a:solidFill>
                        <a:latin typeface="Arial Nova" panose="020B0504020202020204" pitchFamily="34" charset="0"/>
                        <a:ea typeface="+mn-ea"/>
                        <a:cs typeface="+mn-cs"/>
                      </a:endParaRPr>
                    </a:p>
                  </a:txBody>
                  <a:tcPr/>
                </a:tc>
                <a:extLst>
                  <a:ext uri="{0D108BD9-81ED-4DB2-BD59-A6C34878D82A}">
                    <a16:rowId xmlns:a16="http://schemas.microsoft.com/office/drawing/2014/main" val="204630111"/>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US" sz="1600" b="0" u="none" strike="noStrike" kern="1200" cap="none" spc="0" normalizeH="0" baseline="0" noProof="0" dirty="0">
                          <a:ln>
                            <a:noFill/>
                          </a:ln>
                          <a:solidFill>
                            <a:srgbClr val="230050"/>
                          </a:solidFill>
                          <a:effectLst/>
                          <a:uLnTx/>
                          <a:uFillTx/>
                        </a:rPr>
                        <a:t>Sub-agent</a:t>
                      </a:r>
                      <a:endParaRPr kumimoji="0" lang="en-GB" sz="1600" b="0" i="0" u="none" strike="noStrike" kern="1200" cap="none" spc="0" normalizeH="0" baseline="0" noProof="0" dirty="0">
                        <a:ln>
                          <a:noFill/>
                        </a:ln>
                        <a:solidFill>
                          <a:srgbClr val="230050"/>
                        </a:solidFill>
                        <a:effectLst/>
                        <a:uLnTx/>
                        <a:uFillTx/>
                        <a:latin typeface="Arial Nova" panose="020B0504020202020204" pitchFamily="34" charset="0"/>
                        <a:ea typeface="+mn-ea"/>
                        <a:cs typeface="+mn-cs"/>
                      </a:endParaRPr>
                    </a:p>
                  </a:txBody>
                  <a:tcPr/>
                </a:tc>
                <a:tc>
                  <a:txBody>
                    <a:bodyPr/>
                    <a:lstStyle/>
                    <a:p>
                      <a:pPr algn="ctr"/>
                      <a:r>
                        <a:rPr lang="fr-CH" sz="1600" b="0" kern="1200" dirty="0">
                          <a:solidFill>
                            <a:schemeClr val="dk1"/>
                          </a:solidFill>
                        </a:rPr>
                        <a:t>16%</a:t>
                      </a:r>
                      <a:endParaRPr lang="en-GB" sz="1600" b="0" kern="1200" dirty="0">
                        <a:solidFill>
                          <a:schemeClr val="dk1"/>
                        </a:solidFill>
                        <a:latin typeface="Arial Nova" panose="020B0504020202020204" pitchFamily="34" charset="0"/>
                        <a:ea typeface="+mn-ea"/>
                        <a:cs typeface="+mn-cs"/>
                      </a:endParaRPr>
                    </a:p>
                  </a:txBody>
                  <a:tcPr/>
                </a:tc>
                <a:tc>
                  <a:txBody>
                    <a:bodyPr/>
                    <a:lstStyle/>
                    <a:p>
                      <a:pPr marL="0" algn="ctr" defTabSz="914400" rtl="0" eaLnBrk="1" latinLnBrk="0" hangingPunct="1"/>
                      <a:r>
                        <a:rPr lang="fr-CH" sz="1600" b="0" kern="1200" dirty="0">
                          <a:solidFill>
                            <a:schemeClr val="dk1"/>
                          </a:solidFill>
                        </a:rPr>
                        <a:t>6%</a:t>
                      </a:r>
                      <a:endParaRPr lang="en-GB" sz="1600" b="0" kern="1200" dirty="0">
                        <a:solidFill>
                          <a:schemeClr val="dk1"/>
                        </a:solidFill>
                        <a:latin typeface="Arial Nova" panose="020B0504020202020204" pitchFamily="34" charset="0"/>
                        <a:ea typeface="+mn-ea"/>
                        <a:cs typeface="+mn-cs"/>
                      </a:endParaRPr>
                    </a:p>
                  </a:txBody>
                  <a:tcPr/>
                </a:tc>
                <a:extLst>
                  <a:ext uri="{0D108BD9-81ED-4DB2-BD59-A6C34878D82A}">
                    <a16:rowId xmlns:a16="http://schemas.microsoft.com/office/drawing/2014/main" val="992959259"/>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GB" sz="1600" b="0" u="none" strike="noStrike" kern="1200" cap="none" spc="0" normalizeH="0" baseline="0" noProof="0" dirty="0">
                          <a:ln>
                            <a:noFill/>
                          </a:ln>
                          <a:solidFill>
                            <a:srgbClr val="230050"/>
                          </a:solidFill>
                          <a:effectLst/>
                          <a:uLnTx/>
                          <a:uFillTx/>
                        </a:rPr>
                        <a:t>Private employment agency</a:t>
                      </a:r>
                      <a:endParaRPr kumimoji="0" lang="en-GB" sz="1600" b="0" i="0" u="none" strike="noStrike" kern="1200" cap="none" spc="0" normalizeH="0" baseline="0" noProof="0" dirty="0">
                        <a:ln>
                          <a:noFill/>
                        </a:ln>
                        <a:solidFill>
                          <a:srgbClr val="230050"/>
                        </a:solidFill>
                        <a:effectLst/>
                        <a:uLnTx/>
                        <a:uFillTx/>
                        <a:latin typeface="Arial Nova" panose="020B0504020202020204" pitchFamily="34" charset="0"/>
                        <a:ea typeface="+mn-ea"/>
                        <a:cs typeface="+mn-cs"/>
                      </a:endParaRPr>
                    </a:p>
                  </a:txBody>
                  <a:tcPr/>
                </a:tc>
                <a:tc>
                  <a:txBody>
                    <a:bodyPr/>
                    <a:lstStyle/>
                    <a:p>
                      <a:pPr algn="ctr"/>
                      <a:r>
                        <a:rPr lang="en-US" sz="1600" b="0" kern="1200" dirty="0">
                          <a:solidFill>
                            <a:schemeClr val="dk1"/>
                          </a:solidFill>
                        </a:rPr>
                        <a:t>26%</a:t>
                      </a:r>
                      <a:endParaRPr lang="en-GB" sz="1600" b="0" kern="1200" dirty="0">
                        <a:solidFill>
                          <a:schemeClr val="dk1"/>
                        </a:solidFill>
                        <a:latin typeface="Arial Nova" panose="020B0504020202020204" pitchFamily="34" charset="0"/>
                        <a:ea typeface="+mn-ea"/>
                        <a:cs typeface="+mn-cs"/>
                      </a:endParaRPr>
                    </a:p>
                  </a:txBody>
                  <a:tcPr/>
                </a:tc>
                <a:tc>
                  <a:txBody>
                    <a:bodyPr/>
                    <a:lstStyle/>
                    <a:p>
                      <a:pPr marL="0" algn="ctr" defTabSz="914400" rtl="0" eaLnBrk="1" latinLnBrk="0" hangingPunct="1"/>
                      <a:r>
                        <a:rPr lang="en-US" sz="1600" b="0" kern="1200" dirty="0">
                          <a:solidFill>
                            <a:schemeClr val="dk1"/>
                          </a:solidFill>
                        </a:rPr>
                        <a:t>0%</a:t>
                      </a:r>
                      <a:endParaRPr lang="en-GB" sz="1600" b="0" kern="1200" dirty="0">
                        <a:solidFill>
                          <a:schemeClr val="dk1"/>
                        </a:solidFill>
                        <a:latin typeface="Arial Nova" panose="020B0504020202020204" pitchFamily="34" charset="0"/>
                        <a:ea typeface="+mn-ea"/>
                        <a:cs typeface="+mn-cs"/>
                      </a:endParaRPr>
                    </a:p>
                  </a:txBody>
                  <a:tcPr/>
                </a:tc>
                <a:extLst>
                  <a:ext uri="{0D108BD9-81ED-4DB2-BD59-A6C34878D82A}">
                    <a16:rowId xmlns:a16="http://schemas.microsoft.com/office/drawing/2014/main" val="1831896620"/>
                  </a:ext>
                </a:extLst>
              </a:tr>
            </a:tbl>
          </a:graphicData>
        </a:graphic>
      </p:graphicFrame>
    </p:spTree>
    <p:extLst>
      <p:ext uri="{BB962C8B-B14F-4D97-AF65-F5344CB8AC3E}">
        <p14:creationId xmlns:p14="http://schemas.microsoft.com/office/powerpoint/2010/main" val="3654237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620E7-05E2-2B95-C9DC-AF7104B4E8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19CB35-8701-E609-DF9A-78D6BF7EB13E}"/>
              </a:ext>
            </a:extLst>
          </p:cNvPr>
          <p:cNvSpPr>
            <a:spLocks noGrp="1"/>
          </p:cNvSpPr>
          <p:nvPr>
            <p:ph type="title"/>
          </p:nvPr>
        </p:nvSpPr>
        <p:spPr/>
        <p:txBody>
          <a:bodyPr>
            <a:normAutofit/>
          </a:bodyPr>
          <a:lstStyle/>
          <a:p>
            <a:r>
              <a:rPr lang="en-GB" dirty="0"/>
              <a:t>Looking beyond fees and costs</a:t>
            </a:r>
          </a:p>
        </p:txBody>
      </p:sp>
      <p:sp>
        <p:nvSpPr>
          <p:cNvPr id="10" name="Date Placeholder 9">
            <a:extLst>
              <a:ext uri="{FF2B5EF4-FFF2-40B4-BE49-F238E27FC236}">
                <a16:creationId xmlns:a16="http://schemas.microsoft.com/office/drawing/2014/main" id="{373C5725-4EE2-C4AF-5D87-B12A585CC561}"/>
              </a:ext>
            </a:extLst>
          </p:cNvPr>
          <p:cNvSpPr>
            <a:spLocks noGrp="1"/>
          </p:cNvSpPr>
          <p:nvPr>
            <p:ph type="dt" sz="half" idx="4294967295"/>
          </p:nvPr>
        </p:nvSpPr>
        <p:spPr>
          <a:xfrm>
            <a:off x="0" y="6356350"/>
            <a:ext cx="15573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graphicFrame>
        <p:nvGraphicFramePr>
          <p:cNvPr id="8" name="Inhaltsplatzhalter 7">
            <a:extLst>
              <a:ext uri="{FF2B5EF4-FFF2-40B4-BE49-F238E27FC236}">
                <a16:creationId xmlns:a16="http://schemas.microsoft.com/office/drawing/2014/main" id="{55885F99-52BE-3DCE-8F15-DCC2C69F664C}"/>
              </a:ext>
            </a:extLst>
          </p:cNvPr>
          <p:cNvGraphicFramePr>
            <a:graphicFrameLocks noGrp="1"/>
          </p:cNvGraphicFramePr>
          <p:nvPr>
            <p:ph idx="1"/>
            <p:extLst>
              <p:ext uri="{D42A27DB-BD31-4B8C-83A1-F6EECF244321}">
                <p14:modId xmlns:p14="http://schemas.microsoft.com/office/powerpoint/2010/main" val="2552270588"/>
              </p:ext>
            </p:extLst>
          </p:nvPr>
        </p:nvGraphicFramePr>
        <p:xfrm>
          <a:off x="1594884" y="2033588"/>
          <a:ext cx="9745909" cy="1440920"/>
        </p:xfrm>
        <a:graphic>
          <a:graphicData uri="http://schemas.openxmlformats.org/drawingml/2006/table">
            <a:tbl>
              <a:tblPr firstRow="1" bandRow="1">
                <a:tableStyleId>{69012ECD-51FC-41F1-AA8D-1B2483CD663E}</a:tableStyleId>
              </a:tblPr>
              <a:tblGrid>
                <a:gridCol w="4906277">
                  <a:extLst>
                    <a:ext uri="{9D8B030D-6E8A-4147-A177-3AD203B41FA5}">
                      <a16:colId xmlns:a16="http://schemas.microsoft.com/office/drawing/2014/main" val="1395933316"/>
                    </a:ext>
                  </a:extLst>
                </a:gridCol>
                <a:gridCol w="2419816">
                  <a:extLst>
                    <a:ext uri="{9D8B030D-6E8A-4147-A177-3AD203B41FA5}">
                      <a16:colId xmlns:a16="http://schemas.microsoft.com/office/drawing/2014/main" val="443658919"/>
                    </a:ext>
                  </a:extLst>
                </a:gridCol>
                <a:gridCol w="2419816">
                  <a:extLst>
                    <a:ext uri="{9D8B030D-6E8A-4147-A177-3AD203B41FA5}">
                      <a16:colId xmlns:a16="http://schemas.microsoft.com/office/drawing/2014/main" val="1550939902"/>
                    </a:ext>
                  </a:extLst>
                </a:gridCol>
              </a:tblGrid>
              <a:tr h="360230">
                <a:tc>
                  <a:txBody>
                    <a:bodyPr/>
                    <a:lstStyle/>
                    <a:p>
                      <a:endParaRPr lang="de-DE" sz="1600" dirty="0">
                        <a:latin typeface="Arial Nova" panose="020B0504020202020204" pitchFamily="34" charset="0"/>
                      </a:endParaRPr>
                    </a:p>
                  </a:txBody>
                  <a:tcPr/>
                </a:tc>
                <a:tc>
                  <a:txBody>
                    <a:bodyPr/>
                    <a:lstStyle/>
                    <a:p>
                      <a:pPr algn="ctr"/>
                      <a:r>
                        <a:rPr lang="de-DE" sz="1600" dirty="0" err="1"/>
                        <a:t>Before</a:t>
                      </a:r>
                      <a:endParaRPr lang="de-DE" sz="1600" dirty="0">
                        <a:latin typeface="Arial Nova" panose="020B0504020202020204" pitchFamily="34" charset="0"/>
                      </a:endParaRPr>
                    </a:p>
                  </a:txBody>
                  <a:tcPr/>
                </a:tc>
                <a:tc>
                  <a:txBody>
                    <a:bodyPr/>
                    <a:lstStyle/>
                    <a:p>
                      <a:pPr algn="ctr"/>
                      <a:r>
                        <a:rPr lang="de-DE" sz="1600" dirty="0"/>
                        <a:t>After</a:t>
                      </a:r>
                      <a:endParaRPr lang="de-DE" sz="1600" dirty="0">
                        <a:latin typeface="Arial Nova" panose="020B0504020202020204" pitchFamily="34" charset="0"/>
                      </a:endParaRPr>
                    </a:p>
                  </a:txBody>
                  <a:tcPr/>
                </a:tc>
                <a:extLst>
                  <a:ext uri="{0D108BD9-81ED-4DB2-BD59-A6C34878D82A}">
                    <a16:rowId xmlns:a16="http://schemas.microsoft.com/office/drawing/2014/main" val="1536037028"/>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GB" sz="1600" b="0" u="none" strike="noStrike" kern="1200" cap="none" spc="0" normalizeH="0" baseline="0" noProof="0" dirty="0">
                          <a:ln>
                            <a:noFill/>
                          </a:ln>
                          <a:solidFill>
                            <a:srgbClr val="230050"/>
                          </a:solidFill>
                          <a:effectLst/>
                          <a:uLnTx/>
                          <a:uFillTx/>
                        </a:rPr>
                        <a:t>Debt upon arrival in Qatar </a:t>
                      </a:r>
                    </a:p>
                  </a:txBody>
                  <a:tcPr/>
                </a:tc>
                <a:tc>
                  <a:txBody>
                    <a:bodyPr/>
                    <a:lstStyle/>
                    <a:p>
                      <a:pPr marL="0" algn="ctr" defTabSz="914400"/>
                      <a:r>
                        <a:rPr lang="fr-CH" sz="1600" b="0" kern="1200" dirty="0">
                          <a:solidFill>
                            <a:schemeClr val="dk1"/>
                          </a:solidFill>
                          <a:latin typeface="+mn-lt"/>
                          <a:ea typeface="+mn-ea"/>
                          <a:cs typeface="+mn-cs"/>
                        </a:rPr>
                        <a:t>55%</a:t>
                      </a:r>
                      <a:r>
                        <a:rPr lang="fr-CH" sz="1600" b="0" kern="1200" baseline="30000" dirty="0">
                          <a:solidFill>
                            <a:schemeClr val="dk1"/>
                          </a:solidFill>
                          <a:latin typeface="+mn-lt"/>
                          <a:ea typeface="+mn-ea"/>
                          <a:cs typeface="+mn-cs"/>
                        </a:rPr>
                        <a:t>1</a:t>
                      </a:r>
                      <a:endParaRPr lang="en-GB" sz="1600" b="0" kern="1200" baseline="30000" dirty="0">
                        <a:solidFill>
                          <a:schemeClr val="dk1"/>
                        </a:solidFill>
                        <a:latin typeface="+mn-lt"/>
                        <a:ea typeface="+mn-ea"/>
                        <a:cs typeface="+mn-cs"/>
                      </a:endParaRPr>
                    </a:p>
                  </a:txBody>
                  <a:tcPr/>
                </a:tc>
                <a:tc>
                  <a:txBody>
                    <a:bodyPr/>
                    <a:lstStyle/>
                    <a:p>
                      <a:pPr marL="0" algn="ctr" defTabSz="914400" rtl="0" eaLnBrk="1" latinLnBrk="0" hangingPunct="1"/>
                      <a:r>
                        <a:rPr lang="fr-CH" sz="1600" b="0" kern="1200" dirty="0">
                          <a:solidFill>
                            <a:schemeClr val="dk1"/>
                          </a:solidFill>
                          <a:latin typeface="+mn-lt"/>
                          <a:ea typeface="+mn-ea"/>
                          <a:cs typeface="+mn-cs"/>
                        </a:rPr>
                        <a:t>7%</a:t>
                      </a:r>
                      <a:r>
                        <a:rPr lang="fr-CH" sz="1600" b="0" kern="1200" baseline="30000" dirty="0">
                          <a:solidFill>
                            <a:schemeClr val="dk1"/>
                          </a:solidFill>
                          <a:latin typeface="+mn-lt"/>
                          <a:ea typeface="+mn-ea"/>
                          <a:cs typeface="+mn-cs"/>
                        </a:rPr>
                        <a:t>2</a:t>
                      </a:r>
                      <a:endParaRPr lang="en-GB" sz="1600" b="0" kern="1200" baseline="30000" dirty="0">
                        <a:solidFill>
                          <a:schemeClr val="dk1"/>
                        </a:solidFill>
                        <a:latin typeface="+mn-lt"/>
                        <a:ea typeface="+mn-ea"/>
                        <a:cs typeface="+mn-cs"/>
                      </a:endParaRPr>
                    </a:p>
                  </a:txBody>
                  <a:tcPr/>
                </a:tc>
                <a:extLst>
                  <a:ext uri="{0D108BD9-81ED-4DB2-BD59-A6C34878D82A}">
                    <a16:rowId xmlns:a16="http://schemas.microsoft.com/office/drawing/2014/main" val="538927701"/>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GB" sz="1600" b="0" u="none" strike="noStrike" kern="1200" cap="none" spc="0" normalizeH="0" baseline="0" noProof="0" dirty="0">
                          <a:ln>
                            <a:noFill/>
                          </a:ln>
                          <a:solidFill>
                            <a:srgbClr val="230050"/>
                          </a:solidFill>
                          <a:effectLst/>
                          <a:uLnTx/>
                          <a:uFillTx/>
                        </a:rPr>
                        <a:t>Unaware of working hours and pay</a:t>
                      </a:r>
                    </a:p>
                  </a:txBody>
                  <a:tcPr/>
                </a:tc>
                <a:tc>
                  <a:txBody>
                    <a:bodyPr/>
                    <a:lstStyle/>
                    <a:p>
                      <a:pPr marL="0" algn="ctr" defTabSz="914400"/>
                      <a:r>
                        <a:rPr lang="fr-CH" sz="1600" b="0" kern="1200" dirty="0">
                          <a:solidFill>
                            <a:schemeClr val="dk1"/>
                          </a:solidFill>
                          <a:latin typeface="+mn-lt"/>
                          <a:ea typeface="+mn-ea"/>
                          <a:cs typeface="+mn-cs"/>
                        </a:rPr>
                        <a:t>10%</a:t>
                      </a:r>
                      <a:endParaRPr lang="en-GB" sz="1600" b="0" kern="1200" dirty="0">
                        <a:solidFill>
                          <a:schemeClr val="dk1"/>
                        </a:solidFill>
                        <a:latin typeface="+mn-lt"/>
                        <a:ea typeface="+mn-ea"/>
                        <a:cs typeface="+mn-cs"/>
                      </a:endParaRPr>
                    </a:p>
                  </a:txBody>
                  <a:tcPr/>
                </a:tc>
                <a:tc>
                  <a:txBody>
                    <a:bodyPr/>
                    <a:lstStyle/>
                    <a:p>
                      <a:pPr marL="0" algn="ctr" defTabSz="914400" rtl="0" eaLnBrk="1" latinLnBrk="0" hangingPunct="1"/>
                      <a:r>
                        <a:rPr lang="fr-CH" sz="1600" b="0" kern="1200" dirty="0">
                          <a:solidFill>
                            <a:schemeClr val="dk1"/>
                          </a:solidFill>
                          <a:latin typeface="+mn-lt"/>
                          <a:ea typeface="+mn-ea"/>
                          <a:cs typeface="+mn-cs"/>
                        </a:rPr>
                        <a:t>0%</a:t>
                      </a:r>
                      <a:endParaRPr lang="en-GB" sz="1600" b="0" kern="1200" dirty="0">
                        <a:solidFill>
                          <a:schemeClr val="dk1"/>
                        </a:solidFill>
                        <a:latin typeface="+mn-lt"/>
                        <a:ea typeface="+mn-ea"/>
                        <a:cs typeface="+mn-cs"/>
                      </a:endParaRPr>
                    </a:p>
                  </a:txBody>
                  <a:tcPr/>
                </a:tc>
                <a:extLst>
                  <a:ext uri="{0D108BD9-81ED-4DB2-BD59-A6C34878D82A}">
                    <a16:rowId xmlns:a16="http://schemas.microsoft.com/office/drawing/2014/main" val="3337134772"/>
                  </a:ext>
                </a:extLst>
              </a:tr>
              <a:tr h="360230">
                <a:tc>
                  <a:txBody>
                    <a:bodyPr/>
                    <a:lstStyle/>
                    <a:p>
                      <a:pPr marL="252000" marR="0" lvl="2" indent="-252000" algn="r" defTabSz="914400" rtl="0" eaLnBrk="1" fontAlgn="auto" latinLnBrk="0" hangingPunct="1">
                        <a:lnSpc>
                          <a:spcPct val="100000"/>
                        </a:lnSpc>
                        <a:spcBef>
                          <a:spcPts val="600"/>
                        </a:spcBef>
                        <a:spcAft>
                          <a:spcPts val="600"/>
                        </a:spcAft>
                        <a:buClr>
                          <a:srgbClr val="FA3C4B"/>
                        </a:buClr>
                        <a:buSzPct val="70000"/>
                        <a:buFont typeface="Wingdings 3" panose="05040102010807070707" pitchFamily="18" charset="2"/>
                        <a:buChar char=""/>
                        <a:tabLst/>
                        <a:defRPr/>
                      </a:pPr>
                      <a:r>
                        <a:rPr kumimoji="0" lang="en-GB" sz="1600" b="0" u="none" strike="noStrike" kern="1200" cap="none" spc="0" normalizeH="0" baseline="0" noProof="0" dirty="0">
                          <a:ln>
                            <a:noFill/>
                          </a:ln>
                          <a:solidFill>
                            <a:srgbClr val="230050"/>
                          </a:solidFill>
                          <a:effectLst/>
                          <a:uLnTx/>
                          <a:uFillTx/>
                        </a:rPr>
                        <a:t>Contract changed</a:t>
                      </a:r>
                    </a:p>
                  </a:txBody>
                  <a:tcPr/>
                </a:tc>
                <a:tc>
                  <a:txBody>
                    <a:bodyPr/>
                    <a:lstStyle/>
                    <a:p>
                      <a:pPr marL="0" algn="ctr" defTabSz="914400"/>
                      <a:r>
                        <a:rPr lang="fr-CH" sz="1600" b="0" kern="1200" dirty="0">
                          <a:solidFill>
                            <a:schemeClr val="dk1"/>
                          </a:solidFill>
                          <a:latin typeface="+mn-lt"/>
                          <a:ea typeface="+mn-ea"/>
                          <a:cs typeface="+mn-cs"/>
                        </a:rPr>
                        <a:t>35%</a:t>
                      </a:r>
                      <a:endParaRPr lang="en-GB" sz="1600" b="0" kern="1200" dirty="0">
                        <a:solidFill>
                          <a:schemeClr val="dk1"/>
                        </a:solidFill>
                        <a:latin typeface="+mn-lt"/>
                        <a:ea typeface="+mn-ea"/>
                        <a:cs typeface="+mn-cs"/>
                      </a:endParaRPr>
                    </a:p>
                  </a:txBody>
                  <a:tcPr/>
                </a:tc>
                <a:tc>
                  <a:txBody>
                    <a:bodyPr/>
                    <a:lstStyle/>
                    <a:p>
                      <a:pPr marL="0" algn="ctr" defTabSz="914400" rtl="0" eaLnBrk="1" latinLnBrk="0" hangingPunct="1"/>
                      <a:r>
                        <a:rPr lang="fr-CH" sz="1600" b="0" kern="1200" dirty="0">
                          <a:solidFill>
                            <a:schemeClr val="dk1"/>
                          </a:solidFill>
                          <a:latin typeface="+mn-lt"/>
                          <a:ea typeface="+mn-ea"/>
                          <a:cs typeface="+mn-cs"/>
                        </a:rPr>
                        <a:t>8%</a:t>
                      </a:r>
                      <a:endParaRPr lang="en-GB" sz="1600" b="0" kern="1200" dirty="0">
                        <a:solidFill>
                          <a:schemeClr val="dk1"/>
                        </a:solidFill>
                        <a:latin typeface="+mn-lt"/>
                        <a:ea typeface="+mn-ea"/>
                        <a:cs typeface="+mn-cs"/>
                      </a:endParaRPr>
                    </a:p>
                  </a:txBody>
                  <a:tcPr/>
                </a:tc>
                <a:extLst>
                  <a:ext uri="{0D108BD9-81ED-4DB2-BD59-A6C34878D82A}">
                    <a16:rowId xmlns:a16="http://schemas.microsoft.com/office/drawing/2014/main" val="95779584"/>
                  </a:ext>
                </a:extLst>
              </a:tr>
            </a:tbl>
          </a:graphicData>
        </a:graphic>
      </p:graphicFrame>
    </p:spTree>
    <p:extLst>
      <p:ext uri="{BB962C8B-B14F-4D97-AF65-F5344CB8AC3E}">
        <p14:creationId xmlns:p14="http://schemas.microsoft.com/office/powerpoint/2010/main" val="3805127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D5402-FAB4-07C4-5390-59605B89CA3E}"/>
            </a:ext>
          </a:extLst>
        </p:cNvPr>
        <p:cNvGrpSpPr/>
        <p:nvPr/>
      </p:nvGrpSpPr>
      <p:grpSpPr>
        <a:xfrm>
          <a:off x="0" y="0"/>
          <a:ext cx="0" cy="0"/>
          <a:chOff x="0" y="0"/>
          <a:chExt cx="0" cy="0"/>
        </a:xfrm>
      </p:grpSpPr>
      <p:sp>
        <p:nvSpPr>
          <p:cNvPr id="30" name="Freeform 5">
            <a:extLst>
              <a:ext uri="{FF2B5EF4-FFF2-40B4-BE49-F238E27FC236}">
                <a16:creationId xmlns:a16="http://schemas.microsoft.com/office/drawing/2014/main" id="{574EEABC-395F-2A64-9890-47986BC8281A}"/>
              </a:ext>
            </a:extLst>
          </p:cNvPr>
          <p:cNvSpPr>
            <a:spLocks/>
          </p:cNvSpPr>
          <p:nvPr/>
        </p:nvSpPr>
        <p:spPr bwMode="auto">
          <a:xfrm>
            <a:off x="795338" y="887413"/>
            <a:ext cx="0" cy="5405437"/>
          </a:xfrm>
          <a:custGeom>
            <a:avLst/>
            <a:gdLst>
              <a:gd name="T0" fmla="*/ 7408 h 7408"/>
              <a:gd name="T1" fmla="*/ 7408 h 7408"/>
              <a:gd name="T2" fmla="*/ 0 h 7408"/>
            </a:gdLst>
            <a:ahLst/>
            <a:cxnLst>
              <a:cxn ang="0">
                <a:pos x="0" y="T0"/>
              </a:cxn>
              <a:cxn ang="0">
                <a:pos x="0" y="T1"/>
              </a:cxn>
              <a:cxn ang="0">
                <a:pos x="0" y="T2"/>
              </a:cxn>
            </a:cxnLst>
            <a:rect l="0" t="0" r="r" b="b"/>
            <a:pathLst>
              <a:path h="7408">
                <a:moveTo>
                  <a:pt x="0" y="7408"/>
                </a:moveTo>
                <a:lnTo>
                  <a:pt x="0" y="7408"/>
                </a:lnTo>
                <a:lnTo>
                  <a:pt x="0" y="0"/>
                </a:lnTo>
              </a:path>
            </a:pathLst>
          </a:custGeom>
          <a:noFill/>
          <a:ln w="9525" cap="flat">
            <a:solidFill>
              <a:srgbClr val="FF6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6">
            <a:extLst>
              <a:ext uri="{FF2B5EF4-FFF2-40B4-BE49-F238E27FC236}">
                <a16:creationId xmlns:a16="http://schemas.microsoft.com/office/drawing/2014/main" id="{BA41DBCD-3D5E-3B67-A7F3-8BE272499B5E}"/>
              </a:ext>
            </a:extLst>
          </p:cNvPr>
          <p:cNvSpPr>
            <a:spLocks/>
          </p:cNvSpPr>
          <p:nvPr/>
        </p:nvSpPr>
        <p:spPr bwMode="auto">
          <a:xfrm>
            <a:off x="733425" y="1956213"/>
            <a:ext cx="122238" cy="676275"/>
          </a:xfrm>
          <a:custGeom>
            <a:avLst/>
            <a:gdLst>
              <a:gd name="T0" fmla="*/ 75 w 151"/>
              <a:gd name="T1" fmla="*/ 0 h 926"/>
              <a:gd name="T2" fmla="*/ 75 w 151"/>
              <a:gd name="T3" fmla="*/ 0 h 926"/>
              <a:gd name="T4" fmla="*/ 0 w 151"/>
              <a:gd name="T5" fmla="*/ 76 h 926"/>
              <a:gd name="T6" fmla="*/ 0 w 151"/>
              <a:gd name="T7" fmla="*/ 851 h 926"/>
              <a:gd name="T8" fmla="*/ 75 w 151"/>
              <a:gd name="T9" fmla="*/ 926 h 926"/>
              <a:gd name="T10" fmla="*/ 151 w 151"/>
              <a:gd name="T11" fmla="*/ 851 h 926"/>
              <a:gd name="T12" fmla="*/ 151 w 151"/>
              <a:gd name="T13" fmla="*/ 76 h 926"/>
              <a:gd name="T14" fmla="*/ 75 w 151"/>
              <a:gd name="T15" fmla="*/ 0 h 9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926">
                <a:moveTo>
                  <a:pt x="75" y="0"/>
                </a:moveTo>
                <a:lnTo>
                  <a:pt x="75" y="0"/>
                </a:lnTo>
                <a:cubicBezTo>
                  <a:pt x="33" y="0"/>
                  <a:pt x="0" y="34"/>
                  <a:pt x="0" y="76"/>
                </a:cubicBezTo>
                <a:lnTo>
                  <a:pt x="0" y="851"/>
                </a:lnTo>
                <a:cubicBezTo>
                  <a:pt x="0" y="892"/>
                  <a:pt x="33" y="926"/>
                  <a:pt x="75" y="926"/>
                </a:cubicBezTo>
                <a:cubicBezTo>
                  <a:pt x="117" y="926"/>
                  <a:pt x="151" y="892"/>
                  <a:pt x="151" y="851"/>
                </a:cubicBezTo>
                <a:lnTo>
                  <a:pt x="151" y="76"/>
                </a:lnTo>
                <a:cubicBezTo>
                  <a:pt x="151" y="34"/>
                  <a:pt x="117" y="0"/>
                  <a:pt x="75" y="0"/>
                </a:cubicBezTo>
                <a:close/>
              </a:path>
            </a:pathLst>
          </a:custGeom>
          <a:solidFill>
            <a:srgbClr val="FF63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D77D138-0B71-D324-6D54-61AE18778AF1}"/>
              </a:ext>
            </a:extLst>
          </p:cNvPr>
          <p:cNvSpPr/>
          <p:nvPr/>
        </p:nvSpPr>
        <p:spPr>
          <a:xfrm>
            <a:off x="7487921" y="1976807"/>
            <a:ext cx="413041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Nova" panose="020B0504020202020204" pitchFamily="34" charset="0"/>
              </a:rPr>
              <a:t>Tools shared by QDVC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Nova" panose="020B0504020202020204" pitchFamily="34" charset="0"/>
              </a:rPr>
              <a:t>or developed during the pilot  </a:t>
            </a:r>
            <a:endParaRPr kumimoji="0" lang="fr-FR" sz="2000" b="0" i="0" u="none" strike="noStrike" kern="1200" cap="none" spc="0" normalizeH="0" baseline="0" noProof="0" dirty="0">
              <a:ln>
                <a:noFill/>
              </a:ln>
              <a:effectLst/>
              <a:uLnTx/>
              <a:uFillTx/>
              <a:latin typeface="Arial Nova" panose="020B0504020202020204" pitchFamily="34" charset="0"/>
            </a:endParaRPr>
          </a:p>
        </p:txBody>
      </p:sp>
      <p:sp>
        <p:nvSpPr>
          <p:cNvPr id="16" name="Rectangle 15">
            <a:extLst>
              <a:ext uri="{FF2B5EF4-FFF2-40B4-BE49-F238E27FC236}">
                <a16:creationId xmlns:a16="http://schemas.microsoft.com/office/drawing/2014/main" id="{C4CFD833-C5AE-B422-D636-88A5AD499BFE}"/>
              </a:ext>
            </a:extLst>
          </p:cNvPr>
          <p:cNvSpPr/>
          <p:nvPr/>
        </p:nvSpPr>
        <p:spPr>
          <a:xfrm>
            <a:off x="2226319" y="2130695"/>
            <a:ext cx="235084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Nova" panose="020B0504020202020204" pitchFamily="34" charset="0"/>
              </a:rPr>
              <a:t>Concrete impact</a:t>
            </a:r>
            <a:endParaRPr kumimoji="0" lang="fr-FR" sz="2000" b="0" i="0" u="none" strike="noStrike" kern="1200" cap="none" spc="0" normalizeH="0" baseline="0" noProof="0" dirty="0">
              <a:ln>
                <a:noFill/>
              </a:ln>
              <a:effectLst/>
              <a:uLnTx/>
              <a:uFillTx/>
              <a:latin typeface="Arial Nova" panose="020B0504020202020204" pitchFamily="34" charset="0"/>
            </a:endParaRPr>
          </a:p>
        </p:txBody>
      </p:sp>
      <p:grpSp>
        <p:nvGrpSpPr>
          <p:cNvPr id="17" name="Group 25">
            <a:extLst>
              <a:ext uri="{FF2B5EF4-FFF2-40B4-BE49-F238E27FC236}">
                <a16:creationId xmlns:a16="http://schemas.microsoft.com/office/drawing/2014/main" id="{E1E27BEF-2975-0C8B-2FCA-7941C9E2EAF7}"/>
              </a:ext>
            </a:extLst>
          </p:cNvPr>
          <p:cNvGrpSpPr>
            <a:grpSpLocks noChangeAspect="1"/>
          </p:cNvGrpSpPr>
          <p:nvPr/>
        </p:nvGrpSpPr>
        <p:grpSpPr>
          <a:xfrm>
            <a:off x="6832188" y="2060750"/>
            <a:ext cx="540000" cy="540000"/>
            <a:chOff x="5273801" y="2606040"/>
            <a:chExt cx="1644396" cy="1645920"/>
          </a:xfrm>
        </p:grpSpPr>
        <p:sp>
          <p:nvSpPr>
            <p:cNvPr id="18" name="AutoShape 23">
              <a:extLst>
                <a:ext uri="{FF2B5EF4-FFF2-40B4-BE49-F238E27FC236}">
                  <a16:creationId xmlns:a16="http://schemas.microsoft.com/office/drawing/2014/main" id="{FCF56BDD-C699-E53B-BD38-9EEDD948AEF4}"/>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19" name="Group 27">
              <a:extLst>
                <a:ext uri="{FF2B5EF4-FFF2-40B4-BE49-F238E27FC236}">
                  <a16:creationId xmlns:a16="http://schemas.microsoft.com/office/drawing/2014/main" id="{0CD5F460-A436-4F98-AC36-2898E25EC1A1}"/>
                </a:ext>
              </a:extLst>
            </p:cNvPr>
            <p:cNvGrpSpPr/>
            <p:nvPr/>
          </p:nvGrpSpPr>
          <p:grpSpPr>
            <a:xfrm>
              <a:off x="5343905" y="2928366"/>
              <a:ext cx="1505712" cy="995553"/>
              <a:chOff x="5343905" y="2928366"/>
              <a:chExt cx="1505712" cy="995553"/>
            </a:xfrm>
          </p:grpSpPr>
          <p:sp>
            <p:nvSpPr>
              <p:cNvPr id="20" name="Freeform 25">
                <a:extLst>
                  <a:ext uri="{FF2B5EF4-FFF2-40B4-BE49-F238E27FC236}">
                    <a16:creationId xmlns:a16="http://schemas.microsoft.com/office/drawing/2014/main" id="{72E68823-E3E6-A856-F0BE-D225807ECF85}"/>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FF6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Arial Nova" panose="020B0504020202020204" pitchFamily="34" charset="0"/>
                </a:endParaRPr>
              </a:p>
            </p:txBody>
          </p:sp>
          <p:sp>
            <p:nvSpPr>
              <p:cNvPr id="21" name="Freeform 26">
                <a:extLst>
                  <a:ext uri="{FF2B5EF4-FFF2-40B4-BE49-F238E27FC236}">
                    <a16:creationId xmlns:a16="http://schemas.microsoft.com/office/drawing/2014/main" id="{B9CBD82D-FAD1-0EAD-98CB-148678C6CB0D}"/>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FF6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Arial Nova" panose="020B0504020202020204" pitchFamily="34" charset="0"/>
                </a:endParaRPr>
              </a:p>
            </p:txBody>
          </p:sp>
        </p:grpSp>
      </p:grpSp>
      <p:pic>
        <p:nvPicPr>
          <p:cNvPr id="7" name="Graphique 6" descr="Badge Tick1 avec un remplissage uni">
            <a:extLst>
              <a:ext uri="{FF2B5EF4-FFF2-40B4-BE49-F238E27FC236}">
                <a16:creationId xmlns:a16="http://schemas.microsoft.com/office/drawing/2014/main" id="{FF9B18F1-FC25-B920-0C27-EA29BCC3A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9086" y="2126510"/>
            <a:ext cx="408480" cy="408480"/>
          </a:xfrm>
          <a:prstGeom prst="rect">
            <a:avLst/>
          </a:prstGeom>
        </p:spPr>
      </p:pic>
      <p:sp>
        <p:nvSpPr>
          <p:cNvPr id="3" name="Titel 2">
            <a:extLst>
              <a:ext uri="{FF2B5EF4-FFF2-40B4-BE49-F238E27FC236}">
                <a16:creationId xmlns:a16="http://schemas.microsoft.com/office/drawing/2014/main" id="{49D344C9-341D-B68F-20A5-ABEBD1A7D902}"/>
              </a:ext>
            </a:extLst>
          </p:cNvPr>
          <p:cNvSpPr>
            <a:spLocks noGrp="1"/>
          </p:cNvSpPr>
          <p:nvPr>
            <p:ph type="title"/>
          </p:nvPr>
        </p:nvSpPr>
        <p:spPr/>
        <p:txBody>
          <a:bodyPr>
            <a:normAutofit/>
          </a:bodyPr>
          <a:lstStyle/>
          <a:p>
            <a:pPr rtl="0"/>
            <a:r>
              <a:rPr lang="de-DE" dirty="0"/>
              <a:t>Impact </a:t>
            </a:r>
            <a:r>
              <a:rPr lang="de-DE" dirty="0" err="1"/>
              <a:t>achieved</a:t>
            </a:r>
            <a:r>
              <a:rPr lang="de-DE" dirty="0"/>
              <a:t> and multiple </a:t>
            </a:r>
            <a:r>
              <a:rPr lang="de-DE" dirty="0" err="1"/>
              <a:t>tools</a:t>
            </a:r>
            <a:r>
              <a:rPr lang="de-DE" dirty="0"/>
              <a:t> </a:t>
            </a:r>
            <a:r>
              <a:rPr lang="de-DE" dirty="0" err="1"/>
              <a:t>developed</a:t>
            </a:r>
            <a:endParaRPr lang="de-DE" dirty="0"/>
          </a:p>
        </p:txBody>
      </p:sp>
      <p:sp>
        <p:nvSpPr>
          <p:cNvPr id="6" name="Rechteck 5">
            <a:extLst>
              <a:ext uri="{FF2B5EF4-FFF2-40B4-BE49-F238E27FC236}">
                <a16:creationId xmlns:a16="http://schemas.microsoft.com/office/drawing/2014/main" id="{8B8F4DCA-C5BD-EC08-EE9E-79FE079681C8}"/>
              </a:ext>
            </a:extLst>
          </p:cNvPr>
          <p:cNvSpPr/>
          <p:nvPr/>
        </p:nvSpPr>
        <p:spPr>
          <a:xfrm>
            <a:off x="6749265" y="2841941"/>
            <a:ext cx="4647397" cy="366936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tx1"/>
                </a:solidFill>
                <a:effectLst/>
                <a:uLnTx/>
                <a:uFillTx/>
                <a:latin typeface="Arial Nova" panose="020B0504020202020204" pitchFamily="34" charset="0"/>
              </a:rPr>
              <a:t>Cost Distribution Matrix. </a:t>
            </a:r>
          </a:p>
          <a:p>
            <a:pPr marL="285750" marR="0" lvl="0" indent="-285750" algn="l" defTabSz="91440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tx1"/>
                </a:solidFill>
                <a:effectLst/>
                <a:uLnTx/>
                <a:uFillTx/>
                <a:latin typeface="Arial Nova" panose="020B0504020202020204" pitchFamily="34" charset="0"/>
              </a:rPr>
              <a:t>Service agreement template </a:t>
            </a:r>
            <a:r>
              <a:rPr kumimoji="0" lang="en-US" sz="1600" b="0" i="0" u="none" strike="noStrike" kern="1200" cap="none" spc="0" normalizeH="0" baseline="0" noProof="0" dirty="0">
                <a:ln>
                  <a:noFill/>
                </a:ln>
                <a:solidFill>
                  <a:schemeClr val="tx1"/>
                </a:solidFill>
                <a:effectLst/>
                <a:uLnTx/>
                <a:uFillTx/>
                <a:latin typeface="Arial Nova" panose="020B0504020202020204" pitchFamily="34" charset="0"/>
              </a:rPr>
              <a:t>between the contractor/placement agency and the recruitment agency.</a:t>
            </a:r>
            <a:endParaRPr kumimoji="0" lang="en-US" sz="1600" b="1" i="0" u="none" strike="noStrike" kern="1200" cap="none" spc="0" normalizeH="0" baseline="0" noProof="0" dirty="0">
              <a:ln>
                <a:noFill/>
              </a:ln>
              <a:solidFill>
                <a:schemeClr val="tx1"/>
              </a:solidFill>
              <a:effectLst/>
              <a:uLnTx/>
              <a:uFillTx/>
              <a:latin typeface="Arial Nova" panose="020B0504020202020204" pitchFamily="34" charset="0"/>
            </a:endParaRPr>
          </a:p>
          <a:p>
            <a:pPr marL="285750" marR="0" lvl="0" indent="-285750" algn="l" defTabSz="91440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tx1"/>
                </a:solidFill>
                <a:effectLst/>
                <a:uLnTx/>
                <a:uFillTx/>
                <a:latin typeface="Arial Nova" panose="020B0504020202020204" pitchFamily="34" charset="0"/>
              </a:rPr>
              <a:t>Cartography</a:t>
            </a:r>
            <a:r>
              <a:rPr kumimoji="0" lang="en-US" sz="1600" b="0" i="0" u="none" strike="noStrike" kern="1200" cap="none" spc="0" normalizeH="0" baseline="0" noProof="0" dirty="0">
                <a:ln>
                  <a:noFill/>
                </a:ln>
                <a:solidFill>
                  <a:schemeClr val="tx1"/>
                </a:solidFill>
                <a:effectLst/>
                <a:uLnTx/>
                <a:uFillTx/>
                <a:latin typeface="Arial Nova" panose="020B0504020202020204" pitchFamily="34" charset="0"/>
              </a:rPr>
              <a:t> of the recruitment process and associated risks.</a:t>
            </a:r>
          </a:p>
          <a:p>
            <a:pPr marL="285750" marR="0" lvl="0" indent="-285750" algn="l" defTabSz="91440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tx1"/>
                </a:solidFill>
                <a:effectLst/>
                <a:uLnTx/>
                <a:uFillTx/>
                <a:latin typeface="Arial Nova" panose="020B0504020202020204" pitchFamily="34" charset="0"/>
              </a:rPr>
              <a:t>Draft incentive scheme </a:t>
            </a:r>
            <a:r>
              <a:rPr kumimoji="0" lang="en-US" sz="1600" b="0" i="0" u="none" strike="noStrike" kern="1200" cap="none" spc="0" normalizeH="0" baseline="0" noProof="0" dirty="0">
                <a:ln>
                  <a:noFill/>
                </a:ln>
                <a:solidFill>
                  <a:schemeClr val="tx1"/>
                </a:solidFill>
                <a:effectLst/>
                <a:uLnTx/>
                <a:uFillTx/>
                <a:latin typeface="Arial Nova" panose="020B0504020202020204" pitchFamily="34" charset="0"/>
              </a:rPr>
              <a:t>for agents and sub-agents.  </a:t>
            </a:r>
          </a:p>
          <a:p>
            <a:pPr marL="285750" marR="0" lvl="0" indent="-285750" algn="l" defTabSz="91440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tx1"/>
                </a:solidFill>
                <a:effectLst/>
                <a:uLnTx/>
                <a:uFillTx/>
                <a:latin typeface="Arial Nova" panose="020B0504020202020204" pitchFamily="34" charset="0"/>
              </a:rPr>
              <a:t>Pre-departure orientation sessions and videos</a:t>
            </a:r>
            <a:r>
              <a:rPr kumimoji="0" lang="en-US" sz="1600" b="0" i="0" u="none" strike="noStrike" kern="1200" cap="none" spc="0" normalizeH="0" baseline="0" noProof="0" dirty="0">
                <a:ln>
                  <a:noFill/>
                </a:ln>
                <a:solidFill>
                  <a:schemeClr val="tx1"/>
                </a:solidFill>
                <a:effectLst/>
                <a:uLnTx/>
                <a:uFillTx/>
                <a:latin typeface="Arial Nova" panose="020B0504020202020204" pitchFamily="34" charset="0"/>
              </a:rPr>
              <a:t> for workers.</a:t>
            </a:r>
          </a:p>
          <a:p>
            <a:pPr marL="285750" marR="0" lvl="0" indent="-285750" algn="l" defTabSz="91440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tx1"/>
                </a:solidFill>
                <a:effectLst/>
                <a:uLnTx/>
                <a:uFillTx/>
                <a:latin typeface="Arial Nova" panose="020B0504020202020204" pitchFamily="34" charset="0"/>
              </a:rPr>
              <a:t>Grievance &amp; remediation mechanisms</a:t>
            </a:r>
            <a:r>
              <a:rPr kumimoji="0" lang="en-US" sz="1600" b="0" i="0" u="none" strike="noStrike" kern="1200" cap="none" spc="0" normalizeH="0" baseline="0" noProof="0" dirty="0">
                <a:ln>
                  <a:noFill/>
                </a:ln>
                <a:solidFill>
                  <a:schemeClr val="tx1"/>
                </a:solidFill>
                <a:effectLst/>
                <a:uLnTx/>
                <a:uFillTx/>
                <a:latin typeface="Arial Nova" panose="020B0504020202020204" pitchFamily="34" charset="0"/>
              </a:rPr>
              <a:t>.</a:t>
            </a:r>
          </a:p>
        </p:txBody>
      </p:sp>
      <p:sp>
        <p:nvSpPr>
          <p:cNvPr id="10" name="Rechteck 9">
            <a:extLst>
              <a:ext uri="{FF2B5EF4-FFF2-40B4-BE49-F238E27FC236}">
                <a16:creationId xmlns:a16="http://schemas.microsoft.com/office/drawing/2014/main" id="{C6C45B7D-FF4C-1E68-E5E4-1E6690034514}"/>
              </a:ext>
            </a:extLst>
          </p:cNvPr>
          <p:cNvSpPr/>
          <p:nvPr/>
        </p:nvSpPr>
        <p:spPr>
          <a:xfrm>
            <a:off x="1668371" y="2841941"/>
            <a:ext cx="4647394" cy="366936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tx1"/>
                </a:solidFill>
                <a:effectLst/>
                <a:uLnTx/>
                <a:uFillTx/>
                <a:latin typeface="Arial Nova" panose="020B0504020202020204" pitchFamily="34" charset="0"/>
              </a:rPr>
              <a:t>Increased supply of fairly recruited workers </a:t>
            </a:r>
            <a:r>
              <a:rPr kumimoji="0" lang="en-US" sz="1600" b="0" i="0" u="none" strike="noStrike" kern="1200" cap="none" spc="0" normalizeH="0" baseline="0" noProof="0" dirty="0">
                <a:ln>
                  <a:noFill/>
                </a:ln>
                <a:solidFill>
                  <a:schemeClr val="tx1"/>
                </a:solidFill>
                <a:effectLst/>
                <a:uLnTx/>
                <a:uFillTx/>
                <a:latin typeface="Arial Nova" panose="020B0504020202020204" pitchFamily="34" charset="0"/>
              </a:rPr>
              <a:t>manpower and recruitment agencies following ILO Fair Recruitment principles who </a:t>
            </a:r>
            <a:r>
              <a:rPr kumimoji="0" lang="en-US" sz="1600" b="0" i="0" u="sng" strike="noStrike" kern="1200" cap="none" spc="0" normalizeH="0" baseline="0" noProof="0" dirty="0">
                <a:ln>
                  <a:noFill/>
                </a:ln>
                <a:solidFill>
                  <a:schemeClr val="tx1"/>
                </a:solidFill>
                <a:effectLst/>
                <a:uLnTx/>
                <a:uFillTx/>
                <a:latin typeface="Arial Nova" panose="020B0504020202020204" pitchFamily="34" charset="0"/>
              </a:rPr>
              <a:t>changed their business model</a:t>
            </a:r>
            <a:r>
              <a:rPr kumimoji="0" lang="en-US" sz="1600" b="0" i="0" u="none" strike="noStrike" kern="1200" cap="none" spc="0" normalizeH="0" baseline="0" noProof="0" dirty="0">
                <a:ln>
                  <a:noFill/>
                </a:ln>
                <a:solidFill>
                  <a:schemeClr val="tx1"/>
                </a:solidFill>
                <a:effectLst/>
                <a:uLnTx/>
                <a:uFillTx/>
                <a:latin typeface="Arial Nova" panose="020B0504020202020204" pitchFamily="34" charset="0"/>
              </a:rPr>
              <a:t>. </a:t>
            </a:r>
          </a:p>
          <a:p>
            <a:pPr marL="285750" marR="0" lvl="0" indent="-285750" algn="l" defTabSz="91440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tx1"/>
                </a:solidFill>
                <a:effectLst/>
                <a:uLnTx/>
                <a:uFillTx/>
                <a:latin typeface="Arial Nova" panose="020B0504020202020204" pitchFamily="34" charset="0"/>
              </a:rPr>
              <a:t>Placement agencies that VINCI and the industry in Qatar can trust, </a:t>
            </a:r>
            <a:r>
              <a:rPr kumimoji="0" lang="en-US" sz="1600" b="0" i="0" u="none" strike="noStrike" kern="1200" cap="none" spc="0" normalizeH="0" baseline="0" noProof="0" dirty="0">
                <a:ln>
                  <a:noFill/>
                </a:ln>
                <a:solidFill>
                  <a:schemeClr val="tx1"/>
                </a:solidFill>
                <a:effectLst/>
                <a:uLnTx/>
                <a:uFillTx/>
                <a:latin typeface="Arial Nova" panose="020B0504020202020204" pitchFamily="34" charset="0"/>
              </a:rPr>
              <a:t>equipped to assess and reduce risks early in the process. </a:t>
            </a:r>
          </a:p>
          <a:p>
            <a:pPr marL="285750" marR="0" lvl="0" indent="-285750" algn="l" defTabSz="91440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tx1"/>
                </a:solidFill>
                <a:effectLst/>
                <a:uLnTx/>
                <a:uFillTx/>
                <a:latin typeface="Arial Nova" panose="020B0504020202020204" pitchFamily="34" charset="0"/>
              </a:rPr>
              <a:t>Improved visibility </a:t>
            </a:r>
            <a:r>
              <a:rPr kumimoji="0" lang="en-US" sz="1600" b="0" i="0" u="none" strike="noStrike" kern="1200" cap="none" spc="0" normalizeH="0" baseline="0" noProof="0" dirty="0">
                <a:ln>
                  <a:noFill/>
                </a:ln>
                <a:solidFill>
                  <a:schemeClr val="tx1"/>
                </a:solidFill>
                <a:effectLst/>
                <a:uLnTx/>
                <a:uFillTx/>
                <a:latin typeface="Arial Nova" panose="020B0504020202020204" pitchFamily="34" charset="0"/>
              </a:rPr>
              <a:t>over recruitment practices in the sector. </a:t>
            </a:r>
          </a:p>
        </p:txBody>
      </p:sp>
    </p:spTree>
    <p:extLst>
      <p:ext uri="{BB962C8B-B14F-4D97-AF65-F5344CB8AC3E}">
        <p14:creationId xmlns:p14="http://schemas.microsoft.com/office/powerpoint/2010/main" val="3253803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CCEA375-29FA-121D-C4B8-B64CF6B2B72B}"/>
              </a:ext>
            </a:extLst>
          </p:cNvPr>
          <p:cNvSpPr>
            <a:spLocks noGrp="1"/>
          </p:cNvSpPr>
          <p:nvPr>
            <p:ph idx="1"/>
          </p:nvPr>
        </p:nvSpPr>
        <p:spPr>
          <a:xfrm>
            <a:off x="1594884" y="2032990"/>
            <a:ext cx="7341852" cy="4529445"/>
          </a:xfrm>
        </p:spPr>
        <p:txBody>
          <a:bodyPr/>
          <a:lstStyle/>
          <a:p>
            <a:pPr marL="0" indent="0">
              <a:buNone/>
            </a:pPr>
            <a:r>
              <a:rPr lang="en-US" sz="1800" dirty="0">
                <a:effectLst/>
              </a:rPr>
              <a:t>Despite legislative reforms and commitments to eliminate recruitment fees for workers, worker-paid fees remain common. Reasons include: </a:t>
            </a:r>
          </a:p>
          <a:p>
            <a:pPr marL="0" indent="0">
              <a:buNone/>
            </a:pPr>
            <a:endParaRPr lang="en-US" sz="1200" dirty="0"/>
          </a:p>
          <a:p>
            <a:pPr marL="363538" indent="-363538">
              <a:buClr>
                <a:srgbClr val="FBC800"/>
              </a:buClr>
              <a:buFontTx/>
              <a:buChar char="►"/>
            </a:pPr>
            <a:r>
              <a:rPr lang="en-US" sz="1800" dirty="0"/>
              <a:t>Culture of permissiveness for </a:t>
            </a:r>
            <a:r>
              <a:rPr lang="en-US" sz="1800" b="1" dirty="0">
                <a:solidFill>
                  <a:srgbClr val="156082"/>
                </a:solidFill>
              </a:rPr>
              <a:t>illegal visa selling </a:t>
            </a:r>
            <a:r>
              <a:rPr lang="en-US" sz="1800" dirty="0"/>
              <a:t>practices by firms  </a:t>
            </a:r>
          </a:p>
          <a:p>
            <a:pPr marL="363538" indent="-363538">
              <a:buClr>
                <a:srgbClr val="FBC800"/>
              </a:buClr>
              <a:buFontTx/>
              <a:buChar char="►"/>
            </a:pPr>
            <a:r>
              <a:rPr lang="en-US" sz="1800" b="1" dirty="0">
                <a:solidFill>
                  <a:srgbClr val="156082"/>
                </a:solidFill>
              </a:rPr>
              <a:t>Lack of transparency </a:t>
            </a:r>
            <a:r>
              <a:rPr lang="en-US" sz="1800" dirty="0"/>
              <a:t>and </a:t>
            </a:r>
            <a:r>
              <a:rPr lang="en-US" sz="1800" b="1" dirty="0">
                <a:solidFill>
                  <a:srgbClr val="156082"/>
                </a:solidFill>
              </a:rPr>
              <a:t>number of transactions </a:t>
            </a:r>
            <a:r>
              <a:rPr lang="en-US" sz="1800" dirty="0"/>
              <a:t>around recruitment –  mark-ups at every stage lead to inflated costs for recruitment</a:t>
            </a:r>
          </a:p>
          <a:p>
            <a:pPr marL="363538" indent="-363538">
              <a:buClr>
                <a:srgbClr val="FBC800"/>
              </a:buClr>
              <a:buFontTx/>
              <a:buChar char="►"/>
            </a:pPr>
            <a:r>
              <a:rPr lang="en-US" sz="1800" dirty="0"/>
              <a:t>Many </a:t>
            </a:r>
            <a:r>
              <a:rPr lang="en-US" sz="1800" b="1" dirty="0">
                <a:solidFill>
                  <a:srgbClr val="156082"/>
                </a:solidFill>
              </a:rPr>
              <a:t>layers of formal and informal recruitment</a:t>
            </a:r>
            <a:r>
              <a:rPr lang="en-US" sz="1800" dirty="0"/>
              <a:t> – Subagents are essential for recruiting migrant workers, yet there is often </a:t>
            </a:r>
            <a:r>
              <a:rPr lang="en-US" sz="1800" dirty="0">
                <a:solidFill>
                  <a:srgbClr val="156082"/>
                </a:solidFill>
              </a:rPr>
              <a:t>no paper trail </a:t>
            </a:r>
            <a:r>
              <a:rPr lang="en-US" sz="1800" dirty="0"/>
              <a:t>documenting migrants’ transactions with subagents</a:t>
            </a:r>
          </a:p>
          <a:p>
            <a:pPr marL="0" indent="0">
              <a:buClr>
                <a:srgbClr val="FBC800"/>
              </a:buClr>
              <a:buNone/>
            </a:pPr>
            <a:endParaRPr lang="en-US" sz="1400" dirty="0"/>
          </a:p>
          <a:p>
            <a:pPr marL="0" indent="0">
              <a:buClr>
                <a:srgbClr val="FBC800"/>
              </a:buClr>
              <a:buNone/>
            </a:pPr>
            <a:r>
              <a:rPr lang="en-US" sz="1200" dirty="0">
                <a:solidFill>
                  <a:srgbClr val="156082"/>
                </a:solidFill>
              </a:rPr>
              <a:t>About the report: Based on 18 months of research into the link between corporate practices in the Arabian Gulf’s engineering and construction sector and the recruitment of many of the migrant workers who staff the industry’s projects, including field missions to India, Bangladesh, Qatar, and the UAE. </a:t>
            </a:r>
          </a:p>
          <a:p>
            <a:pPr marL="0" indent="0">
              <a:buNone/>
            </a:pPr>
            <a:endParaRPr lang="en-US" sz="1800" dirty="0"/>
          </a:p>
        </p:txBody>
      </p:sp>
      <p:sp>
        <p:nvSpPr>
          <p:cNvPr id="8" name="Title 7">
            <a:extLst>
              <a:ext uri="{FF2B5EF4-FFF2-40B4-BE49-F238E27FC236}">
                <a16:creationId xmlns:a16="http://schemas.microsoft.com/office/drawing/2014/main" id="{34D5CBB2-9735-1FC8-6F55-A9BDAF5B1E25}"/>
              </a:ext>
            </a:extLst>
          </p:cNvPr>
          <p:cNvSpPr>
            <a:spLocks noGrp="1"/>
          </p:cNvSpPr>
          <p:nvPr>
            <p:ph type="title"/>
          </p:nvPr>
        </p:nvSpPr>
        <p:spPr/>
        <p:txBody>
          <a:bodyPr>
            <a:normAutofit/>
          </a:bodyPr>
          <a:lstStyle/>
          <a:p>
            <a:r>
              <a:rPr lang="fr-CH" dirty="0"/>
              <a:t>Insights </a:t>
            </a:r>
            <a:r>
              <a:rPr lang="fr-CH" dirty="0" err="1"/>
              <a:t>from</a:t>
            </a:r>
            <a:r>
              <a:rPr lang="fr-CH" dirty="0"/>
              <a:t> the Gulf construction </a:t>
            </a:r>
            <a:r>
              <a:rPr lang="fr-CH" dirty="0" err="1"/>
              <a:t>industry</a:t>
            </a:r>
            <a:endParaRPr lang="en-US" dirty="0"/>
          </a:p>
        </p:txBody>
      </p:sp>
      <p:sp>
        <p:nvSpPr>
          <p:cNvPr id="4" name="Slide Number Placeholder 3">
            <a:extLst>
              <a:ext uri="{FF2B5EF4-FFF2-40B4-BE49-F238E27FC236}">
                <a16:creationId xmlns:a16="http://schemas.microsoft.com/office/drawing/2014/main" id="{A37A32E3-D2A5-A0DA-A9F4-B5749F222470}"/>
              </a:ext>
            </a:extLst>
          </p:cNvPr>
          <p:cNvSpPr>
            <a:spLocks noGrp="1"/>
          </p:cNvSpPr>
          <p:nvPr>
            <p:ph type="sldNum" sz="quarter" idx="12"/>
          </p:nvPr>
        </p:nvSpPr>
        <p:spPr/>
        <p:txBody>
          <a:bodyPr/>
          <a:lstStyle/>
          <a:p>
            <a:pPr>
              <a:defRPr/>
            </a:pPr>
            <a:fld id="{6CFE7187-A782-504C-951B-750469532E0A}" type="slidenum">
              <a:rPr lang="en-US" smtClean="0"/>
              <a:t>55</a:t>
            </a:fld>
            <a:endParaRPr lang="en-US"/>
          </a:p>
        </p:txBody>
      </p:sp>
      <p:sp>
        <p:nvSpPr>
          <p:cNvPr id="10" name="Text Placeholder 9">
            <a:extLst>
              <a:ext uri="{FF2B5EF4-FFF2-40B4-BE49-F238E27FC236}">
                <a16:creationId xmlns:a16="http://schemas.microsoft.com/office/drawing/2014/main" id="{C487EFE6-76A6-7CF9-3FE2-3BC8BB0C6EC3}"/>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A713856A-AC81-A8C8-CC81-7724B62D41A1}"/>
              </a:ext>
            </a:extLst>
          </p:cNvPr>
          <p:cNvSpPr txBox="1"/>
          <p:nvPr/>
        </p:nvSpPr>
        <p:spPr>
          <a:xfrm>
            <a:off x="1703744" y="6321365"/>
            <a:ext cx="8866720" cy="400110"/>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David </a:t>
            </a:r>
            <a:r>
              <a:rPr lang="en-US" sz="1000" dirty="0" err="1">
                <a:solidFill>
                  <a:schemeClr val="accent3"/>
                </a:solidFill>
                <a:effectLst/>
                <a:latin typeface="Arial Nova" panose="020B0504020202020204" pitchFamily="34" charset="0"/>
              </a:rPr>
              <a:t>Segall</a:t>
            </a:r>
            <a:r>
              <a:rPr lang="en-US" sz="1000" dirty="0">
                <a:solidFill>
                  <a:schemeClr val="accent3"/>
                </a:solidFill>
                <a:effectLst/>
                <a:latin typeface="Arial Nova" panose="020B0504020202020204" pitchFamily="34" charset="0"/>
              </a:rPr>
              <a:t> and Sarah </a:t>
            </a:r>
            <a:r>
              <a:rPr lang="en-US" sz="1000" dirty="0" err="1">
                <a:solidFill>
                  <a:schemeClr val="accent3"/>
                </a:solidFill>
                <a:effectLst/>
                <a:latin typeface="Arial Nova" panose="020B0504020202020204" pitchFamily="34" charset="0"/>
              </a:rPr>
              <a:t>Labowitz</a:t>
            </a:r>
            <a:r>
              <a:rPr lang="en-US" sz="1000" dirty="0">
                <a:solidFill>
                  <a:schemeClr val="accent3"/>
                </a:solidFill>
                <a:effectLst/>
                <a:latin typeface="Arial Nova" panose="020B0504020202020204" pitchFamily="34" charset="0"/>
              </a:rPr>
              <a:t> (April 2017), “Making Workers Pay: Recruitment of the Migrant Labor Force in the Gulf Construction Industry”, NYU Stern Center for Business and Human Rights. https://bhr.stern.nyu.edu/wp-content/uploads/2024/03/FINALFINAL-MakingWorkersPay-Report-Print1.pdf</a:t>
            </a:r>
          </a:p>
        </p:txBody>
      </p:sp>
      <p:pic>
        <p:nvPicPr>
          <p:cNvPr id="3" name="Picture 2">
            <a:extLst>
              <a:ext uri="{FF2B5EF4-FFF2-40B4-BE49-F238E27FC236}">
                <a16:creationId xmlns:a16="http://schemas.microsoft.com/office/drawing/2014/main" id="{615619EF-55C8-B739-88D0-99703EBFB036}"/>
              </a:ext>
            </a:extLst>
          </p:cNvPr>
          <p:cNvPicPr>
            <a:picLocks noChangeAspect="1"/>
          </p:cNvPicPr>
          <p:nvPr/>
        </p:nvPicPr>
        <p:blipFill>
          <a:blip r:embed="rId3"/>
          <a:stretch>
            <a:fillRect/>
          </a:stretch>
        </p:blipFill>
        <p:spPr>
          <a:xfrm>
            <a:off x="9047847" y="2032990"/>
            <a:ext cx="2860750" cy="3704906"/>
          </a:xfrm>
          <a:prstGeom prst="rect">
            <a:avLst/>
          </a:prstGeom>
        </p:spPr>
      </p:pic>
    </p:spTree>
    <p:extLst>
      <p:ext uri="{BB962C8B-B14F-4D97-AF65-F5344CB8AC3E}">
        <p14:creationId xmlns:p14="http://schemas.microsoft.com/office/powerpoint/2010/main" val="2963878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175C5-E416-E3C3-DF6C-0E242AE94899}"/>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4C2BFF4-7E0A-7633-BB09-CBD954090F49}"/>
              </a:ext>
            </a:extLst>
          </p:cNvPr>
          <p:cNvSpPr>
            <a:spLocks noGrp="1"/>
          </p:cNvSpPr>
          <p:nvPr>
            <p:ph idx="1"/>
          </p:nvPr>
        </p:nvSpPr>
        <p:spPr>
          <a:xfrm>
            <a:off x="1594884" y="2032990"/>
            <a:ext cx="9758915" cy="3631763"/>
          </a:xfrm>
        </p:spPr>
        <p:txBody>
          <a:bodyPr/>
          <a:lstStyle/>
          <a:p>
            <a:pPr marL="0" indent="0">
              <a:buNone/>
            </a:pPr>
            <a:r>
              <a:rPr lang="en-US" sz="1800" dirty="0">
                <a:effectLst/>
              </a:rPr>
              <a:t>Recommendations for </a:t>
            </a:r>
            <a:r>
              <a:rPr lang="en-US" sz="1800" b="1" dirty="0">
                <a:solidFill>
                  <a:srgbClr val="156082"/>
                </a:solidFill>
                <a:effectLst/>
              </a:rPr>
              <a:t>companies</a:t>
            </a:r>
            <a:r>
              <a:rPr lang="en-US" sz="1800" dirty="0">
                <a:effectLst/>
              </a:rPr>
              <a:t>: </a:t>
            </a:r>
            <a:endParaRPr lang="en-US" sz="1800" dirty="0"/>
          </a:p>
          <a:p>
            <a:pPr marL="363538" indent="-363538">
              <a:buClr>
                <a:srgbClr val="FBC800"/>
              </a:buClr>
              <a:buFontTx/>
              <a:buChar char="►"/>
            </a:pPr>
            <a:r>
              <a:rPr lang="en-US" sz="1800" dirty="0">
                <a:solidFill>
                  <a:srgbClr val="156082"/>
                </a:solidFill>
              </a:rPr>
              <a:t>Assess the real costs </a:t>
            </a:r>
            <a:r>
              <a:rPr lang="en-US" sz="1800" dirty="0"/>
              <a:t>of recruitment for each stage of the recruitment process to support an industry-wide fee-for-service model with appropriate cost controls. </a:t>
            </a:r>
          </a:p>
          <a:p>
            <a:pPr marL="363538" indent="-363538">
              <a:buClr>
                <a:srgbClr val="FBC800"/>
              </a:buClr>
              <a:buFontTx/>
              <a:buChar char="►"/>
            </a:pPr>
            <a:r>
              <a:rPr lang="en-US" sz="1800" dirty="0">
                <a:solidFill>
                  <a:srgbClr val="156082"/>
                </a:solidFill>
              </a:rPr>
              <a:t>Pay for all recruitment-related services</a:t>
            </a:r>
            <a:r>
              <a:rPr lang="en-US" sz="1800" dirty="0"/>
              <a:t>. Project bids to clients should account for all costs of recruiting – these costs amount to only a fraction of the overall project cost. </a:t>
            </a:r>
          </a:p>
          <a:p>
            <a:pPr marL="363538" indent="-363538">
              <a:buClr>
                <a:srgbClr val="FBC800"/>
              </a:buClr>
              <a:buFontTx/>
              <a:buChar char="►"/>
            </a:pPr>
            <a:r>
              <a:rPr lang="en-US" sz="1800" dirty="0">
                <a:solidFill>
                  <a:srgbClr val="156082"/>
                </a:solidFill>
              </a:rPr>
              <a:t>Audit recruitment hubs </a:t>
            </a:r>
            <a:r>
              <a:rPr lang="en-US" sz="1800" dirty="0"/>
              <a:t>in South Asia to spot-check whether workers are being overcharged and penalize non-compliances. </a:t>
            </a:r>
          </a:p>
          <a:p>
            <a:pPr marL="363538" indent="-363538">
              <a:buClr>
                <a:srgbClr val="FBC800"/>
              </a:buClr>
              <a:buFontTx/>
              <a:buChar char="►"/>
            </a:pPr>
            <a:r>
              <a:rPr lang="en-US" sz="1800" dirty="0"/>
              <a:t>Execute </a:t>
            </a:r>
            <a:r>
              <a:rPr lang="en-US" sz="1800" dirty="0">
                <a:solidFill>
                  <a:srgbClr val="156082"/>
                </a:solidFill>
              </a:rPr>
              <a:t>mutually-binding contracts </a:t>
            </a:r>
            <a:r>
              <a:rPr lang="en-US" sz="1800" dirty="0"/>
              <a:t>with recruiters and provide complaint mechanisms. </a:t>
            </a:r>
          </a:p>
          <a:p>
            <a:pPr marL="363538" indent="-363538">
              <a:buClr>
                <a:srgbClr val="FBC800"/>
              </a:buClr>
              <a:buFontTx/>
              <a:buChar char="►"/>
            </a:pPr>
            <a:r>
              <a:rPr lang="en-US" sz="1800" dirty="0">
                <a:solidFill>
                  <a:srgbClr val="156082"/>
                </a:solidFill>
              </a:rPr>
              <a:t>Disrupt the visa-selling system </a:t>
            </a:r>
            <a:r>
              <a:rPr lang="en-US" sz="1800" dirty="0"/>
              <a:t>in Gulf states by auditing visa issuance procedures.</a:t>
            </a:r>
          </a:p>
          <a:p>
            <a:pPr marL="0" indent="0">
              <a:buClr>
                <a:srgbClr val="FBC800"/>
              </a:buClr>
              <a:buNone/>
            </a:pPr>
            <a:endParaRPr lang="en-US" sz="1800" dirty="0"/>
          </a:p>
        </p:txBody>
      </p:sp>
      <p:sp>
        <p:nvSpPr>
          <p:cNvPr id="8" name="Title 7">
            <a:extLst>
              <a:ext uri="{FF2B5EF4-FFF2-40B4-BE49-F238E27FC236}">
                <a16:creationId xmlns:a16="http://schemas.microsoft.com/office/drawing/2014/main" id="{AEE74BB7-25EE-C8BA-DB98-27EE3EAC7698}"/>
              </a:ext>
            </a:extLst>
          </p:cNvPr>
          <p:cNvSpPr>
            <a:spLocks noGrp="1"/>
          </p:cNvSpPr>
          <p:nvPr>
            <p:ph type="title"/>
          </p:nvPr>
        </p:nvSpPr>
        <p:spPr/>
        <p:txBody>
          <a:bodyPr>
            <a:normAutofit/>
          </a:bodyPr>
          <a:lstStyle/>
          <a:p>
            <a:r>
              <a:rPr lang="fr-CH" dirty="0"/>
              <a:t>Insights </a:t>
            </a:r>
            <a:r>
              <a:rPr lang="fr-CH" dirty="0" err="1"/>
              <a:t>from</a:t>
            </a:r>
            <a:r>
              <a:rPr lang="fr-CH" dirty="0"/>
              <a:t> the Gulf construction </a:t>
            </a:r>
            <a:r>
              <a:rPr lang="fr-CH" dirty="0" err="1"/>
              <a:t>industry</a:t>
            </a:r>
            <a:endParaRPr lang="en-US" dirty="0"/>
          </a:p>
        </p:txBody>
      </p:sp>
      <p:sp>
        <p:nvSpPr>
          <p:cNvPr id="4" name="Slide Number Placeholder 3">
            <a:extLst>
              <a:ext uri="{FF2B5EF4-FFF2-40B4-BE49-F238E27FC236}">
                <a16:creationId xmlns:a16="http://schemas.microsoft.com/office/drawing/2014/main" id="{1005F6FE-6641-B94E-6433-4062AB86577C}"/>
              </a:ext>
            </a:extLst>
          </p:cNvPr>
          <p:cNvSpPr>
            <a:spLocks noGrp="1"/>
          </p:cNvSpPr>
          <p:nvPr>
            <p:ph type="sldNum" sz="quarter" idx="12"/>
          </p:nvPr>
        </p:nvSpPr>
        <p:spPr/>
        <p:txBody>
          <a:bodyPr/>
          <a:lstStyle/>
          <a:p>
            <a:pPr>
              <a:defRPr/>
            </a:pPr>
            <a:fld id="{6CFE7187-A782-504C-951B-750469532E0A}" type="slidenum">
              <a:rPr lang="en-US" smtClean="0"/>
              <a:t>56</a:t>
            </a:fld>
            <a:endParaRPr lang="en-US"/>
          </a:p>
        </p:txBody>
      </p:sp>
      <p:sp>
        <p:nvSpPr>
          <p:cNvPr id="10" name="Text Placeholder 9">
            <a:extLst>
              <a:ext uri="{FF2B5EF4-FFF2-40B4-BE49-F238E27FC236}">
                <a16:creationId xmlns:a16="http://schemas.microsoft.com/office/drawing/2014/main" id="{9E486485-157D-54F4-87A1-9D06F60B7A7F}"/>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925930F8-BD45-7275-55BD-DA41D471B983}"/>
              </a:ext>
            </a:extLst>
          </p:cNvPr>
          <p:cNvSpPr txBox="1"/>
          <p:nvPr/>
        </p:nvSpPr>
        <p:spPr>
          <a:xfrm>
            <a:off x="1703744" y="6321365"/>
            <a:ext cx="8866720" cy="400110"/>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David </a:t>
            </a:r>
            <a:r>
              <a:rPr lang="en-US" sz="1000" dirty="0" err="1">
                <a:solidFill>
                  <a:schemeClr val="accent3"/>
                </a:solidFill>
                <a:effectLst/>
                <a:latin typeface="Arial Nova" panose="020B0504020202020204" pitchFamily="34" charset="0"/>
              </a:rPr>
              <a:t>Segall</a:t>
            </a:r>
            <a:r>
              <a:rPr lang="en-US" sz="1000" dirty="0">
                <a:solidFill>
                  <a:schemeClr val="accent3"/>
                </a:solidFill>
                <a:effectLst/>
                <a:latin typeface="Arial Nova" panose="020B0504020202020204" pitchFamily="34" charset="0"/>
              </a:rPr>
              <a:t> and Sarah </a:t>
            </a:r>
            <a:r>
              <a:rPr lang="en-US" sz="1000" dirty="0" err="1">
                <a:solidFill>
                  <a:schemeClr val="accent3"/>
                </a:solidFill>
                <a:effectLst/>
                <a:latin typeface="Arial Nova" panose="020B0504020202020204" pitchFamily="34" charset="0"/>
              </a:rPr>
              <a:t>Labowitz</a:t>
            </a:r>
            <a:r>
              <a:rPr lang="en-US" sz="1000" dirty="0">
                <a:solidFill>
                  <a:schemeClr val="accent3"/>
                </a:solidFill>
                <a:effectLst/>
                <a:latin typeface="Arial Nova" panose="020B0504020202020204" pitchFamily="34" charset="0"/>
              </a:rPr>
              <a:t> (April 2017), “Making Workers Pay: Recruitment of the Migrant Labor Force in the Gulf Construction Industry”, NYU Stern Center for Business and Human Rights. https://bhr.stern.nyu.edu/wp-content/uploads/2024/03/FINALFINAL-MakingWorkersPay-Report-Print1.pdf</a:t>
            </a:r>
          </a:p>
        </p:txBody>
      </p:sp>
    </p:spTree>
    <p:extLst>
      <p:ext uri="{BB962C8B-B14F-4D97-AF65-F5344CB8AC3E}">
        <p14:creationId xmlns:p14="http://schemas.microsoft.com/office/powerpoint/2010/main" val="2047322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B48A-B8C3-F773-E66A-F00FF05119E7}"/>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DF32426-7600-7DE5-12F9-B73926F88040}"/>
              </a:ext>
            </a:extLst>
          </p:cNvPr>
          <p:cNvSpPr>
            <a:spLocks noGrp="1"/>
          </p:cNvSpPr>
          <p:nvPr>
            <p:ph idx="1"/>
          </p:nvPr>
        </p:nvSpPr>
        <p:spPr>
          <a:xfrm>
            <a:off x="1594885" y="2032990"/>
            <a:ext cx="3611099" cy="2416046"/>
          </a:xfrm>
        </p:spPr>
        <p:txBody>
          <a:bodyPr/>
          <a:lstStyle/>
          <a:p>
            <a:pPr marL="0" indent="0">
              <a:buNone/>
            </a:pPr>
            <a:r>
              <a:rPr lang="en-US" sz="1800" dirty="0">
                <a:effectLst/>
              </a:rPr>
              <a:t>Recommendations for </a:t>
            </a:r>
            <a:r>
              <a:rPr lang="en-US" sz="1800" b="1" dirty="0">
                <a:solidFill>
                  <a:srgbClr val="156082"/>
                </a:solidFill>
                <a:effectLst/>
              </a:rPr>
              <a:t>clients</a:t>
            </a:r>
            <a:r>
              <a:rPr lang="en-US" sz="1800" dirty="0">
                <a:effectLst/>
              </a:rPr>
              <a:t>: </a:t>
            </a:r>
            <a:endParaRPr lang="en-US" sz="1800" dirty="0"/>
          </a:p>
          <a:p>
            <a:pPr marL="363538" indent="-363538">
              <a:buClr>
                <a:srgbClr val="FBC800"/>
              </a:buClr>
              <a:buFontTx/>
              <a:buChar char="►"/>
            </a:pPr>
            <a:r>
              <a:rPr lang="en-US" sz="1800" dirty="0"/>
              <a:t>(Co-)commission a study on the real cost of migration.</a:t>
            </a:r>
          </a:p>
          <a:p>
            <a:pPr marL="363538" indent="-363538">
              <a:buClr>
                <a:srgbClr val="FBC800"/>
              </a:buClr>
              <a:buFontTx/>
              <a:buChar char="►"/>
            </a:pPr>
            <a:r>
              <a:rPr lang="en-US" sz="1800" dirty="0"/>
              <a:t>Only accept bids which accurately account for the cost of recruitment.</a:t>
            </a:r>
          </a:p>
          <a:p>
            <a:pPr marL="363538" indent="-363538">
              <a:buClr>
                <a:srgbClr val="FBC800"/>
              </a:buClr>
              <a:buFontTx/>
              <a:buChar char="►"/>
            </a:pPr>
            <a:r>
              <a:rPr lang="en-US" sz="1800" dirty="0"/>
              <a:t>Give preference to contractors that provide proof of payment to recruiters. </a:t>
            </a:r>
          </a:p>
        </p:txBody>
      </p:sp>
      <p:sp>
        <p:nvSpPr>
          <p:cNvPr id="8" name="Title 7">
            <a:extLst>
              <a:ext uri="{FF2B5EF4-FFF2-40B4-BE49-F238E27FC236}">
                <a16:creationId xmlns:a16="http://schemas.microsoft.com/office/drawing/2014/main" id="{3D7C7B60-F66D-E07F-8BB7-92FBCA0ED3EC}"/>
              </a:ext>
            </a:extLst>
          </p:cNvPr>
          <p:cNvSpPr>
            <a:spLocks noGrp="1"/>
          </p:cNvSpPr>
          <p:nvPr>
            <p:ph type="title"/>
          </p:nvPr>
        </p:nvSpPr>
        <p:spPr/>
        <p:txBody>
          <a:bodyPr>
            <a:normAutofit/>
          </a:bodyPr>
          <a:lstStyle/>
          <a:p>
            <a:r>
              <a:rPr lang="fr-CH" dirty="0"/>
              <a:t>Insights </a:t>
            </a:r>
            <a:r>
              <a:rPr lang="fr-CH" dirty="0" err="1"/>
              <a:t>from</a:t>
            </a:r>
            <a:r>
              <a:rPr lang="fr-CH" dirty="0"/>
              <a:t> the Gulf construction </a:t>
            </a:r>
            <a:r>
              <a:rPr lang="fr-CH" dirty="0" err="1"/>
              <a:t>industry</a:t>
            </a:r>
            <a:endParaRPr lang="en-US" dirty="0"/>
          </a:p>
        </p:txBody>
      </p:sp>
      <p:sp>
        <p:nvSpPr>
          <p:cNvPr id="4" name="Slide Number Placeholder 3">
            <a:extLst>
              <a:ext uri="{FF2B5EF4-FFF2-40B4-BE49-F238E27FC236}">
                <a16:creationId xmlns:a16="http://schemas.microsoft.com/office/drawing/2014/main" id="{353BAC66-465B-4948-33C3-72866402B13F}"/>
              </a:ext>
            </a:extLst>
          </p:cNvPr>
          <p:cNvSpPr>
            <a:spLocks noGrp="1"/>
          </p:cNvSpPr>
          <p:nvPr>
            <p:ph type="sldNum" sz="quarter" idx="12"/>
          </p:nvPr>
        </p:nvSpPr>
        <p:spPr/>
        <p:txBody>
          <a:bodyPr/>
          <a:lstStyle/>
          <a:p>
            <a:pPr>
              <a:defRPr/>
            </a:pPr>
            <a:fld id="{6CFE7187-A782-504C-951B-750469532E0A}" type="slidenum">
              <a:rPr lang="en-US" smtClean="0"/>
              <a:t>57</a:t>
            </a:fld>
            <a:endParaRPr lang="en-US"/>
          </a:p>
        </p:txBody>
      </p:sp>
      <p:sp>
        <p:nvSpPr>
          <p:cNvPr id="10" name="Text Placeholder 9">
            <a:extLst>
              <a:ext uri="{FF2B5EF4-FFF2-40B4-BE49-F238E27FC236}">
                <a16:creationId xmlns:a16="http://schemas.microsoft.com/office/drawing/2014/main" id="{B8AD3D70-1DC8-5E59-CF59-EAC7118B6DAB}"/>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74473910-1FC2-0FEA-53AE-206EE11E3818}"/>
              </a:ext>
            </a:extLst>
          </p:cNvPr>
          <p:cNvSpPr txBox="1"/>
          <p:nvPr/>
        </p:nvSpPr>
        <p:spPr>
          <a:xfrm>
            <a:off x="1703744" y="6321365"/>
            <a:ext cx="8866720" cy="400110"/>
          </a:xfrm>
          <a:prstGeom prst="rect">
            <a:avLst/>
          </a:prstGeom>
          <a:noFill/>
        </p:spPr>
        <p:txBody>
          <a:bodyPr wrap="square">
            <a:spAutoFit/>
          </a:bodyPr>
          <a:lstStyle/>
          <a:p>
            <a:r>
              <a:rPr lang="en-US" sz="1000" dirty="0">
                <a:solidFill>
                  <a:schemeClr val="accent3"/>
                </a:solidFill>
                <a:effectLst/>
                <a:latin typeface="Arial Nova" panose="020B0504020202020204" pitchFamily="34" charset="0"/>
              </a:rPr>
              <a:t>David </a:t>
            </a:r>
            <a:r>
              <a:rPr lang="en-US" sz="1000" dirty="0" err="1">
                <a:solidFill>
                  <a:schemeClr val="accent3"/>
                </a:solidFill>
                <a:effectLst/>
                <a:latin typeface="Arial Nova" panose="020B0504020202020204" pitchFamily="34" charset="0"/>
              </a:rPr>
              <a:t>Segall</a:t>
            </a:r>
            <a:r>
              <a:rPr lang="en-US" sz="1000" dirty="0">
                <a:solidFill>
                  <a:schemeClr val="accent3"/>
                </a:solidFill>
                <a:effectLst/>
                <a:latin typeface="Arial Nova" panose="020B0504020202020204" pitchFamily="34" charset="0"/>
              </a:rPr>
              <a:t> and Sarah </a:t>
            </a:r>
            <a:r>
              <a:rPr lang="en-US" sz="1000" dirty="0" err="1">
                <a:solidFill>
                  <a:schemeClr val="accent3"/>
                </a:solidFill>
                <a:effectLst/>
                <a:latin typeface="Arial Nova" panose="020B0504020202020204" pitchFamily="34" charset="0"/>
              </a:rPr>
              <a:t>Labowitz</a:t>
            </a:r>
            <a:r>
              <a:rPr lang="en-US" sz="1000" dirty="0">
                <a:solidFill>
                  <a:schemeClr val="accent3"/>
                </a:solidFill>
                <a:effectLst/>
                <a:latin typeface="Arial Nova" panose="020B0504020202020204" pitchFamily="34" charset="0"/>
              </a:rPr>
              <a:t> (April 2017), “Making Workers Pay: Recruitment of the Migrant Labor Force in the Gulf Construction Industry”, NYU Stern Center for Business and Human Rights. https://bhr.stern.nyu.edu/wp-content/uploads/2024/03/FINALFINAL-MakingWorkersPay-Report-Print1.pdf</a:t>
            </a:r>
          </a:p>
        </p:txBody>
      </p:sp>
      <p:sp>
        <p:nvSpPr>
          <p:cNvPr id="2" name="Content Placeholder 8">
            <a:extLst>
              <a:ext uri="{FF2B5EF4-FFF2-40B4-BE49-F238E27FC236}">
                <a16:creationId xmlns:a16="http://schemas.microsoft.com/office/drawing/2014/main" id="{7621A086-5BD4-AF00-9D9B-D4427C2F6E8B}"/>
              </a:ext>
            </a:extLst>
          </p:cNvPr>
          <p:cNvSpPr txBox="1">
            <a:spLocks/>
          </p:cNvSpPr>
          <p:nvPr/>
        </p:nvSpPr>
        <p:spPr bwMode="auto">
          <a:xfrm>
            <a:off x="5535168" y="2032990"/>
            <a:ext cx="5757835" cy="4037003"/>
          </a:xfrm>
          <a:prstGeom prst="rect">
            <a:avLst/>
          </a:prstGeom>
          <a:noFill/>
        </p:spPr>
        <p:txBody>
          <a:bodyPr vert="horz" wrap="square" lIns="91440" tIns="45720" rIns="91440" bIns="45720" rtlCol="0">
            <a:spAutoFit/>
          </a:bodyPr>
          <a:lstStyle>
            <a:lvl1pPr marL="228600" indent="-228600" algn="l" defTabSz="914400">
              <a:lnSpc>
                <a:spcPct val="100000"/>
              </a:lnSpc>
              <a:spcBef>
                <a:spcPts val="1000"/>
              </a:spcBef>
              <a:buFont typeface="Arial"/>
              <a:buChar char="•"/>
              <a:defRPr sz="2500" dirty="0">
                <a:solidFill>
                  <a:schemeClr val="tx1"/>
                </a:solidFill>
                <a:effectLst/>
                <a:latin typeface="Arial Nova Light" panose="020B0304020202020204" pitchFamily="34" charset="0"/>
                <a:ea typeface="Calibri" panose="020F0502020204030204" pitchFamily="34" charset="0"/>
                <a:cs typeface="Arial" panose="020B0604020202020204" pitchFamily="34" charset="0"/>
              </a:defRPr>
            </a:lvl1pPr>
            <a:lvl2pPr marL="685800" indent="-228600" algn="l" defTabSz="914400">
              <a:lnSpc>
                <a:spcPct val="100000"/>
              </a:lnSpc>
              <a:spcBef>
                <a:spcPts val="500"/>
              </a:spcBef>
              <a:buFont typeface="Arial"/>
              <a:buChar char="•"/>
              <a:defRPr sz="1800" dirty="0">
                <a:solidFill>
                  <a:schemeClr val="tx1"/>
                </a:solidFill>
                <a:latin typeface="+mn-lt"/>
                <a:ea typeface="+mn-ea"/>
                <a:cs typeface="+mn-cs"/>
              </a:defRPr>
            </a:lvl2pPr>
            <a:lvl3pPr marL="1143000" indent="-228600" algn="l" defTabSz="914400">
              <a:lnSpc>
                <a:spcPct val="100000"/>
              </a:lnSpc>
              <a:spcBef>
                <a:spcPts val="500"/>
              </a:spcBef>
              <a:buFont typeface="Arial"/>
              <a:buChar char="•"/>
              <a:defRPr sz="1800" dirty="0">
                <a:solidFill>
                  <a:schemeClr val="tx1"/>
                </a:solidFill>
                <a:latin typeface="+mn-lt"/>
                <a:ea typeface="+mn-ea"/>
                <a:cs typeface="+mn-cs"/>
              </a:defRPr>
            </a:lvl3pPr>
            <a:lvl4pPr marL="1600200" indent="-228600" algn="l" defTabSz="914400">
              <a:lnSpc>
                <a:spcPct val="100000"/>
              </a:lnSpc>
              <a:spcBef>
                <a:spcPts val="500"/>
              </a:spcBef>
              <a:buFont typeface="Arial"/>
              <a:buChar char="•"/>
              <a:defRPr sz="1800" dirty="0">
                <a:solidFill>
                  <a:schemeClr val="tx1"/>
                </a:solidFill>
                <a:latin typeface="+mn-lt"/>
                <a:ea typeface="+mn-ea"/>
                <a:cs typeface="+mn-cs"/>
              </a:defRPr>
            </a:lvl4pPr>
            <a:lvl5pPr marL="2057400" indent="-228600" algn="l" defTabSz="914400">
              <a:lnSpc>
                <a:spcPct val="100000"/>
              </a:lnSpc>
              <a:spcBef>
                <a:spcPts val="500"/>
              </a:spcBef>
              <a:buFont typeface="Arial"/>
              <a:buChar char="•"/>
              <a:defRPr sz="1800" dirty="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pPr>
            <a:r>
              <a:rPr lang="en-US" sz="1800" dirty="0"/>
              <a:t>Recommendations for </a:t>
            </a:r>
            <a:r>
              <a:rPr lang="en-US" sz="1800" b="1" dirty="0">
                <a:solidFill>
                  <a:srgbClr val="156082"/>
                </a:solidFill>
              </a:rPr>
              <a:t>governments in Gulf states</a:t>
            </a:r>
            <a:r>
              <a:rPr lang="en-US" sz="1800" dirty="0"/>
              <a:t>: </a:t>
            </a:r>
          </a:p>
          <a:p>
            <a:pPr marL="363538" indent="-363538">
              <a:buClr>
                <a:srgbClr val="FBC800"/>
              </a:buClr>
              <a:buFontTx/>
              <a:buChar char="►"/>
            </a:pPr>
            <a:r>
              <a:rPr lang="en-US" sz="1800" dirty="0"/>
              <a:t>Investigate and prosecute the sale of visas through demand letters.</a:t>
            </a:r>
          </a:p>
          <a:p>
            <a:pPr marL="363538" indent="-363538">
              <a:buClr>
                <a:srgbClr val="FBC800"/>
              </a:buClr>
              <a:buFontTx/>
              <a:buChar char="►"/>
            </a:pPr>
            <a:r>
              <a:rPr lang="en-US" sz="1800" dirty="0"/>
              <a:t>Reform immigration and labor laws in line with international standards.</a:t>
            </a:r>
          </a:p>
          <a:p>
            <a:pPr marL="363538" indent="-363538">
              <a:buClr>
                <a:srgbClr val="FBC800"/>
              </a:buClr>
              <a:buFontTx/>
              <a:buChar char="►"/>
            </a:pPr>
            <a:r>
              <a:rPr lang="en-US" sz="1800" dirty="0"/>
              <a:t>Enforce protective laws already on the books.</a:t>
            </a:r>
          </a:p>
          <a:p>
            <a:pPr marL="0" indent="0">
              <a:buClr>
                <a:srgbClr val="FBC800"/>
              </a:buClr>
              <a:buNone/>
            </a:pPr>
            <a:r>
              <a:rPr lang="en-US" sz="1800" dirty="0"/>
              <a:t>Recommendations for </a:t>
            </a:r>
            <a:r>
              <a:rPr lang="en-US" sz="1800" b="1" dirty="0">
                <a:solidFill>
                  <a:srgbClr val="156082"/>
                </a:solidFill>
              </a:rPr>
              <a:t>governments in South Asia</a:t>
            </a:r>
            <a:r>
              <a:rPr lang="en-US" sz="1800" dirty="0"/>
              <a:t>:</a:t>
            </a:r>
          </a:p>
          <a:p>
            <a:pPr marL="363538" indent="-363538">
              <a:buClr>
                <a:srgbClr val="FBC800"/>
              </a:buClr>
              <a:buFontTx/>
              <a:buChar char="►"/>
            </a:pPr>
            <a:r>
              <a:rPr lang="en-US" sz="1800" dirty="0"/>
              <a:t> Abolish or narrowly limit recruitment fees. </a:t>
            </a:r>
          </a:p>
          <a:p>
            <a:pPr marL="363538" indent="-363538">
              <a:buClr>
                <a:srgbClr val="FBC800"/>
              </a:buClr>
              <a:buFontTx/>
              <a:buChar char="►"/>
            </a:pPr>
            <a:r>
              <a:rPr lang="en-US" sz="1800" dirty="0"/>
              <a:t>Legalize, license, and regulate subagents.</a:t>
            </a:r>
          </a:p>
          <a:p>
            <a:pPr marL="363538" indent="-363538">
              <a:buClr>
                <a:srgbClr val="FBC800"/>
              </a:buClr>
              <a:buFontTx/>
              <a:buChar char="►"/>
            </a:pPr>
            <a:r>
              <a:rPr lang="en-US" sz="1800" dirty="0"/>
              <a:t>Sign all ILO and UN conventions that protect the rights of migrants.</a:t>
            </a:r>
          </a:p>
        </p:txBody>
      </p:sp>
    </p:spTree>
    <p:extLst>
      <p:ext uri="{BB962C8B-B14F-4D97-AF65-F5344CB8AC3E}">
        <p14:creationId xmlns:p14="http://schemas.microsoft.com/office/powerpoint/2010/main" val="1631052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7D681-43B0-6262-B78C-B4505FFB9378}"/>
            </a:ext>
          </a:extLst>
        </p:cNvPr>
        <p:cNvGrpSpPr/>
        <p:nvPr/>
      </p:nvGrpSpPr>
      <p:grpSpPr>
        <a:xfrm>
          <a:off x="0" y="0"/>
          <a:ext cx="0" cy="0"/>
          <a:chOff x="0" y="0"/>
          <a:chExt cx="0" cy="0"/>
        </a:xfrm>
      </p:grpSpPr>
      <p:pic>
        <p:nvPicPr>
          <p:cNvPr id="11" name="Picture 10" descr="A group of people wearing different professions&#10;&#10;Description automatically generated">
            <a:extLst>
              <a:ext uri="{FF2B5EF4-FFF2-40B4-BE49-F238E27FC236}">
                <a16:creationId xmlns:a16="http://schemas.microsoft.com/office/drawing/2014/main" id="{BF64ECC8-E271-8124-E86F-9D240E3C3154}"/>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27000"/>
                    </a14:imgEffect>
                  </a14:imgLayer>
                </a14:imgProps>
              </a:ext>
              <a:ext uri="{28A0092B-C50C-407E-A947-70E740481C1C}">
                <a14:useLocalDpi xmlns:a14="http://schemas.microsoft.com/office/drawing/2010/main"/>
              </a:ext>
            </a:extLst>
          </a:blip>
          <a:stretch>
            <a:fillRect/>
          </a:stretch>
        </p:blipFill>
        <p:spPr>
          <a:xfrm>
            <a:off x="1731189" y="1915435"/>
            <a:ext cx="8729623" cy="4818474"/>
          </a:xfrm>
          <a:prstGeom prst="rect">
            <a:avLst/>
          </a:prstGeom>
        </p:spPr>
      </p:pic>
      <p:sp>
        <p:nvSpPr>
          <p:cNvPr id="13" name="Titel 12">
            <a:extLst>
              <a:ext uri="{FF2B5EF4-FFF2-40B4-BE49-F238E27FC236}">
                <a16:creationId xmlns:a16="http://schemas.microsoft.com/office/drawing/2014/main" id="{CFC62CCC-9B86-A568-D61F-E51BFD29B563}"/>
              </a:ext>
            </a:extLst>
          </p:cNvPr>
          <p:cNvSpPr>
            <a:spLocks noGrp="1"/>
          </p:cNvSpPr>
          <p:nvPr>
            <p:ph type="title"/>
          </p:nvPr>
        </p:nvSpPr>
        <p:spPr/>
        <p:txBody>
          <a:bodyPr/>
          <a:lstStyle/>
          <a:p>
            <a:r>
              <a:rPr lang="de-DE" dirty="0" err="1"/>
              <a:t>Thank</a:t>
            </a:r>
            <a:r>
              <a:rPr lang="de-DE" dirty="0"/>
              <a:t> </a:t>
            </a:r>
            <a:r>
              <a:rPr lang="de-DE" dirty="0" err="1"/>
              <a:t>you</a:t>
            </a:r>
            <a:r>
              <a:rPr lang="de-DE" dirty="0"/>
              <a:t>!</a:t>
            </a:r>
          </a:p>
        </p:txBody>
      </p:sp>
    </p:spTree>
    <p:extLst>
      <p:ext uri="{BB962C8B-B14F-4D97-AF65-F5344CB8AC3E}">
        <p14:creationId xmlns:p14="http://schemas.microsoft.com/office/powerpoint/2010/main" val="72396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1772005119" descr="Une image contenant texte, capture d’écran, dessin humoristique, affiche&#10;&#10;Description générée automatiquement">
            <a:extLst>
              <a:ext uri="{FF2B5EF4-FFF2-40B4-BE49-F238E27FC236}">
                <a16:creationId xmlns:a16="http://schemas.microsoft.com/office/drawing/2014/main" id="{8B843937-E876-A995-407A-4C779013C5E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10489" t="-1107" r="11115" b="1107"/>
          <a:stretch/>
        </p:blipFill>
        <p:spPr>
          <a:xfrm>
            <a:off x="1104900" y="2808660"/>
            <a:ext cx="10814062" cy="2294673"/>
          </a:xfrm>
          <a:prstGeom prst="rect">
            <a:avLst/>
          </a:prstGeom>
          <a:ln>
            <a:solidFill>
              <a:schemeClr val="bg1"/>
            </a:solidFill>
          </a:ln>
        </p:spPr>
      </p:pic>
      <p:sp>
        <p:nvSpPr>
          <p:cNvPr id="4" name="Titel 3">
            <a:extLst>
              <a:ext uri="{FF2B5EF4-FFF2-40B4-BE49-F238E27FC236}">
                <a16:creationId xmlns:a16="http://schemas.microsoft.com/office/drawing/2014/main" id="{589B717A-1289-1300-FF5B-AA7B08A842AF}"/>
              </a:ext>
            </a:extLst>
          </p:cNvPr>
          <p:cNvSpPr>
            <a:spLocks noGrp="1"/>
          </p:cNvSpPr>
          <p:nvPr>
            <p:ph type="title"/>
          </p:nvPr>
        </p:nvSpPr>
        <p:spPr/>
        <p:txBody>
          <a:bodyPr>
            <a:normAutofit/>
          </a:bodyPr>
          <a:lstStyle/>
          <a:p>
            <a:r>
              <a:rPr lang="en-GB" sz="3000" b="1" dirty="0">
                <a:latin typeface="Arial Nova Light" panose="020B0304020202020204" pitchFamily="34" charset="0"/>
              </a:rPr>
              <a:t>What does labour migration mean to you? </a:t>
            </a:r>
            <a:endParaRPr lang="de-DE" dirty="0"/>
          </a:p>
        </p:txBody>
      </p:sp>
      <p:sp>
        <p:nvSpPr>
          <p:cNvPr id="2" name="TextBox 1">
            <a:extLst>
              <a:ext uri="{FF2B5EF4-FFF2-40B4-BE49-F238E27FC236}">
                <a16:creationId xmlns:a16="http://schemas.microsoft.com/office/drawing/2014/main" id="{6E0D5862-8802-EAF7-D5C2-5004ED4764A0}"/>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latin typeface="Arial Nova" panose="020B0504020202020204" pitchFamily="34" charset="0"/>
              </a:rPr>
              <a:t>© ILO Global Estimates on International Migrant Workers – Results and Methodology, ILO, 2021 </a:t>
            </a:r>
          </a:p>
        </p:txBody>
      </p:sp>
    </p:spTree>
    <p:extLst>
      <p:ext uri="{BB962C8B-B14F-4D97-AF65-F5344CB8AC3E}">
        <p14:creationId xmlns:p14="http://schemas.microsoft.com/office/powerpoint/2010/main" val="273109371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388895-159B-4E38-20D8-744F3271EEC4}"/>
              </a:ext>
            </a:extLst>
          </p:cNvPr>
          <p:cNvSpPr>
            <a:spLocks noGrp="1"/>
          </p:cNvSpPr>
          <p:nvPr>
            <p:ph type="title"/>
          </p:nvPr>
        </p:nvSpPr>
        <p:spPr/>
        <p:txBody>
          <a:bodyPr>
            <a:normAutofit/>
          </a:bodyPr>
          <a:lstStyle/>
          <a:p>
            <a:r>
              <a:rPr lang="en-US" dirty="0"/>
              <a:t>Why do we talk about migrant </a:t>
            </a:r>
            <a:r>
              <a:rPr lang="en-US" dirty="0" err="1"/>
              <a:t>labour</a:t>
            </a:r>
            <a:r>
              <a:rPr lang="en-US" dirty="0"/>
              <a:t>?</a:t>
            </a:r>
          </a:p>
        </p:txBody>
      </p:sp>
      <p:sp>
        <p:nvSpPr>
          <p:cNvPr id="6" name="Slide Number Placeholder 5">
            <a:extLst>
              <a:ext uri="{FF2B5EF4-FFF2-40B4-BE49-F238E27FC236}">
                <a16:creationId xmlns:a16="http://schemas.microsoft.com/office/drawing/2014/main" id="{75BA2244-D696-4BE7-4CD9-0005BE7B9EBF}"/>
              </a:ext>
            </a:extLst>
          </p:cNvPr>
          <p:cNvSpPr>
            <a:spLocks noGrp="1"/>
          </p:cNvSpPr>
          <p:nvPr>
            <p:ph type="sldNum" sz="quarter" idx="12"/>
          </p:nvPr>
        </p:nvSpPr>
        <p:spPr/>
        <p:txBody>
          <a:bodyPr/>
          <a:lstStyle/>
          <a:p>
            <a:fld id="{6CFE7187-A782-504C-951B-750469532E0A}" type="slidenum">
              <a:rPr lang="x-none" smtClean="0"/>
              <a:t>7</a:t>
            </a:fld>
            <a:endParaRPr lang="x-none" dirty="0"/>
          </a:p>
        </p:txBody>
      </p:sp>
      <p:pic>
        <p:nvPicPr>
          <p:cNvPr id="8" name="Image 7" descr="Une image contenant texte, capture d’écran&#10;&#10;Description générée automatiquement">
            <a:extLst>
              <a:ext uri="{FF2B5EF4-FFF2-40B4-BE49-F238E27FC236}">
                <a16:creationId xmlns:a16="http://schemas.microsoft.com/office/drawing/2014/main" id="{30AD3B11-B767-8BA3-4D84-682B5A1DAA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3652" y="1812227"/>
            <a:ext cx="6904696" cy="4706898"/>
          </a:xfrm>
          <a:prstGeom prst="rect">
            <a:avLst/>
          </a:prstGeom>
          <a:ln>
            <a:solidFill>
              <a:srgbClr val="DCC853"/>
            </a:solidFill>
          </a:ln>
        </p:spPr>
      </p:pic>
    </p:spTree>
    <p:extLst>
      <p:ext uri="{BB962C8B-B14F-4D97-AF65-F5344CB8AC3E}">
        <p14:creationId xmlns:p14="http://schemas.microsoft.com/office/powerpoint/2010/main" val="99679499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E641B-657C-8885-C4CD-FE07086D2FC5}"/>
              </a:ext>
            </a:extLst>
          </p:cNvPr>
          <p:cNvSpPr/>
          <p:nvPr/>
        </p:nvSpPr>
        <p:spPr>
          <a:xfrm>
            <a:off x="0" y="6731000"/>
            <a:ext cx="12192000" cy="127000"/>
          </a:xfrm>
          <a:prstGeom prst="rect">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itel 21">
            <a:extLst>
              <a:ext uri="{FF2B5EF4-FFF2-40B4-BE49-F238E27FC236}">
                <a16:creationId xmlns:a16="http://schemas.microsoft.com/office/drawing/2014/main" id="{20BA3E7F-3F53-0757-B292-AE2C0BEE1C98}"/>
              </a:ext>
            </a:extLst>
          </p:cNvPr>
          <p:cNvSpPr>
            <a:spLocks noGrp="1"/>
          </p:cNvSpPr>
          <p:nvPr>
            <p:ph type="title"/>
          </p:nvPr>
        </p:nvSpPr>
        <p:spPr/>
        <p:txBody>
          <a:bodyPr>
            <a:normAutofit/>
          </a:bodyPr>
          <a:lstStyle/>
          <a:p>
            <a:r>
              <a:rPr lang="en-GB" sz="3000" b="1" dirty="0"/>
              <a:t>Why is this a </a:t>
            </a:r>
            <a:r>
              <a:rPr lang="en-GB" dirty="0"/>
              <a:t>business and human rights</a:t>
            </a:r>
            <a:r>
              <a:rPr lang="en-GB" sz="3000" b="1" dirty="0"/>
              <a:t> issue? </a:t>
            </a:r>
            <a:endParaRPr lang="de-DE" dirty="0"/>
          </a:p>
        </p:txBody>
      </p:sp>
      <p:sp>
        <p:nvSpPr>
          <p:cNvPr id="12" name="Slide Number Placeholder 5">
            <a:extLst>
              <a:ext uri="{FF2B5EF4-FFF2-40B4-BE49-F238E27FC236}">
                <a16:creationId xmlns:a16="http://schemas.microsoft.com/office/drawing/2014/main" id="{BAB28227-90B1-576C-8393-45C25D8EC603}"/>
              </a:ext>
            </a:extLst>
          </p:cNvPr>
          <p:cNvSpPr>
            <a:spLocks noGrp="1"/>
          </p:cNvSpPr>
          <p:nvPr>
            <p:ph type="sldNum" sz="quarter" idx="12"/>
          </p:nvPr>
        </p:nvSpPr>
        <p:spPr/>
        <p:txBody>
          <a:bodyPr/>
          <a:lstStyle/>
          <a:p>
            <a:fld id="{6CFE7187-A782-504C-951B-750469532E0A}" type="slidenum">
              <a:rPr lang="x-none" smtClean="0"/>
              <a:t>8</a:t>
            </a:fld>
            <a:endParaRPr lang="x-none" dirty="0"/>
          </a:p>
        </p:txBody>
      </p:sp>
      <p:pic>
        <p:nvPicPr>
          <p:cNvPr id="14" name="Picture 2">
            <a:extLst>
              <a:ext uri="{FF2B5EF4-FFF2-40B4-BE49-F238E27FC236}">
                <a16:creationId xmlns:a16="http://schemas.microsoft.com/office/drawing/2014/main" id="{69797953-8FC1-1D24-EF79-AC3A1885D3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70308">
            <a:off x="761075" y="2333881"/>
            <a:ext cx="4504105" cy="1044711"/>
          </a:xfrm>
          <a:prstGeom prst="rect">
            <a:avLst/>
          </a:prstGeom>
        </p:spPr>
      </p:pic>
      <p:pic>
        <p:nvPicPr>
          <p:cNvPr id="17" name="Picture 26">
            <a:extLst>
              <a:ext uri="{FF2B5EF4-FFF2-40B4-BE49-F238E27FC236}">
                <a16:creationId xmlns:a16="http://schemas.microsoft.com/office/drawing/2014/main" id="{934F49C0-66FE-DC01-412F-638D4768BC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76132">
            <a:off x="5693861" y="2037866"/>
            <a:ext cx="4298086" cy="991948"/>
          </a:xfrm>
          <a:prstGeom prst="rect">
            <a:avLst/>
          </a:prstGeom>
        </p:spPr>
      </p:pic>
      <p:pic>
        <p:nvPicPr>
          <p:cNvPr id="18" name="Picture 14">
            <a:extLst>
              <a:ext uri="{FF2B5EF4-FFF2-40B4-BE49-F238E27FC236}">
                <a16:creationId xmlns:a16="http://schemas.microsoft.com/office/drawing/2014/main" id="{D28FDF30-D2ED-BB74-0F4F-FAB89048602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531384">
            <a:off x="3020137" y="3115115"/>
            <a:ext cx="4715209" cy="1042829"/>
          </a:xfrm>
          <a:prstGeom prst="rect">
            <a:avLst/>
          </a:prstGeom>
        </p:spPr>
      </p:pic>
      <p:pic>
        <p:nvPicPr>
          <p:cNvPr id="19" name="Picture 10">
            <a:extLst>
              <a:ext uri="{FF2B5EF4-FFF2-40B4-BE49-F238E27FC236}">
                <a16:creationId xmlns:a16="http://schemas.microsoft.com/office/drawing/2014/main" id="{5E5ED10F-11AE-4376-655A-E367F4F4C0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88700">
            <a:off x="2000607" y="5374915"/>
            <a:ext cx="4504105" cy="1078534"/>
          </a:xfrm>
          <a:prstGeom prst="rect">
            <a:avLst/>
          </a:prstGeom>
        </p:spPr>
      </p:pic>
      <p:pic>
        <p:nvPicPr>
          <p:cNvPr id="20" name="Picture 18">
            <a:extLst>
              <a:ext uri="{FF2B5EF4-FFF2-40B4-BE49-F238E27FC236}">
                <a16:creationId xmlns:a16="http://schemas.microsoft.com/office/drawing/2014/main" id="{54D56AA8-27BB-23D1-DFA5-E1EB340B37B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446743" y="4014129"/>
            <a:ext cx="4603476" cy="1042812"/>
          </a:xfrm>
          <a:prstGeom prst="rect">
            <a:avLst/>
          </a:prstGeom>
        </p:spPr>
      </p:pic>
      <p:pic>
        <p:nvPicPr>
          <p:cNvPr id="21" name="Picture 8">
            <a:extLst>
              <a:ext uri="{FF2B5EF4-FFF2-40B4-BE49-F238E27FC236}">
                <a16:creationId xmlns:a16="http://schemas.microsoft.com/office/drawing/2014/main" id="{3F671F3B-0114-D565-D3E8-2B143E87075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71445" y="2707224"/>
            <a:ext cx="4155414" cy="1396130"/>
          </a:xfrm>
          <a:prstGeom prst="rect">
            <a:avLst/>
          </a:prstGeom>
        </p:spPr>
      </p:pic>
      <p:pic>
        <p:nvPicPr>
          <p:cNvPr id="16" name="Picture 16">
            <a:extLst>
              <a:ext uri="{FF2B5EF4-FFF2-40B4-BE49-F238E27FC236}">
                <a16:creationId xmlns:a16="http://schemas.microsoft.com/office/drawing/2014/main" id="{74324E89-1A72-74CF-79A6-265D07A4F3B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79954" y="5492393"/>
            <a:ext cx="4018437" cy="1111366"/>
          </a:xfrm>
          <a:prstGeom prst="rect">
            <a:avLst/>
          </a:prstGeom>
        </p:spPr>
      </p:pic>
      <p:pic>
        <p:nvPicPr>
          <p:cNvPr id="15" name="Picture 12">
            <a:extLst>
              <a:ext uri="{FF2B5EF4-FFF2-40B4-BE49-F238E27FC236}">
                <a16:creationId xmlns:a16="http://schemas.microsoft.com/office/drawing/2014/main" id="{1493314F-B062-0E50-EC83-AD89B13A94F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rot="380220">
            <a:off x="6415849" y="4398085"/>
            <a:ext cx="4463620" cy="897504"/>
          </a:xfrm>
          <a:prstGeom prst="rect">
            <a:avLst/>
          </a:prstGeom>
        </p:spPr>
      </p:pic>
    </p:spTree>
    <p:extLst>
      <p:ext uri="{BB962C8B-B14F-4D97-AF65-F5344CB8AC3E}">
        <p14:creationId xmlns:p14="http://schemas.microsoft.com/office/powerpoint/2010/main" val="339395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8283763D-5C20-2A7A-E195-1DFBE54F348B}"/>
              </a:ext>
            </a:extLst>
          </p:cNvPr>
          <p:cNvSpPr>
            <a:spLocks noGrp="1"/>
          </p:cNvSpPr>
          <p:nvPr>
            <p:ph type="title"/>
          </p:nvPr>
        </p:nvSpPr>
        <p:spPr/>
        <p:txBody>
          <a:bodyPr>
            <a:normAutofit/>
          </a:bodyPr>
          <a:lstStyle/>
          <a:p>
            <a:r>
              <a:rPr lang="en-GB" sz="3000" b="1" dirty="0"/>
              <a:t>Fair recruitment – fees and costs  </a:t>
            </a:r>
            <a:endParaRPr lang="de-DE" dirty="0"/>
          </a:p>
        </p:txBody>
      </p:sp>
      <p:sp>
        <p:nvSpPr>
          <p:cNvPr id="12" name="Slide Number Placeholder 5">
            <a:extLst>
              <a:ext uri="{FF2B5EF4-FFF2-40B4-BE49-F238E27FC236}">
                <a16:creationId xmlns:a16="http://schemas.microsoft.com/office/drawing/2014/main" id="{BAB28227-90B1-576C-8393-45C25D8EC603}"/>
              </a:ext>
            </a:extLst>
          </p:cNvPr>
          <p:cNvSpPr>
            <a:spLocks noGrp="1"/>
          </p:cNvSpPr>
          <p:nvPr>
            <p:ph type="sldNum" sz="quarter" idx="12"/>
          </p:nvPr>
        </p:nvSpPr>
        <p:spPr/>
        <p:txBody>
          <a:bodyPr/>
          <a:lstStyle/>
          <a:p>
            <a:fld id="{6CFE7187-A782-504C-951B-750469532E0A}" type="slidenum">
              <a:rPr lang="x-none" smtClean="0"/>
              <a:t>9</a:t>
            </a:fld>
            <a:endParaRPr lang="x-none" dirty="0"/>
          </a:p>
        </p:txBody>
      </p:sp>
      <p:pic>
        <p:nvPicPr>
          <p:cNvPr id="10" name="Image 11">
            <a:extLst>
              <a:ext uri="{FF2B5EF4-FFF2-40B4-BE49-F238E27FC236}">
                <a16:creationId xmlns:a16="http://schemas.microsoft.com/office/drawing/2014/main" id="{BE9CF4FE-CDC1-1BB4-27A3-4C9607C98B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7826" y="1855602"/>
            <a:ext cx="7276349" cy="4568593"/>
          </a:xfrm>
          <a:prstGeom prst="rect">
            <a:avLst/>
          </a:prstGeom>
          <a:ln>
            <a:solidFill>
              <a:srgbClr val="DCC853"/>
            </a:solidFill>
          </a:ln>
        </p:spPr>
      </p:pic>
      <p:sp>
        <p:nvSpPr>
          <p:cNvPr id="2" name="TextBox 1">
            <a:extLst>
              <a:ext uri="{FF2B5EF4-FFF2-40B4-BE49-F238E27FC236}">
                <a16:creationId xmlns:a16="http://schemas.microsoft.com/office/drawing/2014/main" id="{4F430EF4-A46F-2AB3-C89B-3AB195FA16C0}"/>
              </a:ext>
            </a:extLst>
          </p:cNvPr>
          <p:cNvSpPr txBox="1"/>
          <p:nvPr/>
        </p:nvSpPr>
        <p:spPr>
          <a:xfrm>
            <a:off x="1781601" y="6475254"/>
            <a:ext cx="8332885" cy="246221"/>
          </a:xfrm>
          <a:prstGeom prst="rect">
            <a:avLst/>
          </a:prstGeom>
          <a:noFill/>
        </p:spPr>
        <p:txBody>
          <a:bodyPr wrap="square">
            <a:spAutoFit/>
          </a:bodyPr>
          <a:lstStyle/>
          <a:p>
            <a:r>
              <a:rPr lang="en-US" sz="1000" dirty="0">
                <a:solidFill>
                  <a:schemeClr val="accent3"/>
                </a:solidFill>
                <a:latin typeface="Arial Nova" panose="020B0504020202020204" pitchFamily="34" charset="0"/>
              </a:rPr>
              <a:t>© Rappler</a:t>
            </a:r>
          </a:p>
        </p:txBody>
      </p:sp>
    </p:spTree>
    <p:extLst>
      <p:ext uri="{BB962C8B-B14F-4D97-AF65-F5344CB8AC3E}">
        <p14:creationId xmlns:p14="http://schemas.microsoft.com/office/powerpoint/2010/main" val="1130429033"/>
      </p:ext>
    </p:extLst>
  </p:cSld>
  <p:clrMapOvr>
    <a:masterClrMapping/>
  </p:clrMapOvr>
</p:sld>
</file>

<file path=ppt/theme/theme1.xml><?xml version="1.0" encoding="utf-8"?>
<a:theme xmlns:a="http://schemas.openxmlformats.org/drawingml/2006/main" name="GCBHR Whit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985</TotalTime>
  <Words>9325</Words>
  <Application>Microsoft Office PowerPoint</Application>
  <DocSecurity>0</DocSecurity>
  <PresentationFormat>Widescreen</PresentationFormat>
  <Paragraphs>939</Paragraphs>
  <Slides>58</Slides>
  <Notes>58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Aptos</vt:lpstr>
      <vt:lpstr>Arial</vt:lpstr>
      <vt:lpstr>Arial Nova</vt:lpstr>
      <vt:lpstr>Arial Nova Light</vt:lpstr>
      <vt:lpstr>Calibri</vt:lpstr>
      <vt:lpstr>Calibri Light</vt:lpstr>
      <vt:lpstr>Lato</vt:lpstr>
      <vt:lpstr>Neo Sans Pro</vt:lpstr>
      <vt:lpstr>Noto Sans</vt:lpstr>
      <vt:lpstr>Söhne</vt:lpstr>
      <vt:lpstr>Wingdings</vt:lpstr>
      <vt:lpstr>Wingdings 3</vt:lpstr>
      <vt:lpstr>GCBHR White Theme</vt:lpstr>
      <vt:lpstr>ILO-GBSN-UniGE: Teaching Resources</vt:lpstr>
      <vt:lpstr>About this teaching resource </vt:lpstr>
      <vt:lpstr>PowerPoint Presentation</vt:lpstr>
      <vt:lpstr>Learning objectives </vt:lpstr>
      <vt:lpstr>Agenda </vt:lpstr>
      <vt:lpstr>What does labour migration mean to you? </vt:lpstr>
      <vt:lpstr>Why do we talk about migrant labour?</vt:lpstr>
      <vt:lpstr>Why is this a business and human rights issue? </vt:lpstr>
      <vt:lpstr>Fair recruitment – fees and costs  </vt:lpstr>
      <vt:lpstr>Agenda </vt:lpstr>
      <vt:lpstr>Global overview on labour migration</vt:lpstr>
      <vt:lpstr>Global overview on labour migration</vt:lpstr>
      <vt:lpstr>Global overview on labour migration</vt:lpstr>
      <vt:lpstr>Global overview on labour migration</vt:lpstr>
      <vt:lpstr>Global overview on labour migration</vt:lpstr>
      <vt:lpstr>Global overview on labour migration</vt:lpstr>
      <vt:lpstr>Global overview on labour migration</vt:lpstr>
      <vt:lpstr>Why is labour migration a key economic factor? </vt:lpstr>
      <vt:lpstr>Global overview on labour migration</vt:lpstr>
      <vt:lpstr>Drivers of labour migration</vt:lpstr>
      <vt:lpstr>Factors driving labour migration</vt:lpstr>
      <vt:lpstr>Additional factors driving labour migration</vt:lpstr>
      <vt:lpstr>Vulnerabilities of migrant workers </vt:lpstr>
      <vt:lpstr>Forced labour &amp; labour exploitation in the context of migration</vt:lpstr>
      <vt:lpstr>Recruiting migrant workers</vt:lpstr>
      <vt:lpstr>Link between forced labour, migration and fair recruitment</vt:lpstr>
      <vt:lpstr>Link between forced labour, migration and fair recruitment</vt:lpstr>
      <vt:lpstr>Agenda </vt:lpstr>
      <vt:lpstr>ILO approach to labour migration </vt:lpstr>
      <vt:lpstr>International framework and initiatives on recruitment</vt:lpstr>
      <vt:lpstr>International legal framework</vt:lpstr>
      <vt:lpstr>International legal framework</vt:lpstr>
      <vt:lpstr>Labour migration cycle</vt:lpstr>
      <vt:lpstr>What does recruitment look like in practice?</vt:lpstr>
      <vt:lpstr>Recruitment in the context of labour migration</vt:lpstr>
      <vt:lpstr>Recruitment in the context of labour migration</vt:lpstr>
      <vt:lpstr>Recruitment in the context of labour migration</vt:lpstr>
      <vt:lpstr>Recruitment cost indicator (RCI)</vt:lpstr>
      <vt:lpstr>Fair recruitment initiative</vt:lpstr>
      <vt:lpstr>Fair recruitment initiative</vt:lpstr>
      <vt:lpstr>Fair recruitment initiative</vt:lpstr>
      <vt:lpstr>Agenda </vt:lpstr>
      <vt:lpstr> Why fair recruitment matters for businesses </vt:lpstr>
      <vt:lpstr>Trends: FRI in supply chains</vt:lpstr>
      <vt:lpstr>What can a company do to ensure fair recruitment and  reduce the risks associated to unfair recruitment? </vt:lpstr>
      <vt:lpstr>What can a company do to ensure fair recruitment and  reduce the risks associated to unfair recruitment? </vt:lpstr>
      <vt:lpstr>What can a company do to ensure fair recruitment and  reduce the risks associated to unfair recruitment? </vt:lpstr>
      <vt:lpstr>Case study: VINCI in Qatar</vt:lpstr>
      <vt:lpstr>Context: VINCI pre-pilot action against forced labor risks in Qatar  </vt:lpstr>
      <vt:lpstr>Construction supply chain and actors involved in the pilot project </vt:lpstr>
      <vt:lpstr>Fair recruitment pilot project building blocks </vt:lpstr>
      <vt:lpstr>Impact on fees and costs paid by workers </vt:lpstr>
      <vt:lpstr>Looking beyond fees and costs</vt:lpstr>
      <vt:lpstr>Impact achieved and multiple tools developed</vt:lpstr>
      <vt:lpstr>Insights from the Gulf construction industry</vt:lpstr>
      <vt:lpstr>Insights from the Gulf construction industry</vt:lpstr>
      <vt:lpstr>Insights from the Gulf construction industry</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dc:creator>
  <cp:keywords/>
  <dc:description/>
  <cp:lastModifiedBy>Berit Knaak</cp:lastModifiedBy>
  <cp:revision>996</cp:revision>
  <cp:lastPrinted>2024-10-10T09:38:17Z</cp:lastPrinted>
  <dcterms:created xsi:type="dcterms:W3CDTF">2021-04-14T09:45:43Z</dcterms:created>
  <dcterms:modified xsi:type="dcterms:W3CDTF">2025-05-15T10:00:34Z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0x010100CBC1441A7286B74C82D78C86B5515CE7</vt:lpwstr>
  </property>
</Properties>
</file>